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50"/>
  </p:notesMasterIdLst>
  <p:handoutMasterIdLst>
    <p:handoutMasterId r:id="rId51"/>
  </p:handoutMasterIdLst>
  <p:sldIdLst>
    <p:sldId id="400" r:id="rId2"/>
    <p:sldId id="313" r:id="rId3"/>
    <p:sldId id="314" r:id="rId4"/>
    <p:sldId id="310" r:id="rId5"/>
    <p:sldId id="371" r:id="rId6"/>
    <p:sldId id="311" r:id="rId7"/>
    <p:sldId id="304" r:id="rId8"/>
    <p:sldId id="322" r:id="rId9"/>
    <p:sldId id="321" r:id="rId10"/>
    <p:sldId id="293" r:id="rId11"/>
    <p:sldId id="372" r:id="rId12"/>
    <p:sldId id="327" r:id="rId13"/>
    <p:sldId id="328" r:id="rId14"/>
    <p:sldId id="332" r:id="rId15"/>
    <p:sldId id="333" r:id="rId16"/>
    <p:sldId id="296" r:id="rId17"/>
    <p:sldId id="334" r:id="rId18"/>
    <p:sldId id="295" r:id="rId19"/>
    <p:sldId id="335" r:id="rId20"/>
    <p:sldId id="337" r:id="rId21"/>
    <p:sldId id="366" r:id="rId22"/>
    <p:sldId id="402" r:id="rId23"/>
    <p:sldId id="403" r:id="rId24"/>
    <p:sldId id="404" r:id="rId25"/>
    <p:sldId id="405" r:id="rId26"/>
    <p:sldId id="364" r:id="rId27"/>
    <p:sldId id="406" r:id="rId28"/>
    <p:sldId id="407" r:id="rId29"/>
    <p:sldId id="341" r:id="rId30"/>
    <p:sldId id="342" r:id="rId31"/>
    <p:sldId id="409" r:id="rId32"/>
    <p:sldId id="339" r:id="rId33"/>
    <p:sldId id="340" r:id="rId34"/>
    <p:sldId id="344" r:id="rId35"/>
    <p:sldId id="345" r:id="rId36"/>
    <p:sldId id="410" r:id="rId37"/>
    <p:sldId id="411" r:id="rId38"/>
    <p:sldId id="354" r:id="rId39"/>
    <p:sldId id="352" r:id="rId40"/>
    <p:sldId id="308" r:id="rId41"/>
    <p:sldId id="391" r:id="rId42"/>
    <p:sldId id="392" r:id="rId43"/>
    <p:sldId id="349" r:id="rId44"/>
    <p:sldId id="383" r:id="rId45"/>
    <p:sldId id="384" r:id="rId46"/>
    <p:sldId id="386" r:id="rId47"/>
    <p:sldId id="399" r:id="rId48"/>
    <p:sldId id="412" r:id="rId49"/>
  </p:sldIdLst>
  <p:sldSz cx="9144000" cy="6858000" type="screen4x3"/>
  <p:notesSz cx="6867525" cy="9993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3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971292650918635"/>
          <c:y val="0.19433562992125983"/>
          <c:w val="0.5102870734908137"/>
          <c:h val="0.51757874015748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Série 4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768288"/>
        <c:axId val="414095264"/>
      </c:barChart>
      <c:catAx>
        <c:axId val="2807682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14095264"/>
        <c:crosses val="autoZero"/>
        <c:auto val="1"/>
        <c:lblAlgn val="ctr"/>
        <c:lblOffset val="100"/>
        <c:noMultiLvlLbl val="0"/>
      </c:catAx>
      <c:valAx>
        <c:axId val="41409526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8076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7.3420767716535454E-2"/>
          <c:w val="0.99816492078590435"/>
          <c:h val="0.91095423228346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Colunas4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Plan1!$E$2</c:f>
              <c:numCache>
                <c:formatCode>General</c:formatCode>
                <c:ptCount val="1"/>
                <c:pt idx="0">
                  <c:v>0.30000000000000032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405296"/>
        <c:axId val="412405856"/>
      </c:barChart>
      <c:catAx>
        <c:axId val="4124052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12405856"/>
        <c:crosses val="autoZero"/>
        <c:auto val="1"/>
        <c:lblAlgn val="ctr"/>
        <c:lblOffset val="100"/>
        <c:noMultiLvlLbl val="0"/>
      </c:catAx>
      <c:valAx>
        <c:axId val="412405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1240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7.3420767716535454E-2"/>
          <c:w val="0.99816492078590469"/>
          <c:h val="0.91095423228346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0.60000000000000064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Colunas4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Plan1!$E$2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630784"/>
        <c:axId val="413631344"/>
      </c:barChart>
      <c:catAx>
        <c:axId val="4136307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13631344"/>
        <c:crosses val="autoZero"/>
        <c:auto val="1"/>
        <c:lblAlgn val="ctr"/>
        <c:lblOffset val="100"/>
        <c:noMultiLvlLbl val="0"/>
      </c:catAx>
      <c:valAx>
        <c:axId val="413631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1363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3333333333334E-2"/>
          <c:y val="3.437500000000001E-2"/>
          <c:w val="0.9541666666666665"/>
          <c:h val="0.96458310003079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2"/>
              <c:numFmt formatCode="0%" sourceLinked="0"/>
              <c:spPr/>
              <c:txPr>
                <a:bodyPr rot="0" vert="horz" anchor="t" anchorCtr="1"/>
                <a:lstStyle/>
                <a:p>
                  <a:pPr>
                    <a:defRPr lang="pt-BR" sz="1800" b="1" spc="-150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 sz="1800" b="1" spc="-15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0.35000000000000031</c:v>
                </c:pt>
                <c:pt idx="1">
                  <c:v>0.18000000000000024</c:v>
                </c:pt>
                <c:pt idx="2">
                  <c:v>0.47000000000000008</c:v>
                </c:pt>
              </c:numCache>
            </c:numRef>
          </c:val>
        </c:ser>
        <c:ser>
          <c:idx val="1"/>
          <c:order val="1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cat>
            <c:strRef>
              <c:f>Plan1!$A$2:$A$4</c:f>
              <c:strCache>
                <c:ptCount val="3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0.35000000000000031</c:v>
                </c:pt>
                <c:pt idx="1">
                  <c:v>0.18000000000000024</c:v>
                </c:pt>
                <c:pt idx="2">
                  <c:v>0.47000000000000008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3333333333334E-2"/>
          <c:y val="3.437500000000001E-2"/>
          <c:w val="0.9541666666666665"/>
          <c:h val="0.964583100030795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spc="-15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Plan1!$A$2:$A$4</c:f>
              <c:strCache>
                <c:ptCount val="3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0.3300000000000014</c:v>
                </c:pt>
                <c:pt idx="1">
                  <c:v>0.3300000000000014</c:v>
                </c:pt>
                <c:pt idx="2">
                  <c:v>0.3300000000000014</c:v>
                </c:pt>
              </c:numCache>
            </c:numRef>
          </c:val>
        </c:ser>
        <c:ser>
          <c:idx val="1"/>
          <c:order val="1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cat>
            <c:strRef>
              <c:f>Plan1!$A$2:$A$4</c:f>
              <c:strCache>
                <c:ptCount val="3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0.3300000000000014</c:v>
                </c:pt>
                <c:pt idx="1">
                  <c:v>0.3300000000000014</c:v>
                </c:pt>
                <c:pt idx="2">
                  <c:v>0.3300000000000014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7.3420767716535454E-2"/>
          <c:w val="0.99816492078590435"/>
          <c:h val="0.91095423228346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0.30000000000000032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Colunas4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Plan1!$E$2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974000"/>
        <c:axId val="420974560"/>
      </c:barChart>
      <c:catAx>
        <c:axId val="4209740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20974560"/>
        <c:crosses val="autoZero"/>
        <c:auto val="1"/>
        <c:lblAlgn val="ctr"/>
        <c:lblOffset val="100"/>
        <c:noMultiLvlLbl val="0"/>
      </c:catAx>
      <c:valAx>
        <c:axId val="42097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097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7.3420767716535454E-2"/>
          <c:w val="0.99816492078590391"/>
          <c:h val="0.91095423228346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Colunas4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Plan1!$E$2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788048"/>
        <c:axId val="371776496"/>
      </c:barChart>
      <c:catAx>
        <c:axId val="3717880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71776496"/>
        <c:crosses val="autoZero"/>
        <c:auto val="1"/>
        <c:lblAlgn val="ctr"/>
        <c:lblOffset val="100"/>
        <c:noMultiLvlLbl val="0"/>
      </c:catAx>
      <c:valAx>
        <c:axId val="371776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7178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971292650918635"/>
          <c:y val="0.19433562992125944"/>
          <c:w val="0.5102870734908137"/>
          <c:h val="0.51757874015748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Série 4</c:v>
                </c:pt>
              </c:strCache>
            </c:strRef>
          </c:tx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Plan1!$E$2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879664"/>
        <c:axId val="380880224"/>
      </c:barChart>
      <c:catAx>
        <c:axId val="3808796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80880224"/>
        <c:crosses val="autoZero"/>
        <c:auto val="1"/>
        <c:lblAlgn val="ctr"/>
        <c:lblOffset val="100"/>
        <c:noMultiLvlLbl val="0"/>
      </c:catAx>
      <c:valAx>
        <c:axId val="38088022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80879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8971292650918635"/>
          <c:y val="0.1943356299212593"/>
          <c:w val="0.5102870734908137"/>
          <c:h val="0.51757874015748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0.15000000000000024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0.30000000000000032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0.35000000000000031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Plan1!$E$2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786080"/>
        <c:axId val="380786640"/>
      </c:barChart>
      <c:catAx>
        <c:axId val="3807860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80786640"/>
        <c:crosses val="autoZero"/>
        <c:auto val="1"/>
        <c:lblAlgn val="ctr"/>
        <c:lblOffset val="100"/>
        <c:noMultiLvlLbl val="0"/>
      </c:catAx>
      <c:valAx>
        <c:axId val="380786640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80786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8971292650918635"/>
          <c:y val="0.19433562992125922"/>
          <c:w val="0.5102870734908137"/>
          <c:h val="0.51757874015748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0.56999999999999995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Plan1!$E$2</c:f>
              <c:numCache>
                <c:formatCode>General</c:formatCode>
                <c:ptCount val="1"/>
                <c:pt idx="0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106416"/>
        <c:axId val="420106976"/>
      </c:barChart>
      <c:catAx>
        <c:axId val="420106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20106976"/>
        <c:crosses val="autoZero"/>
        <c:auto val="1"/>
        <c:lblAlgn val="ctr"/>
        <c:lblOffset val="100"/>
        <c:noMultiLvlLbl val="0"/>
      </c:catAx>
      <c:valAx>
        <c:axId val="420106976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20106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282784"/>
        <c:axId val="412283344"/>
      </c:barChart>
      <c:catAx>
        <c:axId val="4122827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412283344"/>
        <c:crosses val="autoZero"/>
        <c:auto val="1"/>
        <c:lblAlgn val="ctr"/>
        <c:lblOffset val="100"/>
        <c:noMultiLvlLbl val="0"/>
      </c:catAx>
      <c:valAx>
        <c:axId val="412283344"/>
        <c:scaling>
          <c:orientation val="minMax"/>
          <c:max val="1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pt-BR"/>
          </a:p>
        </c:txPr>
        <c:crossAx val="4122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0.60000000000000064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285584"/>
        <c:axId val="412286144"/>
      </c:barChart>
      <c:catAx>
        <c:axId val="4122855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412286144"/>
        <c:crosses val="autoZero"/>
        <c:auto val="1"/>
        <c:lblAlgn val="ctr"/>
        <c:lblOffset val="100"/>
        <c:noMultiLvlLbl val="0"/>
      </c:catAx>
      <c:valAx>
        <c:axId val="412286144"/>
        <c:scaling>
          <c:orientation val="minMax"/>
          <c:max val="1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pt-BR"/>
          </a:p>
        </c:txPr>
        <c:crossAx val="412285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7.3420767716535454E-2"/>
          <c:w val="0.99816492078590469"/>
          <c:h val="0.91095423228346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0.60000000000000064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Colunas4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Plan1!$E$2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717472"/>
        <c:axId val="275202496"/>
      </c:barChart>
      <c:catAx>
        <c:axId val="38071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75202496"/>
        <c:crosses val="autoZero"/>
        <c:auto val="1"/>
        <c:lblAlgn val="ctr"/>
        <c:lblOffset val="100"/>
        <c:noMultiLvlLbl val="0"/>
      </c:catAx>
      <c:valAx>
        <c:axId val="275202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80717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204736"/>
        <c:axId val="275205296"/>
      </c:barChart>
      <c:catAx>
        <c:axId val="27520473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75205296"/>
        <c:crosses val="autoZero"/>
        <c:auto val="1"/>
        <c:lblAlgn val="ctr"/>
        <c:lblOffset val="100"/>
        <c:noMultiLvlLbl val="0"/>
      </c:catAx>
      <c:valAx>
        <c:axId val="275205296"/>
        <c:scaling>
          <c:orientation val="minMax"/>
          <c:max val="1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pt-BR"/>
          </a:p>
        </c:txPr>
        <c:crossAx val="275204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884880"/>
        <c:axId val="420987568"/>
      </c:barChart>
      <c:catAx>
        <c:axId val="3808848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420987568"/>
        <c:crosses val="autoZero"/>
        <c:auto val="1"/>
        <c:lblAlgn val="ctr"/>
        <c:lblOffset val="100"/>
        <c:noMultiLvlLbl val="0"/>
      </c:catAx>
      <c:valAx>
        <c:axId val="420987568"/>
        <c:scaling>
          <c:orientation val="minMax"/>
          <c:max val="1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pt-BR"/>
          </a:p>
        </c:txPr>
        <c:crossAx val="380884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7094F-76A2-4982-A176-723885C7D75D}" type="datetimeFigureOut">
              <a:rPr lang="pt-BR" smtClean="0"/>
              <a:t>08/09/2013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1663"/>
            <a:ext cx="297656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9375" y="9491663"/>
            <a:ext cx="297656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82613-3445-4592-B0FB-DD6AED0E93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328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69320B57-F996-4C59-8CFE-7F1E5C7C819C}" type="datetimeFigureOut">
              <a:rPr lang="pt-BR" smtClean="0"/>
              <a:pPr/>
              <a:t>08/09/2013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753" y="4746824"/>
            <a:ext cx="5494020" cy="4496991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1913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0008" y="9491913"/>
            <a:ext cx="2975928" cy="49966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7075DB7F-90A0-4C3D-AFD4-FDD9545285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66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DB7F-90A0-4C3D-AFD4-FDD95452855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9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DB7F-90A0-4C3D-AFD4-FDD95452855C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77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DB7F-90A0-4C3D-AFD4-FDD95452855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13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DB7F-90A0-4C3D-AFD4-FDD95452855C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89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DB7F-90A0-4C3D-AFD4-FDD95452855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69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DB7F-90A0-4C3D-AFD4-FDD95452855C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6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DB7F-90A0-4C3D-AFD4-FDD95452855C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5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D4F42-60BD-4092-BF5C-49CC09F8CCF6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500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6E87-5348-4D56-8E59-26D7A6826F30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705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DB7F-90A0-4C3D-AFD4-FDD95452855C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32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08/09/2013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08/09/2013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8.wmf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47.png"/><Relationship Id="rId4" Type="http://schemas.openxmlformats.org/officeDocument/2006/relationships/chart" Target="../charts/chart3.xml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chart" Target="../charts/chart15.xml"/><Relationship Id="rId3" Type="http://schemas.openxmlformats.org/officeDocument/2006/relationships/chart" Target="../charts/chart11.xm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chart" Target="../charts/chart13.xml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chart" Target="../charts/chart12.xml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Fabricio Aparecido Breve¹</a:t>
            </a:r>
          </a:p>
          <a:p>
            <a:r>
              <a:rPr lang="pt-BR" b="1" dirty="0" smtClean="0"/>
              <a:t>Orientador: Prof. Dr. </a:t>
            </a:r>
            <a:r>
              <a:rPr lang="pt-BR" b="1" dirty="0" err="1" smtClean="0"/>
              <a:t>Zhao</a:t>
            </a:r>
            <a:r>
              <a:rPr lang="pt-BR" b="1" dirty="0" smtClean="0"/>
              <a:t> </a:t>
            </a:r>
            <a:r>
              <a:rPr lang="pt-BR" b="1" dirty="0" err="1" smtClean="0"/>
              <a:t>Liang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800" dirty="0" smtClean="0"/>
              <a:t>Aprendizado de Máquina em Redes Complexas</a:t>
            </a:r>
            <a:endParaRPr lang="pt-BR" sz="4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28297" y="4449886"/>
            <a:ext cx="5512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Instituto de </a:t>
            </a:r>
            <a:r>
              <a:rPr lang="pt-BR" dirty="0" smtClean="0"/>
              <a:t>Ciências Matemáticas e Computação </a:t>
            </a:r>
            <a:r>
              <a:rPr lang="pt-BR" dirty="0"/>
              <a:t>(ICMC</a:t>
            </a:r>
            <a:r>
              <a:rPr lang="pt-BR" dirty="0" smtClean="0"/>
              <a:t>)</a:t>
            </a:r>
            <a:endParaRPr lang="pt-BR" dirty="0"/>
          </a:p>
          <a:p>
            <a:r>
              <a:rPr lang="pt-BR" dirty="0"/>
              <a:t>Universidade de </a:t>
            </a:r>
            <a:r>
              <a:rPr lang="pt-BR" dirty="0" smtClean="0"/>
              <a:t>São </a:t>
            </a:r>
            <a:r>
              <a:rPr lang="pt-BR" dirty="0"/>
              <a:t>Paulo (USP), </a:t>
            </a:r>
            <a:r>
              <a:rPr lang="pt-BR" dirty="0" smtClean="0"/>
              <a:t>São </a:t>
            </a:r>
            <a:r>
              <a:rPr lang="pt-BR" dirty="0"/>
              <a:t>Carlos-SP</a:t>
            </a:r>
          </a:p>
          <a:p>
            <a:r>
              <a:rPr lang="pt-BR" dirty="0" smtClean="0"/>
              <a:t>fabricio@rc.unesp.br | zhao@icmc.usp.br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39552" y="243121"/>
            <a:ext cx="5626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Theses and Dissertations Competition (CI/AI TDC</a:t>
            </a:r>
            <a:r>
              <a:rPr lang="en-US" b="1" dirty="0" smtClean="0"/>
              <a:t>)</a:t>
            </a:r>
          </a:p>
          <a:p>
            <a:pPr algn="ctr"/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1st BRICS Countries Congress (BRICS-CCI) and 11th Brazilian Congress (CBIC) on Computational Intelligence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2" y="4449886"/>
            <a:ext cx="2040234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o 9"/>
          <p:cNvGrpSpPr>
            <a:grpSpLocks noChangeAspect="1"/>
          </p:cNvGrpSpPr>
          <p:nvPr/>
        </p:nvGrpSpPr>
        <p:grpSpPr>
          <a:xfrm>
            <a:off x="5652120" y="5986069"/>
            <a:ext cx="3240360" cy="636633"/>
            <a:chOff x="3707904" y="6021288"/>
            <a:chExt cx="3240360" cy="636633"/>
          </a:xfrm>
        </p:grpSpPr>
        <p:sp>
          <p:nvSpPr>
            <p:cNvPr id="5" name="Retângulo 4"/>
            <p:cNvSpPr/>
            <p:nvPr/>
          </p:nvSpPr>
          <p:spPr>
            <a:xfrm>
              <a:off x="3707904" y="6021288"/>
              <a:ext cx="3240360" cy="63663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506" y="6074194"/>
              <a:ext cx="1285400" cy="52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412" y="6165304"/>
              <a:ext cx="1619684" cy="36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CaixaDeTexto 10"/>
          <p:cNvSpPr txBox="1"/>
          <p:nvPr/>
        </p:nvSpPr>
        <p:spPr>
          <a:xfrm>
            <a:off x="1799367" y="6038975"/>
            <a:ext cx="2916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¹ Fabricio Breve trabalha atualmente no Instituto de Geociências e Ciências Exatas (IGCE), Universidade Estadual Paulista “Júlio de Mesquita Filho” (UNESP)</a:t>
            </a:r>
            <a:endParaRPr lang="pt-BR" sz="1000" dirty="0"/>
          </a:p>
        </p:txBody>
      </p:sp>
      <p:pic>
        <p:nvPicPr>
          <p:cNvPr id="13" name="Picture 2" descr="http://brics-cci.org/wp-content/uploads/2012/10/Logos-300x1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28" y="192202"/>
            <a:ext cx="2069796" cy="100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3" y="6068201"/>
            <a:ext cx="1539352" cy="49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Atenção Visual com Sincronização e </a:t>
            </a:r>
            <a:r>
              <a:rPr lang="pt-BR" sz="2800" dirty="0" err="1" smtClean="0"/>
              <a:t>Dessincronização</a:t>
            </a:r>
            <a:r>
              <a:rPr lang="pt-BR" sz="2800" dirty="0" smtClean="0"/>
              <a:t> por Fase em Redes de Osciladores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Reticulado de osciladores </a:t>
            </a:r>
            <a:r>
              <a:rPr lang="pt-BR" dirty="0" err="1" smtClean="0"/>
              <a:t>Rössler</a:t>
            </a:r>
            <a:endParaRPr lang="pt-BR" dirty="0" smtClean="0"/>
          </a:p>
          <a:p>
            <a:r>
              <a:rPr lang="pt-BR" dirty="0" smtClean="0"/>
              <a:t>Cada pixel é representado por um oscilador</a:t>
            </a:r>
          </a:p>
          <a:p>
            <a:r>
              <a:rPr lang="pt-BR" dirty="0" smtClean="0"/>
              <a:t>Objeto saliente é o que tem o maior contraste com relação aos demais</a:t>
            </a:r>
          </a:p>
          <a:p>
            <a:pPr lvl="1"/>
            <a:r>
              <a:rPr lang="pt-BR" dirty="0" smtClean="0"/>
              <a:t>Osciladores do objeto saliente são sincronizados por fase</a:t>
            </a:r>
          </a:p>
          <a:p>
            <a:pPr lvl="1"/>
            <a:r>
              <a:rPr lang="pt-BR" dirty="0" smtClean="0"/>
              <a:t>Osciladores dos demais objetos são dessincronizados</a:t>
            </a:r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i="1" dirty="0" smtClean="0"/>
          </a:p>
          <a:p>
            <a:pPr lvl="1"/>
            <a:endParaRPr lang="pt-BR" i="1" dirty="0" smtClean="0"/>
          </a:p>
          <a:p>
            <a:pPr lvl="2"/>
            <a:endParaRPr lang="pt-BR" i="1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162" name="CaixaDeTexto 161"/>
          <p:cNvSpPr txBox="1"/>
          <p:nvPr/>
        </p:nvSpPr>
        <p:spPr>
          <a:xfrm>
            <a:off x="2915816" y="5013176"/>
            <a:ext cx="57118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Breve, F. A., </a:t>
            </a:r>
            <a:r>
              <a:rPr lang="pt-BR" sz="1400" dirty="0" err="1" smtClean="0"/>
              <a:t>Zhao</a:t>
            </a:r>
            <a:r>
              <a:rPr lang="pt-BR" sz="1400" dirty="0" smtClean="0"/>
              <a:t>, L., </a:t>
            </a:r>
            <a:r>
              <a:rPr lang="pt-BR" sz="1400" dirty="0" err="1" smtClean="0"/>
              <a:t>Quiles</a:t>
            </a:r>
            <a:r>
              <a:rPr lang="pt-BR" sz="1400" dirty="0" smtClean="0"/>
              <a:t>, M. G., &amp; Macau, E. E. N. (2009c</a:t>
            </a:r>
            <a:r>
              <a:rPr lang="pt-BR" sz="1400" b="1" dirty="0" smtClean="0"/>
              <a:t>). </a:t>
            </a:r>
            <a:r>
              <a:rPr lang="pt-BR" sz="1400" b="1" dirty="0" err="1" smtClean="0"/>
              <a:t>Chaotic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phase</a:t>
            </a:r>
            <a:endParaRPr lang="pt-BR" sz="1400" b="1" dirty="0" smtClean="0"/>
          </a:p>
          <a:p>
            <a:r>
              <a:rPr lang="en-US" sz="1400" b="1" dirty="0" smtClean="0"/>
              <a:t>synchronization and </a:t>
            </a:r>
            <a:r>
              <a:rPr lang="en-US" sz="1400" b="1" dirty="0" err="1" smtClean="0"/>
              <a:t>desynchronization</a:t>
            </a:r>
            <a:r>
              <a:rPr lang="en-US" sz="1400" b="1" dirty="0" smtClean="0"/>
              <a:t> in an oscillator network for object</a:t>
            </a:r>
          </a:p>
          <a:p>
            <a:r>
              <a:rPr lang="en-US" sz="1400" b="1" dirty="0" smtClean="0"/>
              <a:t>selection</a:t>
            </a:r>
            <a:r>
              <a:rPr lang="en-US" sz="1400" dirty="0" smtClean="0"/>
              <a:t>. </a:t>
            </a:r>
            <a:r>
              <a:rPr lang="en-US" sz="1400" i="1" dirty="0" smtClean="0"/>
              <a:t>Neural Networks</a:t>
            </a:r>
            <a:r>
              <a:rPr lang="en-US" sz="1400" dirty="0" smtClean="0"/>
              <a:t>, 22(5-6), 728–737.</a:t>
            </a:r>
          </a:p>
          <a:p>
            <a:r>
              <a:rPr lang="pt-BR" sz="1400" dirty="0" smtClean="0"/>
              <a:t>Breve, F. A., </a:t>
            </a:r>
            <a:r>
              <a:rPr lang="pt-BR" sz="1400" dirty="0" err="1" smtClean="0"/>
              <a:t>Zhao</a:t>
            </a:r>
            <a:r>
              <a:rPr lang="pt-BR" sz="1400" dirty="0" smtClean="0"/>
              <a:t>, L., </a:t>
            </a:r>
            <a:r>
              <a:rPr lang="pt-BR" sz="1400" dirty="0" err="1" smtClean="0"/>
              <a:t>Quiles</a:t>
            </a:r>
            <a:r>
              <a:rPr lang="pt-BR" sz="1400" dirty="0" smtClean="0"/>
              <a:t>, M. G., &amp; Macau, E. E. N. (2009d).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Chaotic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phase</a:t>
            </a:r>
            <a:endParaRPr lang="pt-BR" sz="1400" b="1" dirty="0" smtClean="0"/>
          </a:p>
          <a:p>
            <a:r>
              <a:rPr lang="en-US" sz="1400" b="1" dirty="0" smtClean="0"/>
              <a:t>synchronization for visual selection</a:t>
            </a:r>
            <a:r>
              <a:rPr lang="en-US" sz="1400" dirty="0" smtClean="0"/>
              <a:t>. </a:t>
            </a:r>
            <a:r>
              <a:rPr lang="en-US" sz="1400" i="1" dirty="0" smtClean="0"/>
              <a:t>IEEE - INNS - ENNS International Joint</a:t>
            </a:r>
          </a:p>
          <a:p>
            <a:r>
              <a:rPr lang="en-US" sz="1400" i="1" dirty="0" smtClean="0"/>
              <a:t>Conference on Neural Networks</a:t>
            </a:r>
            <a:r>
              <a:rPr lang="en-US" sz="1400" dirty="0" smtClean="0"/>
              <a:t>, (pp. 383–390).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Atenção Visual com Sincronização e </a:t>
            </a:r>
            <a:r>
              <a:rPr lang="pt-BR" sz="2800" dirty="0" err="1" smtClean="0"/>
              <a:t>Dessincronização</a:t>
            </a:r>
            <a:r>
              <a:rPr lang="pt-BR" sz="2800" dirty="0" smtClean="0"/>
              <a:t> por Fase em Redes de Osciladores</a:t>
            </a:r>
            <a:endParaRPr lang="pt-BR" sz="2800" dirty="0"/>
          </a:p>
        </p:txBody>
      </p:sp>
      <p:sp>
        <p:nvSpPr>
          <p:cNvPr id="165" name="Espaço Reservado para Conteúdo 164"/>
          <p:cNvSpPr>
            <a:spLocks noGrp="1"/>
          </p:cNvSpPr>
          <p:nvPr>
            <p:ph sz="quarter" idx="1"/>
          </p:nvPr>
        </p:nvSpPr>
        <p:spPr>
          <a:xfrm>
            <a:off x="755576" y="3068960"/>
            <a:ext cx="3960440" cy="3312368"/>
          </a:xfrm>
        </p:spPr>
        <p:txBody>
          <a:bodyPr>
            <a:normAutofit fontScale="77500" lnSpcReduction="20000"/>
          </a:bodyPr>
          <a:lstStyle/>
          <a:p>
            <a:r>
              <a:rPr lang="pt-BR" i="1" dirty="0" smtClean="0"/>
              <a:t>k</a:t>
            </a:r>
            <a:r>
              <a:rPr lang="pt-BR" i="1" baseline="30000" dirty="0" smtClean="0"/>
              <a:t>+</a:t>
            </a:r>
            <a:r>
              <a:rPr lang="pt-BR" dirty="0" smtClean="0"/>
              <a:t> é a força de acoplamento positiva</a:t>
            </a:r>
          </a:p>
          <a:p>
            <a:r>
              <a:rPr lang="pt-BR" i="1" dirty="0" smtClean="0"/>
              <a:t>k</a:t>
            </a:r>
            <a:r>
              <a:rPr lang="pt-BR" i="1" baseline="30000" dirty="0" smtClean="0"/>
              <a:t>-</a:t>
            </a:r>
            <a:r>
              <a:rPr lang="pt-BR" dirty="0" smtClean="0">
                <a:sym typeface="Symbol"/>
              </a:rPr>
              <a:t> é a força de acoplamento negativa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i="1" dirty="0" smtClean="0"/>
              <a:t>i</a:t>
            </a:r>
            <a:r>
              <a:rPr lang="pt-BR" dirty="0" smtClean="0"/>
              <a:t>,</a:t>
            </a:r>
            <a:r>
              <a:rPr lang="pt-BR" i="1" dirty="0" smtClean="0"/>
              <a:t>j</a:t>
            </a:r>
            <a:r>
              <a:rPr lang="pt-BR" dirty="0" smtClean="0"/>
              <a:t>) é um ponto na grade</a:t>
            </a:r>
          </a:p>
          <a:p>
            <a:r>
              <a:rPr lang="pt-BR" dirty="0" smtClean="0"/>
              <a:t>Intensidade do pixel codificada em </a:t>
            </a:r>
            <a:r>
              <a:rPr lang="pt-BR" i="1" dirty="0" smtClean="0">
                <a:sym typeface="Symbol"/>
              </a:rPr>
              <a:t></a:t>
            </a:r>
          </a:p>
          <a:p>
            <a:r>
              <a:rPr lang="pt-BR" dirty="0" smtClean="0">
                <a:sym typeface="Symbol"/>
              </a:rPr>
              <a:t>Contraste codificado em </a:t>
            </a:r>
            <a:r>
              <a:rPr lang="pt-BR" i="1" dirty="0" smtClean="0"/>
              <a:t>k</a:t>
            </a:r>
            <a:r>
              <a:rPr lang="pt-BR" i="1" baseline="30000" dirty="0" smtClean="0"/>
              <a:t>+ </a:t>
            </a:r>
            <a:r>
              <a:rPr lang="pt-BR" dirty="0" smtClean="0">
                <a:sym typeface="Symbol"/>
              </a:rPr>
              <a:t>e </a:t>
            </a:r>
            <a:r>
              <a:rPr lang="pt-BR" i="1" dirty="0" smtClean="0"/>
              <a:t>k</a:t>
            </a:r>
            <a:r>
              <a:rPr lang="pt-BR" i="1" baseline="30000" dirty="0" smtClean="0"/>
              <a:t>-</a:t>
            </a:r>
            <a:endParaRPr lang="pt-BR" baseline="-25000" dirty="0" smtClean="0">
              <a:sym typeface="Symbol"/>
            </a:endParaRPr>
          </a:p>
          <a:p>
            <a:r>
              <a:rPr lang="pt-BR" dirty="0" smtClean="0">
                <a:sym typeface="Symbol"/>
              </a:rPr>
              <a:t>Quatro atributos: </a:t>
            </a:r>
          </a:p>
          <a:p>
            <a:pPr lvl="1"/>
            <a:r>
              <a:rPr lang="pt-BR" dirty="0" smtClean="0">
                <a:sym typeface="Symbol"/>
              </a:rPr>
              <a:t>Intensidade</a:t>
            </a:r>
          </a:p>
          <a:p>
            <a:pPr lvl="1"/>
            <a:r>
              <a:rPr lang="pt-BR" dirty="0" smtClean="0">
                <a:sym typeface="Symbol"/>
              </a:rPr>
              <a:t>Componentes RGB</a:t>
            </a:r>
          </a:p>
          <a:p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076056" y="1772816"/>
            <a:ext cx="3744416" cy="3888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Conexões positivas são mantidas para pixels com cores semelhantes e cortadas para pixels com cores diferentes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pt-BR" sz="19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Conexões negativas estão sempre ligadas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pt-BR" sz="22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558011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94015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30019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66023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02027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580112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940152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300192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6660232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7020272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738031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7380312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5580112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5940152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6300192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6660232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7020272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5580112" y="40050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5940152" y="40050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6300192" y="40050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6660232" y="40050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7020272" y="40050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7380312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/>
          <p:cNvSpPr/>
          <p:nvPr/>
        </p:nvSpPr>
        <p:spPr>
          <a:xfrm>
            <a:off x="7380312" y="40050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/>
          <p:cNvCxnSpPr>
            <a:stCxn id="6" idx="6"/>
            <a:endCxn id="7" idx="2"/>
          </p:cNvCxnSpPr>
          <p:nvPr/>
        </p:nvCxnSpPr>
        <p:spPr>
          <a:xfrm>
            <a:off x="5724128" y="299695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>
            <a:off x="6084168" y="299695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6444208" y="299695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6804248" y="299695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7164288" y="299695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5724128" y="335699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6084168" y="335699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6804248" y="335699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7164288" y="335699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5724128" y="371703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6084168" y="371703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6804248" y="371703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7164288" y="371703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5724128" y="407707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6084168" y="407707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6804248" y="407707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>
            <a:off x="7164288" y="407707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>
            <a:stCxn id="6" idx="4"/>
            <a:endCxn id="12" idx="0"/>
          </p:cNvCxnSpPr>
          <p:nvPr/>
        </p:nvCxnSpPr>
        <p:spPr>
          <a:xfrm rot="5400000">
            <a:off x="5544108" y="317697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rot="5400000">
            <a:off x="5904148" y="317697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 rot="5400000">
            <a:off x="6264188" y="317697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rot="5400000">
            <a:off x="6984268" y="317697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rot="5400000">
            <a:off x="7344308" y="317697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rot="5400000">
            <a:off x="5904148" y="353701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 rot="5400000">
            <a:off x="6984268" y="353701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 rot="5400000">
            <a:off x="5904148" y="389705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 rot="5400000">
            <a:off x="6264188" y="389705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 rot="5400000">
            <a:off x="6624228" y="389705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 rot="5400000">
            <a:off x="6984268" y="389705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rot="5400000">
            <a:off x="7344308" y="389705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ipse 88"/>
          <p:cNvSpPr/>
          <p:nvPr/>
        </p:nvSpPr>
        <p:spPr>
          <a:xfrm>
            <a:off x="774035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Elipse 89"/>
          <p:cNvSpPr/>
          <p:nvPr/>
        </p:nvSpPr>
        <p:spPr>
          <a:xfrm>
            <a:off x="7740352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Elipse 90"/>
          <p:cNvSpPr/>
          <p:nvPr/>
        </p:nvSpPr>
        <p:spPr>
          <a:xfrm>
            <a:off x="8100392" y="29249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Elipse 91"/>
          <p:cNvSpPr/>
          <p:nvPr/>
        </p:nvSpPr>
        <p:spPr>
          <a:xfrm>
            <a:off x="8100392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/>
          <p:cNvSpPr/>
          <p:nvPr/>
        </p:nvSpPr>
        <p:spPr>
          <a:xfrm>
            <a:off x="7740352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Elipse 93"/>
          <p:cNvSpPr/>
          <p:nvPr/>
        </p:nvSpPr>
        <p:spPr>
          <a:xfrm>
            <a:off x="7740352" y="40050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Elipse 94"/>
          <p:cNvSpPr/>
          <p:nvPr/>
        </p:nvSpPr>
        <p:spPr>
          <a:xfrm>
            <a:off x="8100392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Elipse 95"/>
          <p:cNvSpPr/>
          <p:nvPr/>
        </p:nvSpPr>
        <p:spPr>
          <a:xfrm>
            <a:off x="8100392" y="40050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8" name="Conector reto 97"/>
          <p:cNvCxnSpPr/>
          <p:nvPr/>
        </p:nvCxnSpPr>
        <p:spPr>
          <a:xfrm>
            <a:off x="7884368" y="299695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/>
          <p:nvPr/>
        </p:nvCxnSpPr>
        <p:spPr>
          <a:xfrm>
            <a:off x="7524328" y="335699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/>
          <p:cNvCxnSpPr/>
          <p:nvPr/>
        </p:nvCxnSpPr>
        <p:spPr>
          <a:xfrm>
            <a:off x="7884368" y="335699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>
            <a:off x="7524328" y="407707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>
            <a:off x="7884368" y="407707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 rot="5400000">
            <a:off x="7704348" y="317697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 rot="5400000">
            <a:off x="8064388" y="317697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 rot="5400000">
            <a:off x="7704348" y="353701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/>
          <p:nvPr/>
        </p:nvCxnSpPr>
        <p:spPr>
          <a:xfrm rot="5400000">
            <a:off x="8064388" y="353701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/>
          <p:cNvCxnSpPr/>
          <p:nvPr/>
        </p:nvCxnSpPr>
        <p:spPr>
          <a:xfrm rot="5400000">
            <a:off x="7704348" y="389705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to 109"/>
          <p:cNvCxnSpPr/>
          <p:nvPr/>
        </p:nvCxnSpPr>
        <p:spPr>
          <a:xfrm rot="5400000">
            <a:off x="8064388" y="3897052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Elipse 210"/>
          <p:cNvSpPr/>
          <p:nvPr/>
        </p:nvSpPr>
        <p:spPr>
          <a:xfrm>
            <a:off x="5580112" y="49411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2" name="Elipse 211"/>
          <p:cNvSpPr/>
          <p:nvPr/>
        </p:nvSpPr>
        <p:spPr>
          <a:xfrm>
            <a:off x="5940152" y="49411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3" name="Elipse 212"/>
          <p:cNvSpPr/>
          <p:nvPr/>
        </p:nvSpPr>
        <p:spPr>
          <a:xfrm>
            <a:off x="6300192" y="49411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4" name="Elipse 213"/>
          <p:cNvSpPr/>
          <p:nvPr/>
        </p:nvSpPr>
        <p:spPr>
          <a:xfrm>
            <a:off x="6660232" y="49411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5" name="Elipse 214"/>
          <p:cNvSpPr/>
          <p:nvPr/>
        </p:nvSpPr>
        <p:spPr>
          <a:xfrm>
            <a:off x="7020272" y="49411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6" name="Elipse 215"/>
          <p:cNvSpPr/>
          <p:nvPr/>
        </p:nvSpPr>
        <p:spPr>
          <a:xfrm>
            <a:off x="5580112" y="53012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7" name="Elipse 216"/>
          <p:cNvSpPr/>
          <p:nvPr/>
        </p:nvSpPr>
        <p:spPr>
          <a:xfrm>
            <a:off x="5940152" y="53012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8" name="Elipse 217"/>
          <p:cNvSpPr/>
          <p:nvPr/>
        </p:nvSpPr>
        <p:spPr>
          <a:xfrm>
            <a:off x="6300192" y="53012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9" name="Elipse 218"/>
          <p:cNvSpPr/>
          <p:nvPr/>
        </p:nvSpPr>
        <p:spPr>
          <a:xfrm>
            <a:off x="6660232" y="53012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0" name="Elipse 219"/>
          <p:cNvSpPr/>
          <p:nvPr/>
        </p:nvSpPr>
        <p:spPr>
          <a:xfrm>
            <a:off x="7020272" y="53012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1" name="Elipse 220"/>
          <p:cNvSpPr/>
          <p:nvPr/>
        </p:nvSpPr>
        <p:spPr>
          <a:xfrm>
            <a:off x="7380312" y="49411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2" name="Elipse 221"/>
          <p:cNvSpPr/>
          <p:nvPr/>
        </p:nvSpPr>
        <p:spPr>
          <a:xfrm>
            <a:off x="7380312" y="53012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3" name="Elipse 222"/>
          <p:cNvSpPr/>
          <p:nvPr/>
        </p:nvSpPr>
        <p:spPr>
          <a:xfrm>
            <a:off x="5580112" y="56612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4" name="Elipse 223"/>
          <p:cNvSpPr/>
          <p:nvPr/>
        </p:nvSpPr>
        <p:spPr>
          <a:xfrm>
            <a:off x="5940152" y="56612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5" name="Elipse 224"/>
          <p:cNvSpPr/>
          <p:nvPr/>
        </p:nvSpPr>
        <p:spPr>
          <a:xfrm>
            <a:off x="6300192" y="56612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6" name="Elipse 225"/>
          <p:cNvSpPr/>
          <p:nvPr/>
        </p:nvSpPr>
        <p:spPr>
          <a:xfrm>
            <a:off x="6660232" y="56612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7" name="Elipse 226"/>
          <p:cNvSpPr/>
          <p:nvPr/>
        </p:nvSpPr>
        <p:spPr>
          <a:xfrm>
            <a:off x="7020272" y="56612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8" name="Elipse 227"/>
          <p:cNvSpPr/>
          <p:nvPr/>
        </p:nvSpPr>
        <p:spPr>
          <a:xfrm>
            <a:off x="5580112" y="60212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9" name="Elipse 228"/>
          <p:cNvSpPr/>
          <p:nvPr/>
        </p:nvSpPr>
        <p:spPr>
          <a:xfrm>
            <a:off x="5940152" y="60212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0" name="Elipse 229"/>
          <p:cNvSpPr/>
          <p:nvPr/>
        </p:nvSpPr>
        <p:spPr>
          <a:xfrm>
            <a:off x="6300192" y="60212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1" name="Elipse 230"/>
          <p:cNvSpPr/>
          <p:nvPr/>
        </p:nvSpPr>
        <p:spPr>
          <a:xfrm>
            <a:off x="6660232" y="60212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2" name="Elipse 231"/>
          <p:cNvSpPr/>
          <p:nvPr/>
        </p:nvSpPr>
        <p:spPr>
          <a:xfrm>
            <a:off x="7020272" y="60212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3" name="Elipse 232"/>
          <p:cNvSpPr/>
          <p:nvPr/>
        </p:nvSpPr>
        <p:spPr>
          <a:xfrm>
            <a:off x="7380312" y="56612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4" name="Elipse 233"/>
          <p:cNvSpPr/>
          <p:nvPr/>
        </p:nvSpPr>
        <p:spPr>
          <a:xfrm>
            <a:off x="7380312" y="60212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5" name="Conector reto 234"/>
          <p:cNvCxnSpPr>
            <a:stCxn id="211" idx="6"/>
            <a:endCxn id="212" idx="2"/>
          </p:cNvCxnSpPr>
          <p:nvPr/>
        </p:nvCxnSpPr>
        <p:spPr>
          <a:xfrm>
            <a:off x="5724128" y="501317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reto 235"/>
          <p:cNvCxnSpPr/>
          <p:nvPr/>
        </p:nvCxnSpPr>
        <p:spPr>
          <a:xfrm>
            <a:off x="6084168" y="501317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ector reto 236"/>
          <p:cNvCxnSpPr/>
          <p:nvPr/>
        </p:nvCxnSpPr>
        <p:spPr>
          <a:xfrm>
            <a:off x="6444208" y="501317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ector reto 237"/>
          <p:cNvCxnSpPr/>
          <p:nvPr/>
        </p:nvCxnSpPr>
        <p:spPr>
          <a:xfrm>
            <a:off x="6804248" y="501317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ector reto 238"/>
          <p:cNvCxnSpPr/>
          <p:nvPr/>
        </p:nvCxnSpPr>
        <p:spPr>
          <a:xfrm>
            <a:off x="7164288" y="501317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reto 239"/>
          <p:cNvCxnSpPr/>
          <p:nvPr/>
        </p:nvCxnSpPr>
        <p:spPr>
          <a:xfrm>
            <a:off x="5724128" y="537321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ector reto 240"/>
          <p:cNvCxnSpPr/>
          <p:nvPr/>
        </p:nvCxnSpPr>
        <p:spPr>
          <a:xfrm>
            <a:off x="6084168" y="537321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ector reto 241"/>
          <p:cNvCxnSpPr/>
          <p:nvPr/>
        </p:nvCxnSpPr>
        <p:spPr>
          <a:xfrm>
            <a:off x="6444208" y="537321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ector reto 242"/>
          <p:cNvCxnSpPr/>
          <p:nvPr/>
        </p:nvCxnSpPr>
        <p:spPr>
          <a:xfrm>
            <a:off x="6804248" y="537321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ector reto 243"/>
          <p:cNvCxnSpPr/>
          <p:nvPr/>
        </p:nvCxnSpPr>
        <p:spPr>
          <a:xfrm>
            <a:off x="7164288" y="537321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ector reto 244"/>
          <p:cNvCxnSpPr/>
          <p:nvPr/>
        </p:nvCxnSpPr>
        <p:spPr>
          <a:xfrm>
            <a:off x="5724128" y="573325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ector reto 245"/>
          <p:cNvCxnSpPr/>
          <p:nvPr/>
        </p:nvCxnSpPr>
        <p:spPr>
          <a:xfrm>
            <a:off x="6084168" y="573325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ector reto 246"/>
          <p:cNvCxnSpPr/>
          <p:nvPr/>
        </p:nvCxnSpPr>
        <p:spPr>
          <a:xfrm>
            <a:off x="6444208" y="573325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ector reto 247"/>
          <p:cNvCxnSpPr/>
          <p:nvPr/>
        </p:nvCxnSpPr>
        <p:spPr>
          <a:xfrm>
            <a:off x="6804248" y="573325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ector reto 248"/>
          <p:cNvCxnSpPr/>
          <p:nvPr/>
        </p:nvCxnSpPr>
        <p:spPr>
          <a:xfrm>
            <a:off x="7164288" y="573325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ector reto 249"/>
          <p:cNvCxnSpPr/>
          <p:nvPr/>
        </p:nvCxnSpPr>
        <p:spPr>
          <a:xfrm>
            <a:off x="5724128" y="609329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ector reto 250"/>
          <p:cNvCxnSpPr/>
          <p:nvPr/>
        </p:nvCxnSpPr>
        <p:spPr>
          <a:xfrm>
            <a:off x="6084168" y="609329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ector reto 251"/>
          <p:cNvCxnSpPr/>
          <p:nvPr/>
        </p:nvCxnSpPr>
        <p:spPr>
          <a:xfrm>
            <a:off x="6444208" y="609329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ector reto 252"/>
          <p:cNvCxnSpPr/>
          <p:nvPr/>
        </p:nvCxnSpPr>
        <p:spPr>
          <a:xfrm>
            <a:off x="6804248" y="609329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ector reto 253"/>
          <p:cNvCxnSpPr/>
          <p:nvPr/>
        </p:nvCxnSpPr>
        <p:spPr>
          <a:xfrm>
            <a:off x="7164288" y="609329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ector reto 254"/>
          <p:cNvCxnSpPr>
            <a:stCxn id="211" idx="4"/>
            <a:endCxn id="216" idx="0"/>
          </p:cNvCxnSpPr>
          <p:nvPr/>
        </p:nvCxnSpPr>
        <p:spPr>
          <a:xfrm rot="5400000">
            <a:off x="5544108" y="519319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ector reto 255"/>
          <p:cNvCxnSpPr/>
          <p:nvPr/>
        </p:nvCxnSpPr>
        <p:spPr>
          <a:xfrm rot="5400000">
            <a:off x="5904148" y="519319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ector reto 256"/>
          <p:cNvCxnSpPr/>
          <p:nvPr/>
        </p:nvCxnSpPr>
        <p:spPr>
          <a:xfrm rot="5400000">
            <a:off x="6264188" y="519319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ector reto 257"/>
          <p:cNvCxnSpPr/>
          <p:nvPr/>
        </p:nvCxnSpPr>
        <p:spPr>
          <a:xfrm rot="5400000">
            <a:off x="6624228" y="519319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ector reto 258"/>
          <p:cNvCxnSpPr/>
          <p:nvPr/>
        </p:nvCxnSpPr>
        <p:spPr>
          <a:xfrm rot="5400000">
            <a:off x="6984268" y="519319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ector reto 259"/>
          <p:cNvCxnSpPr/>
          <p:nvPr/>
        </p:nvCxnSpPr>
        <p:spPr>
          <a:xfrm rot="5400000">
            <a:off x="7344308" y="519319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ector reto 260"/>
          <p:cNvCxnSpPr/>
          <p:nvPr/>
        </p:nvCxnSpPr>
        <p:spPr>
          <a:xfrm rot="5400000">
            <a:off x="5544108" y="555323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ector reto 261"/>
          <p:cNvCxnSpPr/>
          <p:nvPr/>
        </p:nvCxnSpPr>
        <p:spPr>
          <a:xfrm rot="5400000">
            <a:off x="5904148" y="555323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ector reto 262"/>
          <p:cNvCxnSpPr/>
          <p:nvPr/>
        </p:nvCxnSpPr>
        <p:spPr>
          <a:xfrm rot="5400000">
            <a:off x="6264188" y="555323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ector reto 263"/>
          <p:cNvCxnSpPr/>
          <p:nvPr/>
        </p:nvCxnSpPr>
        <p:spPr>
          <a:xfrm rot="5400000">
            <a:off x="6624228" y="555323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ector reto 264"/>
          <p:cNvCxnSpPr/>
          <p:nvPr/>
        </p:nvCxnSpPr>
        <p:spPr>
          <a:xfrm rot="5400000">
            <a:off x="6984268" y="555323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ector reto 265"/>
          <p:cNvCxnSpPr/>
          <p:nvPr/>
        </p:nvCxnSpPr>
        <p:spPr>
          <a:xfrm rot="5400000">
            <a:off x="7344308" y="555323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ector reto 266"/>
          <p:cNvCxnSpPr/>
          <p:nvPr/>
        </p:nvCxnSpPr>
        <p:spPr>
          <a:xfrm rot="5400000">
            <a:off x="5544108" y="591327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ector reto 267"/>
          <p:cNvCxnSpPr/>
          <p:nvPr/>
        </p:nvCxnSpPr>
        <p:spPr>
          <a:xfrm rot="5400000">
            <a:off x="5904148" y="591327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ctor reto 268"/>
          <p:cNvCxnSpPr/>
          <p:nvPr/>
        </p:nvCxnSpPr>
        <p:spPr>
          <a:xfrm rot="5400000">
            <a:off x="6264188" y="591327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reto 269"/>
          <p:cNvCxnSpPr/>
          <p:nvPr/>
        </p:nvCxnSpPr>
        <p:spPr>
          <a:xfrm rot="5400000">
            <a:off x="6624228" y="591327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ector reto 270"/>
          <p:cNvCxnSpPr/>
          <p:nvPr/>
        </p:nvCxnSpPr>
        <p:spPr>
          <a:xfrm rot="5400000">
            <a:off x="6984268" y="591327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ector reto 271"/>
          <p:cNvCxnSpPr/>
          <p:nvPr/>
        </p:nvCxnSpPr>
        <p:spPr>
          <a:xfrm rot="5400000">
            <a:off x="7344308" y="591327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Elipse 272"/>
          <p:cNvSpPr/>
          <p:nvPr/>
        </p:nvSpPr>
        <p:spPr>
          <a:xfrm>
            <a:off x="7740352" y="49411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4" name="Elipse 273"/>
          <p:cNvSpPr/>
          <p:nvPr/>
        </p:nvSpPr>
        <p:spPr>
          <a:xfrm>
            <a:off x="7740352" y="53012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5" name="Elipse 274"/>
          <p:cNvSpPr/>
          <p:nvPr/>
        </p:nvSpPr>
        <p:spPr>
          <a:xfrm>
            <a:off x="8100392" y="49411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" name="Elipse 275"/>
          <p:cNvSpPr/>
          <p:nvPr/>
        </p:nvSpPr>
        <p:spPr>
          <a:xfrm>
            <a:off x="8100392" y="53012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7" name="Elipse 276"/>
          <p:cNvSpPr/>
          <p:nvPr/>
        </p:nvSpPr>
        <p:spPr>
          <a:xfrm>
            <a:off x="7740352" y="56612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8" name="Elipse 277"/>
          <p:cNvSpPr/>
          <p:nvPr/>
        </p:nvSpPr>
        <p:spPr>
          <a:xfrm>
            <a:off x="7740352" y="60212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9" name="Elipse 278"/>
          <p:cNvSpPr/>
          <p:nvPr/>
        </p:nvSpPr>
        <p:spPr>
          <a:xfrm>
            <a:off x="8100392" y="56612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0" name="Elipse 279"/>
          <p:cNvSpPr/>
          <p:nvPr/>
        </p:nvSpPr>
        <p:spPr>
          <a:xfrm>
            <a:off x="8100392" y="60212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1" name="Conector reto 280"/>
          <p:cNvCxnSpPr/>
          <p:nvPr/>
        </p:nvCxnSpPr>
        <p:spPr>
          <a:xfrm>
            <a:off x="7524328" y="501317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ector reto 281"/>
          <p:cNvCxnSpPr/>
          <p:nvPr/>
        </p:nvCxnSpPr>
        <p:spPr>
          <a:xfrm>
            <a:off x="7884368" y="501317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ector reto 282"/>
          <p:cNvCxnSpPr/>
          <p:nvPr/>
        </p:nvCxnSpPr>
        <p:spPr>
          <a:xfrm>
            <a:off x="7524328" y="537321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ector reto 283"/>
          <p:cNvCxnSpPr/>
          <p:nvPr/>
        </p:nvCxnSpPr>
        <p:spPr>
          <a:xfrm>
            <a:off x="7884368" y="537321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ector reto 284"/>
          <p:cNvCxnSpPr/>
          <p:nvPr/>
        </p:nvCxnSpPr>
        <p:spPr>
          <a:xfrm>
            <a:off x="7524328" y="573325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ector reto 285"/>
          <p:cNvCxnSpPr/>
          <p:nvPr/>
        </p:nvCxnSpPr>
        <p:spPr>
          <a:xfrm>
            <a:off x="7884368" y="573325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ector reto 286"/>
          <p:cNvCxnSpPr/>
          <p:nvPr/>
        </p:nvCxnSpPr>
        <p:spPr>
          <a:xfrm>
            <a:off x="7524328" y="609329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ector reto 287"/>
          <p:cNvCxnSpPr/>
          <p:nvPr/>
        </p:nvCxnSpPr>
        <p:spPr>
          <a:xfrm>
            <a:off x="7884368" y="609329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ector reto 288"/>
          <p:cNvCxnSpPr/>
          <p:nvPr/>
        </p:nvCxnSpPr>
        <p:spPr>
          <a:xfrm rot="5400000">
            <a:off x="7704348" y="519319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Conector reto 289"/>
          <p:cNvCxnSpPr/>
          <p:nvPr/>
        </p:nvCxnSpPr>
        <p:spPr>
          <a:xfrm rot="5400000">
            <a:off x="8064388" y="519319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Conector reto 290"/>
          <p:cNvCxnSpPr/>
          <p:nvPr/>
        </p:nvCxnSpPr>
        <p:spPr>
          <a:xfrm rot="5400000">
            <a:off x="7704348" y="555323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ector reto 291"/>
          <p:cNvCxnSpPr/>
          <p:nvPr/>
        </p:nvCxnSpPr>
        <p:spPr>
          <a:xfrm rot="5400000">
            <a:off x="8064388" y="555323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Conector reto 292"/>
          <p:cNvCxnSpPr/>
          <p:nvPr/>
        </p:nvCxnSpPr>
        <p:spPr>
          <a:xfrm rot="5400000">
            <a:off x="7704348" y="591327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ector reto 293"/>
          <p:cNvCxnSpPr/>
          <p:nvPr/>
        </p:nvCxnSpPr>
        <p:spPr>
          <a:xfrm rot="5400000">
            <a:off x="8064388" y="5913276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09652" y="1628800"/>
                <a:ext cx="4586384" cy="934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r>
                  <a:rPr lang="pt-B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pt-BR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dirty="0" smtClean="0"/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52" y="1628800"/>
                <a:ext cx="4586384" cy="934230"/>
              </a:xfrm>
              <a:prstGeom prst="rect">
                <a:avLst/>
              </a:prstGeom>
              <a:blipFill rotWithShape="0">
                <a:blip r:embed="rId3"/>
                <a:stretch>
                  <a:fillRect l="-1862" b="-130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Atenção Visual com Sincronização e </a:t>
            </a:r>
            <a:r>
              <a:rPr lang="pt-BR" sz="2800" dirty="0" err="1" smtClean="0"/>
              <a:t>Dessincronização</a:t>
            </a:r>
            <a:r>
              <a:rPr lang="pt-BR" sz="2800" dirty="0" smtClean="0"/>
              <a:t> por Fase em Redes de Osciladores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Estratégia de atenção visual</a:t>
            </a:r>
          </a:p>
          <a:p>
            <a:pPr lvl="1"/>
            <a:r>
              <a:rPr lang="pt-BR" dirty="0" smtClean="0"/>
              <a:t>Pixels com maior contraste</a:t>
            </a:r>
          </a:p>
          <a:p>
            <a:pPr lvl="2"/>
            <a:r>
              <a:rPr lang="pt-BR" dirty="0" smtClean="0"/>
              <a:t>Força de acoplamento negativa tende a zero e não afeta sincronização</a:t>
            </a:r>
          </a:p>
          <a:p>
            <a:pPr lvl="2"/>
            <a:r>
              <a:rPr lang="pt-BR" dirty="0" smtClean="0"/>
              <a:t>Força de acoplamento positiva mantém osciladores sincronizados</a:t>
            </a:r>
          </a:p>
          <a:p>
            <a:pPr lvl="1"/>
            <a:r>
              <a:rPr lang="pt-BR" dirty="0" smtClean="0"/>
              <a:t>Pixels com menor contraste</a:t>
            </a:r>
          </a:p>
          <a:p>
            <a:pPr lvl="2"/>
            <a:r>
              <a:rPr lang="pt-BR" dirty="0" smtClean="0"/>
              <a:t>Força de acoplamento negativa é mais forte e faz osciladores repelirem uns aos outros</a:t>
            </a:r>
          </a:p>
          <a:p>
            <a:pPr lvl="1"/>
            <a:r>
              <a:rPr lang="pt-BR" i="1" dirty="0" smtClean="0"/>
              <a:t>Apenas osciladores correspondendo ao objeto saliente irão permanecer com suas trajetórias sincronizadas em fase, enquanto que outros objetos terão suas trajetórias com fases diferentes</a:t>
            </a:r>
            <a:r>
              <a:rPr lang="pt-BR" dirty="0" smtClean="0"/>
              <a:t>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476" y="144016"/>
            <a:ext cx="4819524" cy="28529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464000" cy="27003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" name="Imagem 3" descr="artif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4283968" cy="2855978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068960"/>
            <a:ext cx="4644009" cy="30331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827584" y="6165304"/>
            <a:ext cx="7344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(a) Imagem artificial com alto contraste; (b) Comportamento dos osciladores;</a:t>
            </a:r>
            <a:br>
              <a:rPr lang="pt-BR" sz="1600" dirty="0" smtClean="0"/>
            </a:br>
            <a:r>
              <a:rPr lang="pt-BR" sz="1600" dirty="0" smtClean="0"/>
              <a:t>(c) Crescimento de fase; (d) Séries temporais do desvio-padrão de fase de cada objeto;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750065" y="6165304"/>
            <a:ext cx="7499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(a) Imagem artificial com baixo contraste; (b) Comportamento dos osciladores, </a:t>
            </a:r>
            <a:r>
              <a:rPr lang="pt-BR" sz="1600" dirty="0" smtClean="0">
                <a:sym typeface="Symbol"/>
              </a:rPr>
              <a:t>=0,25</a:t>
            </a:r>
            <a:r>
              <a:rPr lang="pt-BR" sz="1600" dirty="0" smtClean="0"/>
              <a:t>;</a:t>
            </a:r>
            <a:br>
              <a:rPr lang="pt-BR" sz="1600" dirty="0" smtClean="0"/>
            </a:br>
            <a:r>
              <a:rPr lang="pt-BR" sz="1600" dirty="0" smtClean="0"/>
              <a:t>(c) Crescimento de fase, </a:t>
            </a:r>
            <a:r>
              <a:rPr lang="pt-BR" sz="1600" dirty="0" smtClean="0">
                <a:sym typeface="Symbol"/>
              </a:rPr>
              <a:t>=0,25.</a:t>
            </a:r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80112" y="466591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ym typeface="Symbol"/>
              </a:rPr>
              <a:t>Mais uma vez é necessário diminuir  para compensar o menor contraste</a:t>
            </a:r>
            <a:endParaRPr lang="pt-BR" dirty="0"/>
          </a:p>
        </p:txBody>
      </p:sp>
      <p:pic>
        <p:nvPicPr>
          <p:cNvPr id="8" name="Imagem 7" descr="artif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4266000" cy="28439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8218" y="116632"/>
            <a:ext cx="4865782" cy="28803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5038725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5367160" y="3733621"/>
                <a:ext cx="3450240" cy="843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pt-B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60" y="3733621"/>
                <a:ext cx="3450240" cy="8436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97968" y="6165304"/>
            <a:ext cx="7603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(a) Imagem artificial com baixo contraste; (b) Comportamento dos osciladores, </a:t>
            </a:r>
            <a:r>
              <a:rPr lang="pt-BR" sz="1600" dirty="0" smtClean="0">
                <a:sym typeface="Symbol"/>
              </a:rPr>
              <a:t>=0,10</a:t>
            </a:r>
            <a:r>
              <a:rPr lang="pt-BR" sz="1600" dirty="0" smtClean="0"/>
              <a:t>;</a:t>
            </a:r>
            <a:br>
              <a:rPr lang="pt-BR" sz="1600" dirty="0" smtClean="0"/>
            </a:br>
            <a:r>
              <a:rPr lang="pt-BR" sz="1600" dirty="0" smtClean="0"/>
              <a:t>(c) Crescimento de fase, </a:t>
            </a:r>
            <a:r>
              <a:rPr lang="pt-BR" sz="1600" dirty="0" smtClean="0">
                <a:sym typeface="Symbol"/>
              </a:rPr>
              <a:t>=0,10.</a:t>
            </a:r>
            <a:endParaRPr lang="pt-BR" sz="1600" dirty="0"/>
          </a:p>
        </p:txBody>
      </p:sp>
      <p:pic>
        <p:nvPicPr>
          <p:cNvPr id="8" name="Imagem 7" descr="artif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4266000" cy="284399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8218" y="116632"/>
            <a:ext cx="4865782" cy="28803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4572000" cy="27656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6825" y="3128814"/>
            <a:ext cx="4500000" cy="27848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01355"/>
            <a:ext cx="4860032" cy="28676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356993"/>
            <a:ext cx="4427984" cy="2753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356992"/>
            <a:ext cx="4716015" cy="27632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395536" y="6191253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/>
              <a:t>Atenção visual com imagem real - “Flor Gloxínia”: (a) Imagem fonte; (b) Comportamento dos osciladores; </a:t>
            </a:r>
            <a:br>
              <a:rPr lang="pt-BR" sz="1400" dirty="0" smtClean="0"/>
            </a:br>
            <a:r>
              <a:rPr lang="pt-BR" sz="1400" dirty="0" smtClean="0"/>
              <a:t>(c) Crescimento de fase; (d) Séries temporais do desvio padrão de fase de cada objeto.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3843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16632"/>
            <a:ext cx="5352362" cy="31683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1601" y="3383887"/>
            <a:ext cx="5458973" cy="31844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251520" y="4725144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Atenção visual em imagem artificial - “Espirais”: (a) Imagem fonte; (b) Comportamento dos osciladores; (c) Séries temporais do desvio padrão</a:t>
            </a:r>
          </a:p>
          <a:p>
            <a:pPr algn="ctr"/>
            <a:r>
              <a:rPr lang="pt-BR" dirty="0" smtClean="0"/>
              <a:t>de fase de cada objeto.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404664"/>
            <a:ext cx="3314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Mudança de Foco de Atenção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010"/>
            <a:ext cx="4355976" cy="326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4458" y="332656"/>
            <a:ext cx="4759542" cy="2808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429000"/>
            <a:ext cx="5451086" cy="31939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179512" y="3933056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Atenção visual em imagem real - “Cachorro”: (a) Imagem fonte; (b) Comportamento dos osciladores; (c) Séries temporais do desvio padrão de fase de cada objeto.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Modelos baseados em</a:t>
            </a:r>
            <a:br>
              <a:rPr lang="pt-BR" dirty="0" smtClean="0"/>
            </a:br>
            <a:r>
              <a:rPr lang="pt-BR" dirty="0" smtClean="0"/>
              <a:t>Movimentação de Partículas em</a:t>
            </a:r>
            <a:br>
              <a:rPr lang="pt-BR" dirty="0" smtClean="0"/>
            </a:br>
            <a:r>
              <a:rPr lang="pt-BR" dirty="0" smtClean="0"/>
              <a:t>Redes Complexas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1) Detecção de Comunidades Sobrepostas em Redes Complexas com</a:t>
            </a:r>
          </a:p>
          <a:p>
            <a:r>
              <a:rPr lang="pt-BR" dirty="0" smtClean="0"/>
              <a:t>Competição de Partículas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2) Aprendizado Semi-Supervisionado em Redes Complexas com Competição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 Cooperação entre Partículas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</a:t>
            </a:r>
          </a:p>
          <a:p>
            <a:pPr lvl="1"/>
            <a:r>
              <a:rPr lang="pt-BR" dirty="0" smtClean="0"/>
              <a:t>Motivações e Objetivos</a:t>
            </a:r>
          </a:p>
          <a:p>
            <a:r>
              <a:rPr lang="pt-BR" dirty="0" smtClean="0"/>
              <a:t>Modelos Desenvolvidos</a:t>
            </a:r>
          </a:p>
          <a:p>
            <a:pPr lvl="1"/>
            <a:r>
              <a:rPr lang="pt-BR" dirty="0" smtClean="0"/>
              <a:t>Modelos baseados em Redes de Osciladores Acoplados</a:t>
            </a:r>
          </a:p>
          <a:p>
            <a:pPr lvl="1"/>
            <a:r>
              <a:rPr lang="pt-BR" dirty="0" smtClean="0"/>
              <a:t>Modelos baseados em Movimentação de Partículas em Redes Complexas</a:t>
            </a:r>
          </a:p>
          <a:p>
            <a:r>
              <a:rPr lang="pt-BR" dirty="0" smtClean="0"/>
              <a:t>Conclusões </a:t>
            </a:r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772400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Aprendizado Semi-Supervisionado em Redes Complexas com Competição e Cooperação entre Partículas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348880"/>
            <a:ext cx="7772400" cy="352690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Competição e cooperação entre partículas na rede, </a:t>
            </a:r>
            <a:r>
              <a:rPr lang="pt-BR" dirty="0" smtClean="0"/>
              <a:t>combinadas </a:t>
            </a:r>
            <a:r>
              <a:rPr lang="pt-BR" dirty="0"/>
              <a:t>em um esquema único.</a:t>
            </a:r>
          </a:p>
          <a:p>
            <a:pPr lvl="1"/>
            <a:r>
              <a:rPr lang="pt-BR" dirty="0"/>
              <a:t>Cooperação:</a:t>
            </a:r>
          </a:p>
          <a:p>
            <a:pPr lvl="2"/>
            <a:r>
              <a:rPr lang="pt-BR" dirty="0"/>
              <a:t>Partículas da mesma classe caminham pela rede de maneira cooperativa, propagando seus rótulos.</a:t>
            </a:r>
          </a:p>
          <a:p>
            <a:pPr lvl="2"/>
            <a:r>
              <a:rPr lang="pt-BR" dirty="0"/>
              <a:t>Objetivo: Dominar a maior quantidade de nós possível.</a:t>
            </a:r>
          </a:p>
          <a:p>
            <a:pPr lvl="1"/>
            <a:r>
              <a:rPr lang="pt-BR" dirty="0"/>
              <a:t>Competição:</a:t>
            </a:r>
          </a:p>
          <a:p>
            <a:pPr lvl="2"/>
            <a:r>
              <a:rPr lang="pt-BR" dirty="0"/>
              <a:t>Partículas de classes diferentes competem entre si para determinar as bordas das classes.</a:t>
            </a:r>
          </a:p>
          <a:p>
            <a:pPr lvl="2"/>
            <a:r>
              <a:rPr lang="pt-BR" dirty="0"/>
              <a:t>Objetivo: Evitar a invasão de partículas de outros times.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949280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1400" dirty="0"/>
              <a:t>BREVE, Fabricio Aparecido; ZHAO, </a:t>
            </a:r>
            <a:r>
              <a:rPr lang="pt-BR" sz="1400" dirty="0" err="1"/>
              <a:t>Liang</a:t>
            </a:r>
            <a:r>
              <a:rPr lang="pt-BR" sz="1400" dirty="0"/>
              <a:t>; QUILES, Marcos Gonçalves; PEDRYCZ, </a:t>
            </a:r>
            <a:r>
              <a:rPr lang="pt-BR" sz="1400" dirty="0" err="1"/>
              <a:t>Witold</a:t>
            </a:r>
            <a:r>
              <a:rPr lang="pt-BR" sz="1400" dirty="0"/>
              <a:t>; LIU, </a:t>
            </a:r>
            <a:r>
              <a:rPr lang="pt-BR" sz="1400" dirty="0" err="1"/>
              <a:t>Jimming</a:t>
            </a:r>
            <a:r>
              <a:rPr lang="pt-BR" sz="1400" dirty="0"/>
              <a:t>. </a:t>
            </a:r>
            <a:r>
              <a:rPr lang="pt-BR" sz="1400" b="1" dirty="0" err="1"/>
              <a:t>Particle</a:t>
            </a:r>
            <a:r>
              <a:rPr lang="pt-BR" sz="1400" b="1" dirty="0"/>
              <a:t> </a:t>
            </a:r>
            <a:r>
              <a:rPr lang="pt-BR" sz="1400" b="1" dirty="0" err="1"/>
              <a:t>competition</a:t>
            </a:r>
            <a:r>
              <a:rPr lang="pt-BR" sz="1400" b="1" dirty="0"/>
              <a:t> </a:t>
            </a:r>
            <a:r>
              <a:rPr lang="pt-BR" sz="1400" b="1" dirty="0" err="1"/>
              <a:t>and</a:t>
            </a:r>
            <a:r>
              <a:rPr lang="pt-BR" sz="1400" b="1" dirty="0"/>
              <a:t> </a:t>
            </a:r>
            <a:r>
              <a:rPr lang="pt-BR" sz="1400" b="1" dirty="0" err="1"/>
              <a:t>cooperation</a:t>
            </a:r>
            <a:r>
              <a:rPr lang="pt-BR" sz="1400" b="1" dirty="0"/>
              <a:t> in networks for </a:t>
            </a:r>
            <a:r>
              <a:rPr lang="pt-BR" sz="1400" b="1" dirty="0" err="1"/>
              <a:t>semi-supervised</a:t>
            </a:r>
            <a:r>
              <a:rPr lang="pt-BR" sz="1400" b="1" dirty="0"/>
              <a:t> </a:t>
            </a:r>
            <a:r>
              <a:rPr lang="pt-BR" sz="1400" b="1" dirty="0" err="1"/>
              <a:t>learning</a:t>
            </a:r>
            <a:r>
              <a:rPr lang="pt-BR" sz="1400" dirty="0"/>
              <a:t>. </a:t>
            </a:r>
            <a:r>
              <a:rPr lang="pt-BR" sz="1400" b="1" i="1" dirty="0"/>
              <a:t>IEEE </a:t>
            </a:r>
            <a:r>
              <a:rPr lang="pt-BR" sz="1400" b="1" i="1" dirty="0" err="1"/>
              <a:t>Transactions</a:t>
            </a:r>
            <a:r>
              <a:rPr lang="pt-BR" sz="1400" b="1" i="1" dirty="0"/>
              <a:t> </a:t>
            </a:r>
            <a:r>
              <a:rPr lang="pt-BR" sz="1400" b="1" i="1" dirty="0" err="1"/>
              <a:t>on</a:t>
            </a:r>
            <a:r>
              <a:rPr lang="pt-BR" sz="1400" b="1" i="1" dirty="0"/>
              <a:t> </a:t>
            </a:r>
            <a:r>
              <a:rPr lang="pt-BR" sz="1400" b="1" i="1" dirty="0" err="1"/>
              <a:t>Knowledge</a:t>
            </a:r>
            <a:r>
              <a:rPr lang="pt-BR" sz="1400" b="1" i="1" dirty="0"/>
              <a:t> </a:t>
            </a:r>
            <a:r>
              <a:rPr lang="pt-BR" sz="1400" b="1" i="1" dirty="0" err="1"/>
              <a:t>and</a:t>
            </a:r>
            <a:r>
              <a:rPr lang="pt-BR" sz="1400" b="1" i="1" dirty="0"/>
              <a:t> Data </a:t>
            </a:r>
            <a:r>
              <a:rPr lang="pt-BR" sz="1400" b="1" i="1" dirty="0" err="1"/>
              <a:t>Engineering</a:t>
            </a:r>
            <a:r>
              <a:rPr lang="en-US" sz="1400" dirty="0"/>
              <a:t>, v.24, p.1686 - 1698, 2012.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446449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Configuração Inicial dos Nós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1447800"/>
                <a:ext cx="4680520" cy="5221560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Transforma-se a base de dados em uma rede não direcionada  sem peso.</a:t>
                </a:r>
              </a:p>
              <a:p>
                <a:r>
                  <a:rPr lang="pt-BR" dirty="0"/>
                  <a:t>Para cada item de dado é gerado um nó na rede.</a:t>
                </a:r>
              </a:p>
              <a:p>
                <a:r>
                  <a:rPr lang="pt-BR" dirty="0"/>
                  <a:t>As arestas podem ser geradas usando uma das duas formas:</a:t>
                </a:r>
              </a:p>
              <a:p>
                <a:pPr lvl="1"/>
                <a:r>
                  <a:rPr lang="pt-BR" dirty="0"/>
                  <a:t>Cada nó é conectado aos vizinhos cuja distância é menor que um limiar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Cada nó é conectado aos seus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i="1" dirty="0"/>
                  <a:t> </a:t>
                </a:r>
                <a:r>
                  <a:rPr lang="pt-BR" dirty="0"/>
                  <a:t>vizinhos mais próximos.</a:t>
                </a:r>
              </a:p>
              <a:p>
                <a:endParaRPr lang="en-US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1447800"/>
                <a:ext cx="4680520" cy="5221560"/>
              </a:xfrm>
              <a:blipFill rotWithShape="0">
                <a:blip r:embed="rId2"/>
                <a:stretch>
                  <a:fillRect l="-1304" t="-1051" r="-20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onector reto 73"/>
          <p:cNvCxnSpPr>
            <a:stCxn id="77" idx="7"/>
          </p:cNvCxnSpPr>
          <p:nvPr/>
        </p:nvCxnSpPr>
        <p:spPr>
          <a:xfrm flipV="1">
            <a:off x="6949202" y="4733642"/>
            <a:ext cx="133905" cy="514913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75" name="Conector reto 74"/>
          <p:cNvCxnSpPr>
            <a:stCxn id="79" idx="5"/>
          </p:cNvCxnSpPr>
          <p:nvPr/>
        </p:nvCxnSpPr>
        <p:spPr>
          <a:xfrm>
            <a:off x="6796802" y="3895445"/>
            <a:ext cx="322165" cy="541799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76" name="Conector reto 75"/>
          <p:cNvCxnSpPr/>
          <p:nvPr/>
        </p:nvCxnSpPr>
        <p:spPr>
          <a:xfrm rot="5400000" flipH="1" flipV="1">
            <a:off x="6521183" y="3174295"/>
            <a:ext cx="447955" cy="219355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7" name="Elipse 76"/>
          <p:cNvSpPr/>
          <p:nvPr/>
        </p:nvSpPr>
        <p:spPr>
          <a:xfrm>
            <a:off x="6558957" y="5181600"/>
            <a:ext cx="457200" cy="457200"/>
          </a:xfrm>
          <a:prstGeom prst="ellipse">
            <a:avLst/>
          </a:prstGeom>
          <a:solidFill>
            <a:srgbClr val="9999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8" name="Elipse 77"/>
          <p:cNvSpPr/>
          <p:nvPr/>
        </p:nvSpPr>
        <p:spPr>
          <a:xfrm>
            <a:off x="6558957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Elipse 78"/>
          <p:cNvSpPr/>
          <p:nvPr/>
        </p:nvSpPr>
        <p:spPr>
          <a:xfrm>
            <a:off x="6406557" y="3505200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Elipse 79"/>
          <p:cNvSpPr/>
          <p:nvPr/>
        </p:nvSpPr>
        <p:spPr>
          <a:xfrm>
            <a:off x="7016157" y="1524000"/>
            <a:ext cx="457200" cy="457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1" name="Elipse 80"/>
          <p:cNvSpPr/>
          <p:nvPr/>
        </p:nvSpPr>
        <p:spPr>
          <a:xfrm>
            <a:off x="7930557" y="2209800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Elipse 81"/>
          <p:cNvSpPr/>
          <p:nvPr/>
        </p:nvSpPr>
        <p:spPr>
          <a:xfrm>
            <a:off x="6787557" y="2667000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3" name="Elipse 82"/>
          <p:cNvSpPr/>
          <p:nvPr/>
        </p:nvSpPr>
        <p:spPr>
          <a:xfrm>
            <a:off x="7778157" y="3505200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4" name="Elipse 83"/>
          <p:cNvSpPr/>
          <p:nvPr/>
        </p:nvSpPr>
        <p:spPr>
          <a:xfrm>
            <a:off x="7016157" y="4343400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5" name="Elipse 84"/>
          <p:cNvSpPr/>
          <p:nvPr/>
        </p:nvSpPr>
        <p:spPr>
          <a:xfrm>
            <a:off x="8311557" y="4495800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86" name="Conector reto 85"/>
          <p:cNvCxnSpPr>
            <a:stCxn id="80" idx="4"/>
            <a:endCxn id="82" idx="0"/>
          </p:cNvCxnSpPr>
          <p:nvPr/>
        </p:nvCxnSpPr>
        <p:spPr>
          <a:xfrm rot="5400000">
            <a:off x="6787557" y="2209800"/>
            <a:ext cx="685800" cy="22860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7" name="Conector reto 86"/>
          <p:cNvCxnSpPr>
            <a:stCxn id="81" idx="3"/>
            <a:endCxn id="82" idx="6"/>
          </p:cNvCxnSpPr>
          <p:nvPr/>
        </p:nvCxnSpPr>
        <p:spPr>
          <a:xfrm rot="5400000">
            <a:off x="7473358" y="2371445"/>
            <a:ext cx="295555" cy="752755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8" name="Conector reto 87"/>
          <p:cNvCxnSpPr>
            <a:stCxn id="83" idx="1"/>
            <a:endCxn id="82" idx="5"/>
          </p:cNvCxnSpPr>
          <p:nvPr/>
        </p:nvCxnSpPr>
        <p:spPr>
          <a:xfrm rot="16200000" flipV="1">
            <a:off x="7254002" y="2981045"/>
            <a:ext cx="514910" cy="6673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9" name="Conector reto 88"/>
          <p:cNvCxnSpPr>
            <a:stCxn id="85" idx="1"/>
            <a:endCxn id="83" idx="5"/>
          </p:cNvCxnSpPr>
          <p:nvPr/>
        </p:nvCxnSpPr>
        <p:spPr>
          <a:xfrm flipH="1" flipV="1">
            <a:off x="8168402" y="3895445"/>
            <a:ext cx="210110" cy="6673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0" name="Conector reto 89"/>
          <p:cNvCxnSpPr>
            <a:stCxn id="84" idx="7"/>
            <a:endCxn id="83" idx="3"/>
          </p:cNvCxnSpPr>
          <p:nvPr/>
        </p:nvCxnSpPr>
        <p:spPr>
          <a:xfrm rot="5400000" flipH="1" flipV="1">
            <a:off x="7368302" y="3933545"/>
            <a:ext cx="514910" cy="4387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1" name="Conector reto 90"/>
          <p:cNvCxnSpPr>
            <a:stCxn id="83" idx="0"/>
            <a:endCxn id="81" idx="4"/>
          </p:cNvCxnSpPr>
          <p:nvPr/>
        </p:nvCxnSpPr>
        <p:spPr>
          <a:xfrm flipV="1">
            <a:off x="8006757" y="2667000"/>
            <a:ext cx="152400" cy="83820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2" name="Conector reto 91"/>
          <p:cNvCxnSpPr>
            <a:stCxn id="81" idx="1"/>
            <a:endCxn id="80" idx="5"/>
          </p:cNvCxnSpPr>
          <p:nvPr/>
        </p:nvCxnSpPr>
        <p:spPr>
          <a:xfrm rot="16200000" flipV="1">
            <a:off x="7520702" y="1799945"/>
            <a:ext cx="362510" cy="5911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3" name="Elipse 92"/>
          <p:cNvSpPr/>
          <p:nvPr/>
        </p:nvSpPr>
        <p:spPr>
          <a:xfrm>
            <a:off x="7930557" y="5181600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94" name="Conector reto 93"/>
          <p:cNvCxnSpPr>
            <a:stCxn id="93" idx="1"/>
            <a:endCxn id="84" idx="5"/>
          </p:cNvCxnSpPr>
          <p:nvPr/>
        </p:nvCxnSpPr>
        <p:spPr>
          <a:xfrm rot="16200000" flipV="1">
            <a:off x="7444502" y="4695545"/>
            <a:ext cx="514910" cy="5911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5" name="Elipse 94"/>
          <p:cNvSpPr/>
          <p:nvPr/>
        </p:nvSpPr>
        <p:spPr>
          <a:xfrm>
            <a:off x="8044857" y="980728"/>
            <a:ext cx="457200" cy="457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96" name="Conector reto 95"/>
          <p:cNvCxnSpPr>
            <a:endCxn id="95" idx="4"/>
          </p:cNvCxnSpPr>
          <p:nvPr/>
        </p:nvCxnSpPr>
        <p:spPr>
          <a:xfrm flipV="1">
            <a:off x="8211684" y="1437928"/>
            <a:ext cx="61773" cy="771873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7" name="Elipse 96"/>
          <p:cNvSpPr/>
          <p:nvPr/>
        </p:nvSpPr>
        <p:spPr>
          <a:xfrm>
            <a:off x="7323276" y="5805264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8" name="Elipse 97"/>
          <p:cNvSpPr/>
          <p:nvPr/>
        </p:nvSpPr>
        <p:spPr>
          <a:xfrm>
            <a:off x="7016158" y="552683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9" name="Elipse 98"/>
          <p:cNvSpPr/>
          <p:nvPr/>
        </p:nvSpPr>
        <p:spPr>
          <a:xfrm>
            <a:off x="5949357" y="1403539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0" name="Elipse 99"/>
          <p:cNvSpPr/>
          <p:nvPr/>
        </p:nvSpPr>
        <p:spPr>
          <a:xfrm>
            <a:off x="6099769" y="2371445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1" name="Elipse 100"/>
          <p:cNvSpPr/>
          <p:nvPr/>
        </p:nvSpPr>
        <p:spPr>
          <a:xfrm>
            <a:off x="8363272" y="3086099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" name="Elipse 101"/>
          <p:cNvSpPr/>
          <p:nvPr/>
        </p:nvSpPr>
        <p:spPr>
          <a:xfrm>
            <a:off x="6077349" y="6093296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3" name="Conector reto 102"/>
          <p:cNvCxnSpPr>
            <a:stCxn id="102" idx="7"/>
            <a:endCxn id="78" idx="3"/>
          </p:cNvCxnSpPr>
          <p:nvPr/>
        </p:nvCxnSpPr>
        <p:spPr>
          <a:xfrm flipV="1">
            <a:off x="6467594" y="5571845"/>
            <a:ext cx="158318" cy="588406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4" name="Conector reto 103"/>
          <p:cNvCxnSpPr>
            <a:stCxn id="77" idx="5"/>
            <a:endCxn id="97" idx="1"/>
          </p:cNvCxnSpPr>
          <p:nvPr/>
        </p:nvCxnSpPr>
        <p:spPr>
          <a:xfrm>
            <a:off x="6949202" y="5571845"/>
            <a:ext cx="441029" cy="300374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5" name="Conector reto 104"/>
          <p:cNvCxnSpPr>
            <a:stCxn id="102" idx="6"/>
            <a:endCxn id="97" idx="2"/>
          </p:cNvCxnSpPr>
          <p:nvPr/>
        </p:nvCxnSpPr>
        <p:spPr>
          <a:xfrm flipV="1">
            <a:off x="6534549" y="6033864"/>
            <a:ext cx="788727" cy="288032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6" name="Conector reto 105"/>
          <p:cNvCxnSpPr>
            <a:stCxn id="97" idx="7"/>
            <a:endCxn id="93" idx="4"/>
          </p:cNvCxnSpPr>
          <p:nvPr/>
        </p:nvCxnSpPr>
        <p:spPr>
          <a:xfrm flipV="1">
            <a:off x="7713521" y="5638800"/>
            <a:ext cx="445636" cy="233419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7" name="Conector reto 106"/>
          <p:cNvCxnSpPr>
            <a:stCxn id="93" idx="7"/>
            <a:endCxn id="85" idx="3"/>
          </p:cNvCxnSpPr>
          <p:nvPr/>
        </p:nvCxnSpPr>
        <p:spPr>
          <a:xfrm flipV="1">
            <a:off x="8320802" y="4886045"/>
            <a:ext cx="57710" cy="3625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8" name="Conector reto 107"/>
          <p:cNvCxnSpPr>
            <a:stCxn id="85" idx="0"/>
            <a:endCxn id="101" idx="4"/>
          </p:cNvCxnSpPr>
          <p:nvPr/>
        </p:nvCxnSpPr>
        <p:spPr>
          <a:xfrm flipV="1">
            <a:off x="8540157" y="3543299"/>
            <a:ext cx="51715" cy="952501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9" name="Conector reto 108"/>
          <p:cNvCxnSpPr>
            <a:stCxn id="77" idx="0"/>
            <a:endCxn id="79" idx="4"/>
          </p:cNvCxnSpPr>
          <p:nvPr/>
        </p:nvCxnSpPr>
        <p:spPr>
          <a:xfrm flipH="1" flipV="1">
            <a:off x="6635157" y="3962400"/>
            <a:ext cx="152400" cy="121920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0" name="Conector reto 109"/>
          <p:cNvCxnSpPr>
            <a:endCxn id="100" idx="4"/>
          </p:cNvCxnSpPr>
          <p:nvPr/>
        </p:nvCxnSpPr>
        <p:spPr>
          <a:xfrm flipH="1" flipV="1">
            <a:off x="6328369" y="2828645"/>
            <a:ext cx="206180" cy="676555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1" name="Conector reto 110"/>
          <p:cNvCxnSpPr>
            <a:stCxn id="99" idx="6"/>
            <a:endCxn id="80" idx="2"/>
          </p:cNvCxnSpPr>
          <p:nvPr/>
        </p:nvCxnSpPr>
        <p:spPr>
          <a:xfrm>
            <a:off x="6406557" y="1632139"/>
            <a:ext cx="609600" cy="120461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2" name="Conector reto 111"/>
          <p:cNvCxnSpPr>
            <a:stCxn id="100" idx="7"/>
            <a:endCxn id="80" idx="3"/>
          </p:cNvCxnSpPr>
          <p:nvPr/>
        </p:nvCxnSpPr>
        <p:spPr>
          <a:xfrm flipV="1">
            <a:off x="6490014" y="1914245"/>
            <a:ext cx="593098" cy="524155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3" name="Conector reto 112"/>
          <p:cNvCxnSpPr>
            <a:stCxn id="100" idx="0"/>
          </p:cNvCxnSpPr>
          <p:nvPr/>
        </p:nvCxnSpPr>
        <p:spPr>
          <a:xfrm flipH="1" flipV="1">
            <a:off x="6177957" y="1860739"/>
            <a:ext cx="150412" cy="510706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4" name="Conector reto 113"/>
          <p:cNvCxnSpPr>
            <a:stCxn id="99" idx="7"/>
            <a:endCxn id="98" idx="3"/>
          </p:cNvCxnSpPr>
          <p:nvPr/>
        </p:nvCxnSpPr>
        <p:spPr>
          <a:xfrm flipV="1">
            <a:off x="6339602" y="942928"/>
            <a:ext cx="743511" cy="527566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5" name="Conector reto 114"/>
          <p:cNvCxnSpPr>
            <a:stCxn id="80" idx="0"/>
            <a:endCxn id="98" idx="4"/>
          </p:cNvCxnSpPr>
          <p:nvPr/>
        </p:nvCxnSpPr>
        <p:spPr>
          <a:xfrm flipV="1">
            <a:off x="7244757" y="1009883"/>
            <a:ext cx="1" cy="514117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6" name="Conector reto 115"/>
          <p:cNvCxnSpPr>
            <a:stCxn id="95" idx="1"/>
            <a:endCxn id="98" idx="6"/>
          </p:cNvCxnSpPr>
          <p:nvPr/>
        </p:nvCxnSpPr>
        <p:spPr>
          <a:xfrm flipH="1" flipV="1">
            <a:off x="7473358" y="781283"/>
            <a:ext cx="638454" cy="26640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7" name="Conector reto 116"/>
          <p:cNvCxnSpPr>
            <a:stCxn id="80" idx="6"/>
            <a:endCxn id="95" idx="3"/>
          </p:cNvCxnSpPr>
          <p:nvPr/>
        </p:nvCxnSpPr>
        <p:spPr>
          <a:xfrm flipV="1">
            <a:off x="7473357" y="1370973"/>
            <a:ext cx="638455" cy="381627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8" name="Conector reto 117"/>
          <p:cNvCxnSpPr>
            <a:stCxn id="101" idx="1"/>
            <a:endCxn id="81" idx="5"/>
          </p:cNvCxnSpPr>
          <p:nvPr/>
        </p:nvCxnSpPr>
        <p:spPr>
          <a:xfrm flipH="1" flipV="1">
            <a:off x="8320802" y="2600045"/>
            <a:ext cx="109425" cy="553009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9" name="Conector reto 118"/>
          <p:cNvCxnSpPr>
            <a:stCxn id="101" idx="0"/>
            <a:endCxn id="95" idx="5"/>
          </p:cNvCxnSpPr>
          <p:nvPr/>
        </p:nvCxnSpPr>
        <p:spPr>
          <a:xfrm flipH="1" flipV="1">
            <a:off x="8435102" y="1370973"/>
            <a:ext cx="156770" cy="1715126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0" name="Conector reto 119"/>
          <p:cNvCxnSpPr>
            <a:stCxn id="100" idx="5"/>
            <a:endCxn id="82" idx="2"/>
          </p:cNvCxnSpPr>
          <p:nvPr/>
        </p:nvCxnSpPr>
        <p:spPr>
          <a:xfrm>
            <a:off x="6490014" y="2761690"/>
            <a:ext cx="297543" cy="1339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1" name="Conector reto 120"/>
          <p:cNvCxnSpPr>
            <a:stCxn id="93" idx="0"/>
            <a:endCxn id="83" idx="4"/>
          </p:cNvCxnSpPr>
          <p:nvPr/>
        </p:nvCxnSpPr>
        <p:spPr>
          <a:xfrm flipH="1" flipV="1">
            <a:off x="8006757" y="3962400"/>
            <a:ext cx="152400" cy="121920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22" name="Elipse 121"/>
          <p:cNvSpPr/>
          <p:nvPr/>
        </p:nvSpPr>
        <p:spPr>
          <a:xfrm>
            <a:off x="8242570" y="6030102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3" name="Elipse 122"/>
          <p:cNvSpPr/>
          <p:nvPr/>
        </p:nvSpPr>
        <p:spPr>
          <a:xfrm>
            <a:off x="5882402" y="4437244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24" name="Conector reto 123"/>
          <p:cNvCxnSpPr>
            <a:stCxn id="123" idx="0"/>
            <a:endCxn id="79" idx="3"/>
          </p:cNvCxnSpPr>
          <p:nvPr/>
        </p:nvCxnSpPr>
        <p:spPr>
          <a:xfrm flipV="1">
            <a:off x="6111002" y="3895445"/>
            <a:ext cx="362510" cy="541799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5" name="Conector reto 124"/>
          <p:cNvCxnSpPr>
            <a:stCxn id="123" idx="4"/>
            <a:endCxn id="102" idx="1"/>
          </p:cNvCxnSpPr>
          <p:nvPr/>
        </p:nvCxnSpPr>
        <p:spPr>
          <a:xfrm>
            <a:off x="6111002" y="4894444"/>
            <a:ext cx="33302" cy="1265807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6" name="Conector reto 125"/>
          <p:cNvCxnSpPr>
            <a:stCxn id="97" idx="6"/>
            <a:endCxn id="122" idx="2"/>
          </p:cNvCxnSpPr>
          <p:nvPr/>
        </p:nvCxnSpPr>
        <p:spPr>
          <a:xfrm>
            <a:off x="7780476" y="6033864"/>
            <a:ext cx="462094" cy="224838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7" name="Conector reto 126"/>
          <p:cNvCxnSpPr>
            <a:stCxn id="122" idx="1"/>
            <a:endCxn id="93" idx="5"/>
          </p:cNvCxnSpPr>
          <p:nvPr/>
        </p:nvCxnSpPr>
        <p:spPr>
          <a:xfrm flipV="1">
            <a:off x="8309525" y="5571845"/>
            <a:ext cx="11277" cy="525212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8" name="Conector reto 127"/>
          <p:cNvCxnSpPr>
            <a:stCxn id="122" idx="0"/>
            <a:endCxn id="85" idx="4"/>
          </p:cNvCxnSpPr>
          <p:nvPr/>
        </p:nvCxnSpPr>
        <p:spPr>
          <a:xfrm flipV="1">
            <a:off x="8471170" y="4953000"/>
            <a:ext cx="68987" cy="1077102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29" name="Picture 15" descr="C:\Users\Fabricio\AppData\Local\Microsoft\Windows\Temporary Internet Files\Content.IE5\LL79MEIM\MCj032948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209" y="5302497"/>
            <a:ext cx="363522" cy="278792"/>
          </a:xfrm>
          <a:prstGeom prst="rect">
            <a:avLst/>
          </a:prstGeom>
          <a:noFill/>
        </p:spPr>
      </p:pic>
      <p:pic>
        <p:nvPicPr>
          <p:cNvPr id="130" name="Picture 15" descr="C:\Users\Fabricio\AppData\Local\Microsoft\Windows\Temporary Internet Files\Content.IE5\LL79MEIM\MCj032948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7833" y="6146283"/>
            <a:ext cx="363522" cy="278792"/>
          </a:xfrm>
          <a:prstGeom prst="rect">
            <a:avLst/>
          </a:prstGeom>
          <a:noFill/>
        </p:spPr>
      </p:pic>
      <p:pic>
        <p:nvPicPr>
          <p:cNvPr id="131" name="Picture 15" descr="C:\Users\Fabricio\AppData\Local\Microsoft\Windows\Temporary Internet Files\Content.IE5\LL79MEIM\MCj032948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2997" y="1613204"/>
            <a:ext cx="363522" cy="278792"/>
          </a:xfrm>
          <a:prstGeom prst="rect">
            <a:avLst/>
          </a:prstGeom>
          <a:noFill/>
        </p:spPr>
      </p:pic>
      <p:pic>
        <p:nvPicPr>
          <p:cNvPr id="132" name="Picture 15" descr="C:\Users\Fabricio\AppData\Local\Microsoft\Windows\Temporary Internet Files\Content.IE5\LL79MEIM\MCj032948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4955" y="1069932"/>
            <a:ext cx="363522" cy="278792"/>
          </a:xfrm>
          <a:prstGeom prst="rect">
            <a:avLst/>
          </a:prstGeom>
          <a:noFill/>
        </p:spPr>
      </p:pic>
      <p:cxnSp>
        <p:nvCxnSpPr>
          <p:cNvPr id="133" name="Conector reto 132"/>
          <p:cNvCxnSpPr>
            <a:stCxn id="77" idx="1"/>
            <a:endCxn id="123" idx="5"/>
          </p:cNvCxnSpPr>
          <p:nvPr/>
        </p:nvCxnSpPr>
        <p:spPr>
          <a:xfrm flipH="1" flipV="1">
            <a:off x="6272647" y="4827489"/>
            <a:ext cx="353265" cy="421066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4" name="Conector reto 133"/>
          <p:cNvCxnSpPr>
            <a:stCxn id="123" idx="6"/>
            <a:endCxn id="84" idx="2"/>
          </p:cNvCxnSpPr>
          <p:nvPr/>
        </p:nvCxnSpPr>
        <p:spPr>
          <a:xfrm flipV="1">
            <a:off x="6339602" y="4572000"/>
            <a:ext cx="676555" cy="93844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5" name="Conector reto 134"/>
          <p:cNvCxnSpPr>
            <a:stCxn id="84" idx="6"/>
            <a:endCxn id="85" idx="2"/>
          </p:cNvCxnSpPr>
          <p:nvPr/>
        </p:nvCxnSpPr>
        <p:spPr>
          <a:xfrm>
            <a:off x="7473357" y="4572000"/>
            <a:ext cx="838200" cy="15240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6" name="Conector reto 135"/>
          <p:cNvCxnSpPr>
            <a:stCxn id="83" idx="7"/>
            <a:endCxn id="101" idx="3"/>
          </p:cNvCxnSpPr>
          <p:nvPr/>
        </p:nvCxnSpPr>
        <p:spPr>
          <a:xfrm flipV="1">
            <a:off x="8168402" y="3476344"/>
            <a:ext cx="261825" cy="95811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37" name="Elipse 136"/>
          <p:cNvSpPr/>
          <p:nvPr/>
        </p:nvSpPr>
        <p:spPr>
          <a:xfrm>
            <a:off x="5374068" y="3153607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8" name="Elipse 137"/>
          <p:cNvSpPr/>
          <p:nvPr/>
        </p:nvSpPr>
        <p:spPr>
          <a:xfrm>
            <a:off x="5292080" y="2048155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9" name="Elipse 138"/>
          <p:cNvSpPr/>
          <p:nvPr/>
        </p:nvSpPr>
        <p:spPr>
          <a:xfrm>
            <a:off x="5374068" y="5498855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40" name="Conector reto 139"/>
          <p:cNvCxnSpPr>
            <a:endCxn id="123" idx="1"/>
          </p:cNvCxnSpPr>
          <p:nvPr/>
        </p:nvCxnSpPr>
        <p:spPr>
          <a:xfrm>
            <a:off x="5609750" y="3606169"/>
            <a:ext cx="339607" cy="89803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2" name="Conector reto 141"/>
          <p:cNvCxnSpPr>
            <a:stCxn id="123" idx="3"/>
            <a:endCxn id="139" idx="0"/>
          </p:cNvCxnSpPr>
          <p:nvPr/>
        </p:nvCxnSpPr>
        <p:spPr>
          <a:xfrm flipH="1">
            <a:off x="5602668" y="4827489"/>
            <a:ext cx="346689" cy="671366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6" name="Conector reto 145"/>
          <p:cNvCxnSpPr>
            <a:stCxn id="139" idx="5"/>
            <a:endCxn id="102" idx="2"/>
          </p:cNvCxnSpPr>
          <p:nvPr/>
        </p:nvCxnSpPr>
        <p:spPr>
          <a:xfrm>
            <a:off x="5764313" y="5889100"/>
            <a:ext cx="313036" cy="432796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9" name="Conector reto 148"/>
          <p:cNvCxnSpPr>
            <a:stCxn id="99" idx="3"/>
            <a:endCxn id="138" idx="7"/>
          </p:cNvCxnSpPr>
          <p:nvPr/>
        </p:nvCxnSpPr>
        <p:spPr>
          <a:xfrm flipH="1">
            <a:off x="5682325" y="1793784"/>
            <a:ext cx="333987" cy="321326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3" name="Conector reto 152"/>
          <p:cNvCxnSpPr>
            <a:stCxn id="138" idx="5"/>
            <a:endCxn id="100" idx="2"/>
          </p:cNvCxnSpPr>
          <p:nvPr/>
        </p:nvCxnSpPr>
        <p:spPr>
          <a:xfrm>
            <a:off x="5682325" y="2438400"/>
            <a:ext cx="417444" cy="161645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8" name="Conector reto 157"/>
          <p:cNvCxnSpPr>
            <a:stCxn id="138" idx="4"/>
            <a:endCxn id="137" idx="0"/>
          </p:cNvCxnSpPr>
          <p:nvPr/>
        </p:nvCxnSpPr>
        <p:spPr>
          <a:xfrm>
            <a:off x="5520680" y="2505355"/>
            <a:ext cx="81988" cy="648252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1" name="Conector reto 160"/>
          <p:cNvCxnSpPr>
            <a:stCxn id="137" idx="6"/>
            <a:endCxn id="79" idx="2"/>
          </p:cNvCxnSpPr>
          <p:nvPr/>
        </p:nvCxnSpPr>
        <p:spPr>
          <a:xfrm>
            <a:off x="5831268" y="3382207"/>
            <a:ext cx="575289" cy="351593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64" name="Elipse 163"/>
          <p:cNvSpPr/>
          <p:nvPr/>
        </p:nvSpPr>
        <p:spPr>
          <a:xfrm>
            <a:off x="5720757" y="563650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65" name="Conector reto 164"/>
          <p:cNvCxnSpPr>
            <a:stCxn id="164" idx="6"/>
            <a:endCxn id="98" idx="2"/>
          </p:cNvCxnSpPr>
          <p:nvPr/>
        </p:nvCxnSpPr>
        <p:spPr>
          <a:xfrm flipV="1">
            <a:off x="6177957" y="781283"/>
            <a:ext cx="838201" cy="10967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8" name="Conector reto 167"/>
          <p:cNvCxnSpPr>
            <a:stCxn id="164" idx="4"/>
            <a:endCxn id="99" idx="0"/>
          </p:cNvCxnSpPr>
          <p:nvPr/>
        </p:nvCxnSpPr>
        <p:spPr>
          <a:xfrm>
            <a:off x="5949357" y="1020850"/>
            <a:ext cx="228600" cy="382689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4504649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Configuração Inicial das Partículas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4680520" cy="5221560"/>
          </a:xfrm>
        </p:spPr>
        <p:txBody>
          <a:bodyPr>
            <a:normAutofit/>
          </a:bodyPr>
          <a:lstStyle/>
          <a:p>
            <a:r>
              <a:rPr lang="pt-BR" dirty="0" smtClean="0"/>
              <a:t>Uma partícula é gerada para cada nó rotulado na rede</a:t>
            </a:r>
          </a:p>
          <a:p>
            <a:pPr lvl="1"/>
            <a:r>
              <a:rPr lang="pt-BR" dirty="0" smtClean="0"/>
              <a:t>Este nó será o </a:t>
            </a:r>
            <a:r>
              <a:rPr lang="pt-BR" i="1" dirty="0" smtClean="0"/>
              <a:t>nó casa</a:t>
            </a:r>
            <a:r>
              <a:rPr lang="pt-BR" dirty="0" smtClean="0"/>
              <a:t> da partícula correspondente</a:t>
            </a:r>
            <a:endParaRPr lang="pt-BR" i="1" dirty="0" smtClean="0"/>
          </a:p>
          <a:p>
            <a:r>
              <a:rPr lang="pt-BR" dirty="0" smtClean="0"/>
              <a:t>A posição inicial de cada partícula é ajustada para seu respectivo nó casa</a:t>
            </a:r>
          </a:p>
          <a:p>
            <a:r>
              <a:rPr lang="pt-BR" dirty="0" smtClean="0"/>
              <a:t>Partículas com o mesmo rótulo jogam para o mesmo time</a:t>
            </a:r>
          </a:p>
          <a:p>
            <a:endParaRPr lang="en-US" dirty="0" smtClean="0"/>
          </a:p>
          <a:p>
            <a:endParaRPr lang="pt-BR" dirty="0"/>
          </a:p>
        </p:txBody>
      </p:sp>
      <p:cxnSp>
        <p:nvCxnSpPr>
          <p:cNvPr id="74" name="Conector reto 73"/>
          <p:cNvCxnSpPr>
            <a:stCxn id="77" idx="7"/>
          </p:cNvCxnSpPr>
          <p:nvPr/>
        </p:nvCxnSpPr>
        <p:spPr>
          <a:xfrm flipV="1">
            <a:off x="6949202" y="4733642"/>
            <a:ext cx="133905" cy="514913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75" name="Conector reto 74"/>
          <p:cNvCxnSpPr>
            <a:stCxn id="79" idx="5"/>
          </p:cNvCxnSpPr>
          <p:nvPr/>
        </p:nvCxnSpPr>
        <p:spPr>
          <a:xfrm>
            <a:off x="6796802" y="3895445"/>
            <a:ext cx="322165" cy="541799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76" name="Conector reto 75"/>
          <p:cNvCxnSpPr/>
          <p:nvPr/>
        </p:nvCxnSpPr>
        <p:spPr>
          <a:xfrm rot="5400000" flipH="1" flipV="1">
            <a:off x="6521183" y="3174295"/>
            <a:ext cx="447955" cy="219355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7" name="Elipse 76"/>
          <p:cNvSpPr/>
          <p:nvPr/>
        </p:nvSpPr>
        <p:spPr>
          <a:xfrm>
            <a:off x="6558957" y="5181600"/>
            <a:ext cx="457200" cy="457200"/>
          </a:xfrm>
          <a:prstGeom prst="ellipse">
            <a:avLst/>
          </a:prstGeom>
          <a:solidFill>
            <a:srgbClr val="9999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8" name="Elipse 77"/>
          <p:cNvSpPr/>
          <p:nvPr/>
        </p:nvSpPr>
        <p:spPr>
          <a:xfrm>
            <a:off x="6558957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Elipse 78"/>
          <p:cNvSpPr/>
          <p:nvPr/>
        </p:nvSpPr>
        <p:spPr>
          <a:xfrm>
            <a:off x="6406557" y="3505200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Elipse 79"/>
          <p:cNvSpPr/>
          <p:nvPr/>
        </p:nvSpPr>
        <p:spPr>
          <a:xfrm>
            <a:off x="7016157" y="1524000"/>
            <a:ext cx="457200" cy="457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1" name="Elipse 80"/>
          <p:cNvSpPr/>
          <p:nvPr/>
        </p:nvSpPr>
        <p:spPr>
          <a:xfrm>
            <a:off x="7930557" y="2209800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Elipse 81"/>
          <p:cNvSpPr/>
          <p:nvPr/>
        </p:nvSpPr>
        <p:spPr>
          <a:xfrm>
            <a:off x="6787557" y="2667000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3" name="Elipse 82"/>
          <p:cNvSpPr/>
          <p:nvPr/>
        </p:nvSpPr>
        <p:spPr>
          <a:xfrm>
            <a:off x="7778157" y="3505200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4" name="Elipse 83"/>
          <p:cNvSpPr/>
          <p:nvPr/>
        </p:nvSpPr>
        <p:spPr>
          <a:xfrm>
            <a:off x="7016157" y="4343400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5" name="Elipse 84"/>
          <p:cNvSpPr/>
          <p:nvPr/>
        </p:nvSpPr>
        <p:spPr>
          <a:xfrm>
            <a:off x="8311557" y="4495800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86" name="Conector reto 85"/>
          <p:cNvCxnSpPr>
            <a:stCxn id="80" idx="4"/>
            <a:endCxn id="82" idx="0"/>
          </p:cNvCxnSpPr>
          <p:nvPr/>
        </p:nvCxnSpPr>
        <p:spPr>
          <a:xfrm rot="5400000">
            <a:off x="6787557" y="2209800"/>
            <a:ext cx="685800" cy="22860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7" name="Conector reto 86"/>
          <p:cNvCxnSpPr>
            <a:stCxn id="81" idx="3"/>
            <a:endCxn id="82" idx="6"/>
          </p:cNvCxnSpPr>
          <p:nvPr/>
        </p:nvCxnSpPr>
        <p:spPr>
          <a:xfrm rot="5400000">
            <a:off x="7473358" y="2371445"/>
            <a:ext cx="295555" cy="752755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8" name="Conector reto 87"/>
          <p:cNvCxnSpPr>
            <a:stCxn id="83" idx="1"/>
            <a:endCxn id="82" idx="5"/>
          </p:cNvCxnSpPr>
          <p:nvPr/>
        </p:nvCxnSpPr>
        <p:spPr>
          <a:xfrm rot="16200000" flipV="1">
            <a:off x="7254002" y="2981045"/>
            <a:ext cx="514910" cy="6673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9" name="Conector reto 88"/>
          <p:cNvCxnSpPr>
            <a:stCxn id="85" idx="1"/>
            <a:endCxn id="83" idx="5"/>
          </p:cNvCxnSpPr>
          <p:nvPr/>
        </p:nvCxnSpPr>
        <p:spPr>
          <a:xfrm flipH="1" flipV="1">
            <a:off x="8168402" y="3895445"/>
            <a:ext cx="210110" cy="6673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0" name="Conector reto 89"/>
          <p:cNvCxnSpPr>
            <a:stCxn id="84" idx="7"/>
            <a:endCxn id="83" idx="3"/>
          </p:cNvCxnSpPr>
          <p:nvPr/>
        </p:nvCxnSpPr>
        <p:spPr>
          <a:xfrm rot="5400000" flipH="1" flipV="1">
            <a:off x="7368302" y="3933545"/>
            <a:ext cx="514910" cy="4387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1" name="Conector reto 90"/>
          <p:cNvCxnSpPr>
            <a:stCxn id="83" idx="0"/>
            <a:endCxn id="81" idx="4"/>
          </p:cNvCxnSpPr>
          <p:nvPr/>
        </p:nvCxnSpPr>
        <p:spPr>
          <a:xfrm flipV="1">
            <a:off x="8006757" y="2667000"/>
            <a:ext cx="152400" cy="83820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2" name="Conector reto 91"/>
          <p:cNvCxnSpPr>
            <a:stCxn id="81" idx="1"/>
            <a:endCxn id="80" idx="5"/>
          </p:cNvCxnSpPr>
          <p:nvPr/>
        </p:nvCxnSpPr>
        <p:spPr>
          <a:xfrm rot="16200000" flipV="1">
            <a:off x="7520702" y="1799945"/>
            <a:ext cx="362510" cy="5911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3" name="Elipse 92"/>
          <p:cNvSpPr/>
          <p:nvPr/>
        </p:nvSpPr>
        <p:spPr>
          <a:xfrm>
            <a:off x="7930557" y="5181600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94" name="Conector reto 93"/>
          <p:cNvCxnSpPr>
            <a:stCxn id="93" idx="1"/>
            <a:endCxn id="84" idx="5"/>
          </p:cNvCxnSpPr>
          <p:nvPr/>
        </p:nvCxnSpPr>
        <p:spPr>
          <a:xfrm rot="16200000" flipV="1">
            <a:off x="7444502" y="4695545"/>
            <a:ext cx="514910" cy="5911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5" name="Elipse 94"/>
          <p:cNvSpPr/>
          <p:nvPr/>
        </p:nvSpPr>
        <p:spPr>
          <a:xfrm>
            <a:off x="8044857" y="980728"/>
            <a:ext cx="457200" cy="457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96" name="Conector reto 95"/>
          <p:cNvCxnSpPr>
            <a:endCxn id="95" idx="4"/>
          </p:cNvCxnSpPr>
          <p:nvPr/>
        </p:nvCxnSpPr>
        <p:spPr>
          <a:xfrm flipV="1">
            <a:off x="8211684" y="1437928"/>
            <a:ext cx="61773" cy="771873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7" name="Elipse 96"/>
          <p:cNvSpPr/>
          <p:nvPr/>
        </p:nvSpPr>
        <p:spPr>
          <a:xfrm>
            <a:off x="7323276" y="5805264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8" name="Elipse 97"/>
          <p:cNvSpPr/>
          <p:nvPr/>
        </p:nvSpPr>
        <p:spPr>
          <a:xfrm>
            <a:off x="7016158" y="552683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9" name="Elipse 98"/>
          <p:cNvSpPr/>
          <p:nvPr/>
        </p:nvSpPr>
        <p:spPr>
          <a:xfrm>
            <a:off x="5949357" y="1403539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0" name="Elipse 99"/>
          <p:cNvSpPr/>
          <p:nvPr/>
        </p:nvSpPr>
        <p:spPr>
          <a:xfrm>
            <a:off x="6099769" y="2371445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1" name="Elipse 100"/>
          <p:cNvSpPr/>
          <p:nvPr/>
        </p:nvSpPr>
        <p:spPr>
          <a:xfrm>
            <a:off x="8363272" y="3086099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" name="Elipse 101"/>
          <p:cNvSpPr/>
          <p:nvPr/>
        </p:nvSpPr>
        <p:spPr>
          <a:xfrm>
            <a:off x="6077349" y="6093296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3" name="Conector reto 102"/>
          <p:cNvCxnSpPr>
            <a:stCxn id="102" idx="7"/>
            <a:endCxn id="78" idx="3"/>
          </p:cNvCxnSpPr>
          <p:nvPr/>
        </p:nvCxnSpPr>
        <p:spPr>
          <a:xfrm flipV="1">
            <a:off x="6467594" y="5571845"/>
            <a:ext cx="158318" cy="588406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4" name="Conector reto 103"/>
          <p:cNvCxnSpPr>
            <a:stCxn id="77" idx="5"/>
            <a:endCxn id="97" idx="1"/>
          </p:cNvCxnSpPr>
          <p:nvPr/>
        </p:nvCxnSpPr>
        <p:spPr>
          <a:xfrm>
            <a:off x="6949202" y="5571845"/>
            <a:ext cx="441029" cy="300374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5" name="Conector reto 104"/>
          <p:cNvCxnSpPr>
            <a:stCxn id="102" idx="6"/>
            <a:endCxn id="97" idx="2"/>
          </p:cNvCxnSpPr>
          <p:nvPr/>
        </p:nvCxnSpPr>
        <p:spPr>
          <a:xfrm flipV="1">
            <a:off x="6534549" y="6033864"/>
            <a:ext cx="788727" cy="288032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6" name="Conector reto 105"/>
          <p:cNvCxnSpPr>
            <a:stCxn id="97" idx="7"/>
            <a:endCxn id="93" idx="4"/>
          </p:cNvCxnSpPr>
          <p:nvPr/>
        </p:nvCxnSpPr>
        <p:spPr>
          <a:xfrm flipV="1">
            <a:off x="7713521" y="5638800"/>
            <a:ext cx="445636" cy="233419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7" name="Conector reto 106"/>
          <p:cNvCxnSpPr>
            <a:stCxn id="93" idx="7"/>
            <a:endCxn id="85" idx="3"/>
          </p:cNvCxnSpPr>
          <p:nvPr/>
        </p:nvCxnSpPr>
        <p:spPr>
          <a:xfrm flipV="1">
            <a:off x="8320802" y="4886045"/>
            <a:ext cx="57710" cy="3625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8" name="Conector reto 107"/>
          <p:cNvCxnSpPr>
            <a:stCxn id="85" idx="0"/>
            <a:endCxn id="101" idx="4"/>
          </p:cNvCxnSpPr>
          <p:nvPr/>
        </p:nvCxnSpPr>
        <p:spPr>
          <a:xfrm flipV="1">
            <a:off x="8540157" y="3543299"/>
            <a:ext cx="51715" cy="952501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9" name="Conector reto 108"/>
          <p:cNvCxnSpPr>
            <a:stCxn id="77" idx="0"/>
            <a:endCxn id="79" idx="4"/>
          </p:cNvCxnSpPr>
          <p:nvPr/>
        </p:nvCxnSpPr>
        <p:spPr>
          <a:xfrm flipH="1" flipV="1">
            <a:off x="6635157" y="3962400"/>
            <a:ext cx="152400" cy="121920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0" name="Conector reto 109"/>
          <p:cNvCxnSpPr>
            <a:endCxn id="100" idx="4"/>
          </p:cNvCxnSpPr>
          <p:nvPr/>
        </p:nvCxnSpPr>
        <p:spPr>
          <a:xfrm flipH="1" flipV="1">
            <a:off x="6328369" y="2828645"/>
            <a:ext cx="206180" cy="676555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1" name="Conector reto 110"/>
          <p:cNvCxnSpPr>
            <a:stCxn id="99" idx="6"/>
            <a:endCxn id="80" idx="2"/>
          </p:cNvCxnSpPr>
          <p:nvPr/>
        </p:nvCxnSpPr>
        <p:spPr>
          <a:xfrm>
            <a:off x="6406557" y="1632139"/>
            <a:ext cx="609600" cy="120461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2" name="Conector reto 111"/>
          <p:cNvCxnSpPr>
            <a:stCxn id="100" idx="7"/>
            <a:endCxn id="80" idx="3"/>
          </p:cNvCxnSpPr>
          <p:nvPr/>
        </p:nvCxnSpPr>
        <p:spPr>
          <a:xfrm flipV="1">
            <a:off x="6490014" y="1914245"/>
            <a:ext cx="593098" cy="524155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3" name="Conector reto 112"/>
          <p:cNvCxnSpPr>
            <a:stCxn id="100" idx="0"/>
          </p:cNvCxnSpPr>
          <p:nvPr/>
        </p:nvCxnSpPr>
        <p:spPr>
          <a:xfrm flipH="1" flipV="1">
            <a:off x="6177957" y="1860739"/>
            <a:ext cx="150412" cy="510706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4" name="Conector reto 113"/>
          <p:cNvCxnSpPr>
            <a:stCxn id="99" idx="7"/>
            <a:endCxn id="98" idx="3"/>
          </p:cNvCxnSpPr>
          <p:nvPr/>
        </p:nvCxnSpPr>
        <p:spPr>
          <a:xfrm flipV="1">
            <a:off x="6339602" y="942928"/>
            <a:ext cx="743511" cy="527566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5" name="Conector reto 114"/>
          <p:cNvCxnSpPr>
            <a:stCxn id="80" idx="0"/>
            <a:endCxn id="98" idx="4"/>
          </p:cNvCxnSpPr>
          <p:nvPr/>
        </p:nvCxnSpPr>
        <p:spPr>
          <a:xfrm flipV="1">
            <a:off x="7244757" y="1009883"/>
            <a:ext cx="1" cy="514117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6" name="Conector reto 115"/>
          <p:cNvCxnSpPr>
            <a:stCxn id="95" idx="1"/>
            <a:endCxn id="98" idx="6"/>
          </p:cNvCxnSpPr>
          <p:nvPr/>
        </p:nvCxnSpPr>
        <p:spPr>
          <a:xfrm flipH="1" flipV="1">
            <a:off x="7473358" y="781283"/>
            <a:ext cx="638454" cy="26640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7" name="Conector reto 116"/>
          <p:cNvCxnSpPr>
            <a:stCxn id="80" idx="6"/>
            <a:endCxn id="95" idx="3"/>
          </p:cNvCxnSpPr>
          <p:nvPr/>
        </p:nvCxnSpPr>
        <p:spPr>
          <a:xfrm flipV="1">
            <a:off x="7473357" y="1370973"/>
            <a:ext cx="638455" cy="381627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8" name="Conector reto 117"/>
          <p:cNvCxnSpPr>
            <a:stCxn id="101" idx="1"/>
            <a:endCxn id="81" idx="5"/>
          </p:cNvCxnSpPr>
          <p:nvPr/>
        </p:nvCxnSpPr>
        <p:spPr>
          <a:xfrm flipH="1" flipV="1">
            <a:off x="8320802" y="2600045"/>
            <a:ext cx="109425" cy="553009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9" name="Conector reto 118"/>
          <p:cNvCxnSpPr>
            <a:stCxn id="101" idx="0"/>
            <a:endCxn id="95" idx="5"/>
          </p:cNvCxnSpPr>
          <p:nvPr/>
        </p:nvCxnSpPr>
        <p:spPr>
          <a:xfrm flipH="1" flipV="1">
            <a:off x="8435102" y="1370973"/>
            <a:ext cx="156770" cy="1715126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0" name="Conector reto 119"/>
          <p:cNvCxnSpPr>
            <a:stCxn id="100" idx="5"/>
            <a:endCxn id="82" idx="2"/>
          </p:cNvCxnSpPr>
          <p:nvPr/>
        </p:nvCxnSpPr>
        <p:spPr>
          <a:xfrm>
            <a:off x="6490014" y="2761690"/>
            <a:ext cx="297543" cy="1339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1" name="Conector reto 120"/>
          <p:cNvCxnSpPr>
            <a:stCxn id="93" idx="0"/>
            <a:endCxn id="83" idx="4"/>
          </p:cNvCxnSpPr>
          <p:nvPr/>
        </p:nvCxnSpPr>
        <p:spPr>
          <a:xfrm flipH="1" flipV="1">
            <a:off x="8006757" y="3962400"/>
            <a:ext cx="152400" cy="121920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22" name="Elipse 121"/>
          <p:cNvSpPr/>
          <p:nvPr/>
        </p:nvSpPr>
        <p:spPr>
          <a:xfrm>
            <a:off x="8242570" y="6030102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3" name="Elipse 122"/>
          <p:cNvSpPr/>
          <p:nvPr/>
        </p:nvSpPr>
        <p:spPr>
          <a:xfrm>
            <a:off x="5882402" y="4437244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24" name="Conector reto 123"/>
          <p:cNvCxnSpPr>
            <a:stCxn id="123" idx="0"/>
            <a:endCxn id="79" idx="3"/>
          </p:cNvCxnSpPr>
          <p:nvPr/>
        </p:nvCxnSpPr>
        <p:spPr>
          <a:xfrm flipV="1">
            <a:off x="6111002" y="3895445"/>
            <a:ext cx="362510" cy="541799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5" name="Conector reto 124"/>
          <p:cNvCxnSpPr>
            <a:stCxn id="123" idx="4"/>
            <a:endCxn id="102" idx="1"/>
          </p:cNvCxnSpPr>
          <p:nvPr/>
        </p:nvCxnSpPr>
        <p:spPr>
          <a:xfrm>
            <a:off x="6111002" y="4894444"/>
            <a:ext cx="33302" cy="1265807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6" name="Conector reto 125"/>
          <p:cNvCxnSpPr>
            <a:stCxn id="97" idx="6"/>
            <a:endCxn id="122" idx="2"/>
          </p:cNvCxnSpPr>
          <p:nvPr/>
        </p:nvCxnSpPr>
        <p:spPr>
          <a:xfrm>
            <a:off x="7780476" y="6033864"/>
            <a:ext cx="462094" cy="224838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7" name="Conector reto 126"/>
          <p:cNvCxnSpPr>
            <a:stCxn id="122" idx="1"/>
            <a:endCxn id="93" idx="5"/>
          </p:cNvCxnSpPr>
          <p:nvPr/>
        </p:nvCxnSpPr>
        <p:spPr>
          <a:xfrm flipV="1">
            <a:off x="8309525" y="5571845"/>
            <a:ext cx="11277" cy="525212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8" name="Conector reto 127"/>
          <p:cNvCxnSpPr>
            <a:stCxn id="122" idx="0"/>
            <a:endCxn id="85" idx="4"/>
          </p:cNvCxnSpPr>
          <p:nvPr/>
        </p:nvCxnSpPr>
        <p:spPr>
          <a:xfrm flipV="1">
            <a:off x="8471170" y="4953000"/>
            <a:ext cx="68987" cy="1077102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29" name="Picture 15" descr="C:\Users\Fabricio\AppData\Local\Microsoft\Windows\Temporary Internet Files\Content.IE5\LL79MEIM\MCj032948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3209" y="5302497"/>
            <a:ext cx="363522" cy="278792"/>
          </a:xfrm>
          <a:prstGeom prst="rect">
            <a:avLst/>
          </a:prstGeom>
          <a:noFill/>
        </p:spPr>
      </p:pic>
      <p:pic>
        <p:nvPicPr>
          <p:cNvPr id="130" name="Picture 15" descr="C:\Users\Fabricio\AppData\Local\Microsoft\Windows\Temporary Internet Files\Content.IE5\LL79MEIM\MCj032948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7833" y="6146283"/>
            <a:ext cx="363522" cy="278792"/>
          </a:xfrm>
          <a:prstGeom prst="rect">
            <a:avLst/>
          </a:prstGeom>
          <a:noFill/>
        </p:spPr>
      </p:pic>
      <p:pic>
        <p:nvPicPr>
          <p:cNvPr id="131" name="Picture 15" descr="C:\Users\Fabricio\AppData\Local\Microsoft\Windows\Temporary Internet Files\Content.IE5\LL79MEIM\MCj032948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2997" y="1613204"/>
            <a:ext cx="363522" cy="278792"/>
          </a:xfrm>
          <a:prstGeom prst="rect">
            <a:avLst/>
          </a:prstGeom>
          <a:noFill/>
        </p:spPr>
      </p:pic>
      <p:pic>
        <p:nvPicPr>
          <p:cNvPr id="132" name="Picture 15" descr="C:\Users\Fabricio\AppData\Local\Microsoft\Windows\Temporary Internet Files\Content.IE5\LL79MEIM\MCj032948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4955" y="1069932"/>
            <a:ext cx="363522" cy="278792"/>
          </a:xfrm>
          <a:prstGeom prst="rect">
            <a:avLst/>
          </a:prstGeom>
          <a:noFill/>
        </p:spPr>
      </p:pic>
      <p:cxnSp>
        <p:nvCxnSpPr>
          <p:cNvPr id="133" name="Conector reto 132"/>
          <p:cNvCxnSpPr>
            <a:stCxn id="77" idx="1"/>
            <a:endCxn id="123" idx="5"/>
          </p:cNvCxnSpPr>
          <p:nvPr/>
        </p:nvCxnSpPr>
        <p:spPr>
          <a:xfrm flipH="1" flipV="1">
            <a:off x="6272647" y="4827489"/>
            <a:ext cx="353265" cy="421066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4" name="Conector reto 133"/>
          <p:cNvCxnSpPr>
            <a:stCxn id="123" idx="6"/>
            <a:endCxn id="84" idx="2"/>
          </p:cNvCxnSpPr>
          <p:nvPr/>
        </p:nvCxnSpPr>
        <p:spPr>
          <a:xfrm flipV="1">
            <a:off x="6339602" y="4572000"/>
            <a:ext cx="676555" cy="93844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5" name="Conector reto 134"/>
          <p:cNvCxnSpPr>
            <a:stCxn id="84" idx="6"/>
            <a:endCxn id="85" idx="2"/>
          </p:cNvCxnSpPr>
          <p:nvPr/>
        </p:nvCxnSpPr>
        <p:spPr>
          <a:xfrm>
            <a:off x="7473357" y="4572000"/>
            <a:ext cx="838200" cy="15240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6" name="Conector reto 135"/>
          <p:cNvCxnSpPr>
            <a:stCxn id="83" idx="7"/>
            <a:endCxn id="101" idx="3"/>
          </p:cNvCxnSpPr>
          <p:nvPr/>
        </p:nvCxnSpPr>
        <p:spPr>
          <a:xfrm flipV="1">
            <a:off x="8168402" y="3476344"/>
            <a:ext cx="261825" cy="95811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37" name="Elipse 136"/>
          <p:cNvSpPr/>
          <p:nvPr/>
        </p:nvSpPr>
        <p:spPr>
          <a:xfrm>
            <a:off x="5374068" y="3153607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8" name="Elipse 137"/>
          <p:cNvSpPr/>
          <p:nvPr/>
        </p:nvSpPr>
        <p:spPr>
          <a:xfrm>
            <a:off x="5292080" y="2048155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9" name="Elipse 138"/>
          <p:cNvSpPr/>
          <p:nvPr/>
        </p:nvSpPr>
        <p:spPr>
          <a:xfrm>
            <a:off x="5374068" y="5498855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40" name="Conector reto 139"/>
          <p:cNvCxnSpPr>
            <a:endCxn id="123" idx="1"/>
          </p:cNvCxnSpPr>
          <p:nvPr/>
        </p:nvCxnSpPr>
        <p:spPr>
          <a:xfrm>
            <a:off x="5609750" y="3606169"/>
            <a:ext cx="339607" cy="89803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2" name="Conector reto 141"/>
          <p:cNvCxnSpPr>
            <a:stCxn id="123" idx="3"/>
            <a:endCxn id="139" idx="0"/>
          </p:cNvCxnSpPr>
          <p:nvPr/>
        </p:nvCxnSpPr>
        <p:spPr>
          <a:xfrm flipH="1">
            <a:off x="5602668" y="4827489"/>
            <a:ext cx="346689" cy="671366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6" name="Conector reto 145"/>
          <p:cNvCxnSpPr>
            <a:stCxn id="139" idx="5"/>
            <a:endCxn id="102" idx="2"/>
          </p:cNvCxnSpPr>
          <p:nvPr/>
        </p:nvCxnSpPr>
        <p:spPr>
          <a:xfrm>
            <a:off x="5764313" y="5889100"/>
            <a:ext cx="313036" cy="432796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9" name="Conector reto 148"/>
          <p:cNvCxnSpPr>
            <a:stCxn id="99" idx="3"/>
            <a:endCxn id="138" idx="7"/>
          </p:cNvCxnSpPr>
          <p:nvPr/>
        </p:nvCxnSpPr>
        <p:spPr>
          <a:xfrm flipH="1">
            <a:off x="5682325" y="1793784"/>
            <a:ext cx="333987" cy="321326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3" name="Conector reto 152"/>
          <p:cNvCxnSpPr>
            <a:stCxn id="138" idx="5"/>
            <a:endCxn id="100" idx="2"/>
          </p:cNvCxnSpPr>
          <p:nvPr/>
        </p:nvCxnSpPr>
        <p:spPr>
          <a:xfrm>
            <a:off x="5682325" y="2438400"/>
            <a:ext cx="417444" cy="161645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8" name="Conector reto 157"/>
          <p:cNvCxnSpPr>
            <a:stCxn id="138" idx="4"/>
            <a:endCxn id="137" idx="0"/>
          </p:cNvCxnSpPr>
          <p:nvPr/>
        </p:nvCxnSpPr>
        <p:spPr>
          <a:xfrm>
            <a:off x="5520680" y="2505355"/>
            <a:ext cx="81988" cy="648252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1" name="Conector reto 160"/>
          <p:cNvCxnSpPr>
            <a:stCxn id="137" idx="6"/>
            <a:endCxn id="79" idx="2"/>
          </p:cNvCxnSpPr>
          <p:nvPr/>
        </p:nvCxnSpPr>
        <p:spPr>
          <a:xfrm>
            <a:off x="5831268" y="3382207"/>
            <a:ext cx="575289" cy="351593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64" name="Elipse 163"/>
          <p:cNvSpPr/>
          <p:nvPr/>
        </p:nvSpPr>
        <p:spPr>
          <a:xfrm>
            <a:off x="5720757" y="563650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65" name="Conector reto 164"/>
          <p:cNvCxnSpPr>
            <a:stCxn id="164" idx="6"/>
            <a:endCxn id="98" idx="2"/>
          </p:cNvCxnSpPr>
          <p:nvPr/>
        </p:nvCxnSpPr>
        <p:spPr>
          <a:xfrm flipV="1">
            <a:off x="6177957" y="781283"/>
            <a:ext cx="838201" cy="10967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8" name="Conector reto 167"/>
          <p:cNvCxnSpPr>
            <a:stCxn id="164" idx="4"/>
            <a:endCxn id="99" idx="0"/>
          </p:cNvCxnSpPr>
          <p:nvPr/>
        </p:nvCxnSpPr>
        <p:spPr>
          <a:xfrm>
            <a:off x="5949357" y="1020850"/>
            <a:ext cx="228600" cy="382689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1831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Inicial dos Nós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601816" cy="4572000"/>
          </a:xfrm>
        </p:spPr>
        <p:txBody>
          <a:bodyPr>
            <a:normAutofit/>
          </a:bodyPr>
          <a:lstStyle/>
          <a:p>
            <a:r>
              <a:rPr lang="pt-BR" dirty="0" smtClean="0"/>
              <a:t>Cada nó tem um vetor de domínio:</a:t>
            </a:r>
          </a:p>
          <a:p>
            <a:pPr lvl="1"/>
            <a:r>
              <a:rPr lang="pt-BR" dirty="0" smtClean="0"/>
              <a:t>Nós rotulados tem níveis de domínio configurado para seus respectivos times.</a:t>
            </a:r>
          </a:p>
          <a:p>
            <a:pPr lvl="2"/>
            <a:r>
              <a:rPr lang="pt-BR" dirty="0" smtClean="0"/>
              <a:t>Ex:  </a:t>
            </a:r>
            <a:r>
              <a:rPr lang="pt-BR" b="1" dirty="0" smtClean="0"/>
              <a:t>[ 1  0  0  0 ]</a:t>
            </a:r>
            <a:r>
              <a:rPr lang="pt-BR" dirty="0" smtClean="0"/>
              <a:t>  (4 classes, nó rotulado como classe A)</a:t>
            </a:r>
          </a:p>
          <a:p>
            <a:pPr lvl="1"/>
            <a:r>
              <a:rPr lang="pt-BR" dirty="0" smtClean="0"/>
              <a:t>Nós não rotulados tem níveis de domínio configurados igualmente para cada time.</a:t>
            </a:r>
          </a:p>
          <a:p>
            <a:pPr lvl="2"/>
            <a:r>
              <a:rPr lang="pt-BR" dirty="0" smtClean="0"/>
              <a:t>Ex:  </a:t>
            </a:r>
            <a:r>
              <a:rPr lang="pt-BR" b="1" dirty="0" smtClean="0"/>
              <a:t>[ 0.25  0.25  0.25  0.25 ]</a:t>
            </a:r>
            <a:r>
              <a:rPr lang="pt-BR" dirty="0" smtClean="0"/>
              <a:t>  (4 classes, nó não rotulado)</a:t>
            </a:r>
          </a:p>
        </p:txBody>
      </p:sp>
      <p:graphicFrame>
        <p:nvGraphicFramePr>
          <p:cNvPr id="4" name="Gráfico 3"/>
          <p:cNvGraphicFramePr/>
          <p:nvPr>
            <p:extLst/>
          </p:nvPr>
        </p:nvGraphicFramePr>
        <p:xfrm>
          <a:off x="5824351" y="1844824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/>
          </p:nvPr>
        </p:nvGraphicFramePr>
        <p:xfrm>
          <a:off x="5796136" y="3717032"/>
          <a:ext cx="280831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" name="Elipse 70"/>
          <p:cNvSpPr/>
          <p:nvPr/>
        </p:nvSpPr>
        <p:spPr>
          <a:xfrm>
            <a:off x="8243264" y="2132856"/>
            <a:ext cx="457200" cy="4572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2" name="Picture 15" descr="C:\Users\Fabricio\AppData\Local\Microsoft\Windows\Temporary Internet Files\Content.IE5\LL79MEIM\MCj032948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8527" y="2249037"/>
            <a:ext cx="363522" cy="278792"/>
          </a:xfrm>
          <a:prstGeom prst="rect">
            <a:avLst/>
          </a:prstGeom>
          <a:noFill/>
        </p:spPr>
      </p:pic>
      <p:sp>
        <p:nvSpPr>
          <p:cNvPr id="73" name="Elipse 72"/>
          <p:cNvSpPr/>
          <p:nvPr/>
        </p:nvSpPr>
        <p:spPr>
          <a:xfrm>
            <a:off x="8204393" y="3933056"/>
            <a:ext cx="457200" cy="457200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698104" y="5467391"/>
                <a:ext cx="3175293" cy="10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se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se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𝑠𝑒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104" y="5467391"/>
                <a:ext cx="3175293" cy="1025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4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3882"/>
            <a:ext cx="7772400" cy="1143000"/>
          </a:xfrm>
        </p:spPr>
        <p:txBody>
          <a:bodyPr/>
          <a:lstStyle/>
          <a:p>
            <a:r>
              <a:rPr lang="pt-BR" dirty="0" smtClean="0"/>
              <a:t>Dinâmica de nós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4104454" cy="3349352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Quando uma partícula seleciona um vizinho para visitar, ela...</a:t>
            </a:r>
          </a:p>
          <a:p>
            <a:pPr lvl="1"/>
            <a:r>
              <a:rPr lang="pt-BR" dirty="0" smtClean="0"/>
              <a:t>Diminui o nível de domínio de outros times no nó alvo.</a:t>
            </a:r>
          </a:p>
          <a:p>
            <a:pPr lvl="1"/>
            <a:r>
              <a:rPr lang="pt-BR" dirty="0" smtClean="0"/>
              <a:t>Aumenta o nível de domínio de seu próprio time no nó alvo.</a:t>
            </a:r>
          </a:p>
          <a:p>
            <a:r>
              <a:rPr lang="pt-BR" dirty="0" smtClean="0"/>
              <a:t>Exceção:</a:t>
            </a:r>
          </a:p>
          <a:p>
            <a:pPr lvl="1"/>
            <a:r>
              <a:rPr lang="pt-BR" dirty="0" smtClean="0"/>
              <a:t>Níveis de domínio de nós rotulados são fixos.</a:t>
            </a:r>
          </a:p>
          <a:p>
            <a:pPr lvl="1"/>
            <a:endParaRPr lang="en-US" dirty="0"/>
          </a:p>
        </p:txBody>
      </p:sp>
      <p:grpSp>
        <p:nvGrpSpPr>
          <p:cNvPr id="5" name="Grupo 4"/>
          <p:cNvGrpSpPr/>
          <p:nvPr/>
        </p:nvGrpSpPr>
        <p:grpSpPr>
          <a:xfrm>
            <a:off x="4571998" y="1340768"/>
            <a:ext cx="4320482" cy="3078088"/>
            <a:chOff x="5292080" y="2132856"/>
            <a:chExt cx="3057532" cy="2286000"/>
          </a:xfrm>
        </p:grpSpPr>
        <p:sp>
          <p:nvSpPr>
            <p:cNvPr id="16" name="Elipse 15"/>
            <p:cNvSpPr/>
            <p:nvPr/>
          </p:nvSpPr>
          <p:spPr>
            <a:xfrm>
              <a:off x="6139812" y="2132856"/>
              <a:ext cx="2209800" cy="2286000"/>
            </a:xfrm>
            <a:prstGeom prst="ellipse">
              <a:avLst/>
            </a:prstGeom>
            <a:solidFill>
              <a:srgbClr val="CCFFCC"/>
            </a:soli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18" name="Picture 15" descr="C:\Users\Fabricio\AppData\Local\Microsoft\Windows\Temporary Internet Files\Content.IE5\LL79MEIM\MCj0329488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080" y="2954396"/>
              <a:ext cx="1000132" cy="767019"/>
            </a:xfrm>
            <a:prstGeom prst="rect">
              <a:avLst/>
            </a:prstGeom>
            <a:noFill/>
          </p:spPr>
        </p:pic>
        <p:sp>
          <p:nvSpPr>
            <p:cNvPr id="24" name="Elipse 23"/>
            <p:cNvSpPr/>
            <p:nvPr/>
          </p:nvSpPr>
          <p:spPr>
            <a:xfrm rot="20400748">
              <a:off x="5744407" y="3231980"/>
              <a:ext cx="214314" cy="14287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" name="Gráfico 24"/>
                <p:cNvGraphicFramePr/>
                <p:nvPr>
                  <p:extLst/>
                </p:nvPr>
              </p:nvGraphicFramePr>
              <p:xfrm>
                <a:off x="5964575" y="2285256"/>
                <a:ext cx="1676400" cy="1066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Choice>
          <mc:Fallback xmlns="">
            <p:graphicFrame>
              <p:nvGraphicFramePr>
                <p:cNvPr id="25" name="Gráfico 24"/>
                <p:cNvGraphicFramePr/>
                <p:nvPr>
                  <p:extLst/>
                </p:nvPr>
              </p:nvGraphicFramePr>
              <p:xfrm>
                <a:off x="5964575" y="2285256"/>
                <a:ext cx="1676400" cy="1066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6" name="Gráfico 25"/>
                <p:cNvGraphicFramePr/>
                <p:nvPr>
                  <p:extLst/>
                </p:nvPr>
              </p:nvGraphicFramePr>
              <p:xfrm>
                <a:off x="5964575" y="3352056"/>
                <a:ext cx="1676400" cy="1066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</mc:Choice>
          <mc:Fallback xmlns="">
            <p:graphicFrame>
              <p:nvGraphicFramePr>
                <p:cNvPr id="26" name="Gráfico 25"/>
                <p:cNvGraphicFramePr/>
                <p:nvPr>
                  <p:extLst/>
                </p:nvPr>
              </p:nvGraphicFramePr>
              <p:xfrm>
                <a:off x="5964575" y="3352056"/>
                <a:ext cx="1676400" cy="1066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7717175" y="2590056"/>
                  <a:ext cx="236776" cy="274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t-BR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kumimoji="0" lang="pt-B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7175" y="2590056"/>
                  <a:ext cx="236776" cy="27429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7717175" y="3656856"/>
                  <a:ext cx="522649" cy="274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t-BR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0" lang="pt-BR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kumimoji="0" lang="pt-B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7175" y="3656856"/>
                  <a:ext cx="522649" cy="27429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Seta para a direita 28"/>
            <p:cNvSpPr/>
            <p:nvPr/>
          </p:nvSpPr>
          <p:spPr>
            <a:xfrm rot="5400000">
              <a:off x="7058449" y="3130923"/>
              <a:ext cx="381000" cy="372525"/>
            </a:xfrm>
            <a:prstGeom prst="rightArrow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806045" y="4808308"/>
                <a:ext cx="7989110" cy="1846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pt-BR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ax</m:t>
                                </m:r>
                                <m:r>
                                  <m:rPr>
                                    <m:brk m:alnAt="7"/>
                                  </m:rPr>
                                  <a:rPr lang="pt-B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⁡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pt-B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pt-BR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pt-BR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ℓ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B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pt-BR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e>
                                          <m:sub>
                                            <m:r>
                                              <a:rPr lang="pt-BR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pt-BR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l-GR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pt-BR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pt-BR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sup>
                                        </m:sSubSup>
                                        <m:d>
                                          <m:dPr>
                                            <m:ctrlPr>
                                              <a:rPr lang="pt-BR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t-BR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pt-BR" sz="2000">
                                    <a:latin typeface="Cambria Math" panose="02040503050406030204" pitchFamily="18" charset="0"/>
                                  </a:rPr>
                                  <m:t>se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m:rPr>
                                    <m:nor/>
                                  </m:rPr>
                                  <a:rPr lang="pt-BR" sz="2000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ℓ≠</m:t>
                                </m:r>
                                <m:sSubSup>
                                  <m:sSubSupPr>
                                    <m:ctrlPr>
                                      <a:rPr lang="pt-B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pt-B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pt-B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sub>
                                    </m:sSub>
                                  </m:sup>
                                </m:sSubSup>
                                <m:d>
                                  <m:d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pt-B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pt-B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pt-B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≠ℓ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pt-BR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pt-BR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sup>
                                </m:sSubSup>
                                <m:d>
                                  <m:d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pt-B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pt-BR" sz="2000">
                                    <a:latin typeface="Cambria Math" panose="02040503050406030204" pitchFamily="18" charset="0"/>
                                  </a:rPr>
                                  <m:t>se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=0 </m:t>
                                </m:r>
                                <m:r>
                                  <m:rPr>
                                    <m:nor/>
                                  </m:rPr>
                                  <a:rPr lang="pt-BR" sz="200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sub>
                                    </m:sSub>
                                  </m:sup>
                                </m:sSubSup>
                                <m:d>
                                  <m:d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pt-BR" sz="2000">
                                    <a:latin typeface="Cambria Math" panose="02040503050406030204" pitchFamily="18" charset="0"/>
                                  </a:rPr>
                                  <m:t>se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45" y="4808308"/>
                <a:ext cx="7989110" cy="18461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5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Dinâmica de Partículas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3349352"/>
          </a:xfrm>
        </p:spPr>
        <p:txBody>
          <a:bodyPr/>
          <a:lstStyle/>
          <a:p>
            <a:r>
              <a:rPr lang="pt-BR" dirty="0" smtClean="0"/>
              <a:t>Uma partícula se torna:</a:t>
            </a:r>
          </a:p>
          <a:p>
            <a:pPr lvl="1"/>
            <a:r>
              <a:rPr lang="pt-BR" dirty="0" smtClean="0"/>
              <a:t>Mais forte quando ela tem como alvo um nó dominado por seu time</a:t>
            </a:r>
          </a:p>
          <a:p>
            <a:pPr lvl="1"/>
            <a:r>
              <a:rPr lang="pt-BR" dirty="0" smtClean="0"/>
              <a:t>Mais fraca quando ela tem como alvo um nó dominado por outro time</a:t>
            </a:r>
          </a:p>
          <a:p>
            <a:pPr lvl="1"/>
            <a:endParaRPr lang="pt-BR" dirty="0"/>
          </a:p>
        </p:txBody>
      </p:sp>
      <p:sp>
        <p:nvSpPr>
          <p:cNvPr id="32" name="Elipse 31"/>
          <p:cNvSpPr/>
          <p:nvPr/>
        </p:nvSpPr>
        <p:spPr>
          <a:xfrm>
            <a:off x="6227440" y="1641946"/>
            <a:ext cx="1500198" cy="1428760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rgbClr val="9999F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3" name="Picture 15" descr="C:\Users\Fabricio\AppData\Local\Microsoft\Windows\Temporary Internet Files\Content.IE5\LL79MEIM\MCj032948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5440" y="2094384"/>
            <a:ext cx="1000132" cy="767019"/>
          </a:xfrm>
          <a:prstGeom prst="rect">
            <a:avLst/>
          </a:prstGeom>
          <a:noFill/>
        </p:spPr>
      </p:pic>
      <p:sp>
        <p:nvSpPr>
          <p:cNvPr id="34" name="Elipse 33"/>
          <p:cNvSpPr/>
          <p:nvPr/>
        </p:nvSpPr>
        <p:spPr>
          <a:xfrm rot="20400748">
            <a:off x="5933047" y="2362097"/>
            <a:ext cx="214314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35" name="Gráfico 34"/>
          <p:cNvGraphicFramePr/>
          <p:nvPr>
            <p:extLst/>
          </p:nvPr>
        </p:nvGraphicFramePr>
        <p:xfrm>
          <a:off x="4932040" y="3008784"/>
          <a:ext cx="18288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Gráfico 35"/>
          <p:cNvGraphicFramePr/>
          <p:nvPr>
            <p:extLst/>
          </p:nvPr>
        </p:nvGraphicFramePr>
        <p:xfrm>
          <a:off x="7218040" y="3008784"/>
          <a:ext cx="18288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Seta para a direita 36"/>
          <p:cNvSpPr/>
          <p:nvPr/>
        </p:nvSpPr>
        <p:spPr>
          <a:xfrm>
            <a:off x="6837040" y="3161184"/>
            <a:ext cx="381000" cy="152400"/>
          </a:xfrm>
          <a:prstGeom prst="rightArrow">
            <a:avLst/>
          </a:prstGeom>
          <a:gradFill rotWithShape="1">
            <a:gsLst>
              <a:gs pos="0">
                <a:srgbClr val="000000">
                  <a:shade val="51000"/>
                  <a:satMod val="130000"/>
                </a:srgbClr>
              </a:gs>
              <a:gs pos="80000">
                <a:srgbClr val="000000">
                  <a:shade val="93000"/>
                  <a:satMod val="130000"/>
                </a:srgbClr>
              </a:gs>
              <a:gs pos="100000">
                <a:srgbClr val="0000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367094" y="2358494"/>
            <a:ext cx="449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-1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0.1 </a:t>
            </a:r>
            <a:endParaRPr kumimoji="0" lang="pt-BR" sz="1600" b="1" i="0" u="none" strike="noStrike" kern="0" cap="none" spc="-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7207606" y="2366852"/>
            <a:ext cx="449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-1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0.1 </a:t>
            </a:r>
            <a:endParaRPr kumimoji="0" lang="pt-BR" sz="1600" b="1" i="0" u="none" strike="noStrike" kern="0" cap="none" spc="-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636148" y="2239848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-1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0.2</a:t>
            </a:r>
            <a:endParaRPr kumimoji="0" lang="pt-BR" sz="1600" b="1" i="0" u="none" strike="noStrike" kern="0" cap="none" spc="-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6913240" y="1778036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-1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0.6</a:t>
            </a:r>
            <a:endParaRPr kumimoji="0" lang="pt-BR" sz="1600" b="1" i="0" u="none" strike="noStrike" kern="0" cap="none" spc="-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2" name="Gráfico 41"/>
          <p:cNvGraphicFramePr/>
          <p:nvPr>
            <p:extLst/>
          </p:nvPr>
        </p:nvGraphicFramePr>
        <p:xfrm>
          <a:off x="6227440" y="1484784"/>
          <a:ext cx="1524012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Elipse 42"/>
          <p:cNvSpPr/>
          <p:nvPr/>
        </p:nvSpPr>
        <p:spPr>
          <a:xfrm>
            <a:off x="6227440" y="3890841"/>
            <a:ext cx="1500198" cy="1428760"/>
          </a:xfrm>
          <a:prstGeom prst="ellipse">
            <a:avLst/>
          </a:prstGeom>
          <a:solidFill>
            <a:srgbClr val="CCECF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4" name="Picture 15" descr="C:\Users\Fabricio\AppData\Local\Microsoft\Windows\Temporary Internet Files\Content.IE5\LL79MEIM\MCj032948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9240" y="4343279"/>
            <a:ext cx="1000132" cy="767019"/>
          </a:xfrm>
          <a:prstGeom prst="rect">
            <a:avLst/>
          </a:prstGeom>
          <a:noFill/>
        </p:spPr>
      </p:pic>
      <p:sp>
        <p:nvSpPr>
          <p:cNvPr id="45" name="Elipse 44"/>
          <p:cNvSpPr/>
          <p:nvPr/>
        </p:nvSpPr>
        <p:spPr>
          <a:xfrm rot="20400748">
            <a:off x="5855169" y="4622677"/>
            <a:ext cx="214314" cy="14287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46" name="Gráfico 45"/>
          <p:cNvGraphicFramePr/>
          <p:nvPr>
            <p:extLst/>
          </p:nvPr>
        </p:nvGraphicFramePr>
        <p:xfrm>
          <a:off x="4932040" y="5257679"/>
          <a:ext cx="18288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7" name="Gráfico 46"/>
          <p:cNvGraphicFramePr/>
          <p:nvPr>
            <p:extLst/>
          </p:nvPr>
        </p:nvGraphicFramePr>
        <p:xfrm>
          <a:off x="7218040" y="5257679"/>
          <a:ext cx="18288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Seta para a direita 47"/>
          <p:cNvSpPr/>
          <p:nvPr/>
        </p:nvSpPr>
        <p:spPr>
          <a:xfrm>
            <a:off x="6837040" y="5410079"/>
            <a:ext cx="381000" cy="152400"/>
          </a:xfrm>
          <a:prstGeom prst="rightArrow">
            <a:avLst/>
          </a:prstGeom>
          <a:gradFill rotWithShape="1">
            <a:gsLst>
              <a:gs pos="0">
                <a:srgbClr val="000000">
                  <a:shade val="51000"/>
                  <a:satMod val="130000"/>
                </a:srgbClr>
              </a:gs>
              <a:gs pos="80000">
                <a:srgbClr val="000000">
                  <a:shade val="93000"/>
                  <a:satMod val="130000"/>
                </a:srgbClr>
              </a:gs>
              <a:gs pos="100000">
                <a:srgbClr val="0000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49" name="Gráfico 48"/>
          <p:cNvGraphicFramePr/>
          <p:nvPr>
            <p:extLst/>
          </p:nvPr>
        </p:nvGraphicFramePr>
        <p:xfrm>
          <a:off x="6227440" y="4038479"/>
          <a:ext cx="1524012" cy="99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0" name="CaixaDeTexto 49"/>
          <p:cNvSpPr txBox="1"/>
          <p:nvPr/>
        </p:nvSpPr>
        <p:spPr>
          <a:xfrm>
            <a:off x="6645384" y="4551095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-1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0.1</a:t>
            </a:r>
            <a:endParaRPr kumimoji="0" lang="pt-BR" sz="1600" b="1" i="0" u="none" strike="noStrike" kern="0" cap="none" spc="-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6359056" y="4017695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-1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0.4</a:t>
            </a:r>
            <a:endParaRPr kumimoji="0" lang="pt-BR" sz="1600" b="1" i="0" u="none" strike="noStrike" kern="0" cap="none" spc="-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6913240" y="4380223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-1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0.2</a:t>
            </a:r>
            <a:endParaRPr kumimoji="0" lang="pt-BR" sz="1600" b="1" i="0" u="none" strike="noStrike" kern="0" cap="none" spc="-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7190332" y="4190879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-1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0.3</a:t>
            </a:r>
            <a:endParaRPr kumimoji="0" lang="pt-BR" sz="1600" b="1" i="0" u="none" strike="noStrike" kern="0" cap="none" spc="-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934822" y="5079791"/>
                <a:ext cx="3708195" cy="512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p>
                      </m:sSubSup>
                      <m:d>
                        <m:d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22" y="5079791"/>
                <a:ext cx="3708195" cy="5123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 de Distância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169768" cy="414144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Mantém a partícula informada da distância para seu nó casa</a:t>
            </a:r>
          </a:p>
          <a:p>
            <a:pPr lvl="1"/>
            <a:r>
              <a:rPr lang="pt-BR" dirty="0" smtClean="0"/>
              <a:t>Evita que a partícula perca toda sua força caminhando em territórios inimigos</a:t>
            </a:r>
          </a:p>
          <a:p>
            <a:pPr lvl="1"/>
            <a:r>
              <a:rPr lang="pt-BR" dirty="0" smtClean="0"/>
              <a:t>Mantém as partículas por perto para proteger sua própria vizinhança</a:t>
            </a:r>
          </a:p>
          <a:p>
            <a:r>
              <a:rPr lang="pt-BR" dirty="0" smtClean="0"/>
              <a:t>Atualizada automaticamente com informação local</a:t>
            </a:r>
          </a:p>
          <a:p>
            <a:pPr lvl="1"/>
            <a:r>
              <a:rPr lang="pt-BR" dirty="0" smtClean="0"/>
              <a:t>Não requer nenhum cálculo a priori</a:t>
            </a:r>
          </a:p>
          <a:p>
            <a:pPr lvl="2"/>
            <a:endParaRPr lang="pt-BR" dirty="0"/>
          </a:p>
        </p:txBody>
      </p:sp>
      <p:cxnSp>
        <p:nvCxnSpPr>
          <p:cNvPr id="64" name="Conector reto 63"/>
          <p:cNvCxnSpPr/>
          <p:nvPr/>
        </p:nvCxnSpPr>
        <p:spPr>
          <a:xfrm rot="5400000" flipH="1" flipV="1">
            <a:off x="6934195" y="4809841"/>
            <a:ext cx="447955" cy="295555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6" name="Conector reto 65"/>
          <p:cNvCxnSpPr>
            <a:stCxn id="71" idx="4"/>
          </p:cNvCxnSpPr>
          <p:nvPr/>
        </p:nvCxnSpPr>
        <p:spPr>
          <a:xfrm>
            <a:off x="6858000" y="3962400"/>
            <a:ext cx="483810" cy="474844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7" name="Conector reto 66"/>
          <p:cNvCxnSpPr/>
          <p:nvPr/>
        </p:nvCxnSpPr>
        <p:spPr>
          <a:xfrm rot="5400000" flipH="1" flipV="1">
            <a:off x="6744026" y="3174295"/>
            <a:ext cx="447955" cy="219355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8" name="Elipse 67"/>
          <p:cNvSpPr/>
          <p:nvPr/>
        </p:nvSpPr>
        <p:spPr>
          <a:xfrm>
            <a:off x="6781800" y="5181600"/>
            <a:ext cx="457200" cy="457200"/>
          </a:xfrm>
          <a:prstGeom prst="ellipse">
            <a:avLst/>
          </a:prstGeom>
          <a:solidFill>
            <a:srgbClr val="9999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9" name="Elipse 68"/>
          <p:cNvSpPr/>
          <p:nvPr/>
        </p:nvSpPr>
        <p:spPr>
          <a:xfrm>
            <a:off x="6781800" y="5181600"/>
            <a:ext cx="457200" cy="457200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0" name="Elipse 69"/>
          <p:cNvSpPr/>
          <p:nvPr/>
        </p:nvSpPr>
        <p:spPr>
          <a:xfrm>
            <a:off x="6629400" y="3505200"/>
            <a:ext cx="457200" cy="457200"/>
          </a:xfrm>
          <a:prstGeom prst="ellipse">
            <a:avLst/>
          </a:prstGeom>
          <a:solidFill>
            <a:srgbClr val="9999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1" name="Elipse 70"/>
          <p:cNvSpPr/>
          <p:nvPr/>
        </p:nvSpPr>
        <p:spPr>
          <a:xfrm>
            <a:off x="6629400" y="3505200"/>
            <a:ext cx="457200" cy="457200"/>
          </a:xfrm>
          <a:prstGeom prst="ellipse">
            <a:avLst/>
          </a:prstGeom>
          <a:solidFill>
            <a:srgbClr val="33CC33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7239000" y="1524000"/>
            <a:ext cx="457200" cy="45720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3" name="Elipse 72"/>
          <p:cNvSpPr/>
          <p:nvPr/>
        </p:nvSpPr>
        <p:spPr>
          <a:xfrm>
            <a:off x="8153400" y="2209800"/>
            <a:ext cx="457200" cy="457200"/>
          </a:xfrm>
          <a:prstGeom prst="ellipse">
            <a:avLst/>
          </a:prstGeom>
          <a:solidFill>
            <a:srgbClr val="9999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4" name="Elipse 73"/>
          <p:cNvSpPr/>
          <p:nvPr/>
        </p:nvSpPr>
        <p:spPr>
          <a:xfrm>
            <a:off x="7010400" y="2667000"/>
            <a:ext cx="457200" cy="457200"/>
          </a:xfrm>
          <a:prstGeom prst="ellipse">
            <a:avLst/>
          </a:prstGeom>
          <a:solidFill>
            <a:srgbClr val="9999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5" name="Elipse 74"/>
          <p:cNvSpPr/>
          <p:nvPr/>
        </p:nvSpPr>
        <p:spPr>
          <a:xfrm>
            <a:off x="8001000" y="3505200"/>
            <a:ext cx="457200" cy="457200"/>
          </a:xfrm>
          <a:prstGeom prst="ellipse">
            <a:avLst/>
          </a:prstGeom>
          <a:solidFill>
            <a:srgbClr val="9999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Elipse 75"/>
          <p:cNvSpPr/>
          <p:nvPr/>
        </p:nvSpPr>
        <p:spPr>
          <a:xfrm>
            <a:off x="7239000" y="4343400"/>
            <a:ext cx="457200" cy="457200"/>
          </a:xfrm>
          <a:prstGeom prst="ellipse">
            <a:avLst/>
          </a:prstGeom>
          <a:solidFill>
            <a:srgbClr val="9999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7" name="Elipse 76"/>
          <p:cNvSpPr/>
          <p:nvPr/>
        </p:nvSpPr>
        <p:spPr>
          <a:xfrm>
            <a:off x="8534400" y="4495800"/>
            <a:ext cx="457200" cy="457200"/>
          </a:xfrm>
          <a:prstGeom prst="ellipse">
            <a:avLst/>
          </a:prstGeom>
          <a:solidFill>
            <a:srgbClr val="9999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78" name="Conector reto 77"/>
          <p:cNvCxnSpPr>
            <a:stCxn id="72" idx="4"/>
            <a:endCxn id="74" idx="0"/>
          </p:cNvCxnSpPr>
          <p:nvPr/>
        </p:nvCxnSpPr>
        <p:spPr>
          <a:xfrm rot="5400000">
            <a:off x="7010400" y="2209800"/>
            <a:ext cx="685800" cy="22860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79" name="Conector reto 78"/>
          <p:cNvCxnSpPr>
            <a:stCxn id="73" idx="3"/>
            <a:endCxn id="74" idx="6"/>
          </p:cNvCxnSpPr>
          <p:nvPr/>
        </p:nvCxnSpPr>
        <p:spPr>
          <a:xfrm rot="5400000">
            <a:off x="7696201" y="2371445"/>
            <a:ext cx="295555" cy="752755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0" name="Conector reto 79"/>
          <p:cNvCxnSpPr>
            <a:stCxn id="75" idx="1"/>
            <a:endCxn id="74" idx="5"/>
          </p:cNvCxnSpPr>
          <p:nvPr/>
        </p:nvCxnSpPr>
        <p:spPr>
          <a:xfrm rot="16200000" flipV="1">
            <a:off x="7476845" y="2981045"/>
            <a:ext cx="514910" cy="6673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1" name="Conector reto 80"/>
          <p:cNvCxnSpPr>
            <a:stCxn id="77" idx="1"/>
            <a:endCxn id="75" idx="5"/>
          </p:cNvCxnSpPr>
          <p:nvPr/>
        </p:nvCxnSpPr>
        <p:spPr>
          <a:xfrm rot="16200000" flipV="1">
            <a:off x="8162645" y="4124045"/>
            <a:ext cx="667310" cy="2101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2" name="Conector reto 81"/>
          <p:cNvCxnSpPr>
            <a:stCxn id="76" idx="7"/>
            <a:endCxn id="75" idx="3"/>
          </p:cNvCxnSpPr>
          <p:nvPr/>
        </p:nvCxnSpPr>
        <p:spPr>
          <a:xfrm rot="5400000" flipH="1" flipV="1">
            <a:off x="7591145" y="3933545"/>
            <a:ext cx="514910" cy="4387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3" name="Conector reto 82"/>
          <p:cNvCxnSpPr>
            <a:stCxn id="75" idx="7"/>
            <a:endCxn id="73" idx="4"/>
          </p:cNvCxnSpPr>
          <p:nvPr/>
        </p:nvCxnSpPr>
        <p:spPr>
          <a:xfrm rot="16200000" flipV="1">
            <a:off x="7934046" y="3114955"/>
            <a:ext cx="905155" cy="9245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4" name="Conector reto 83"/>
          <p:cNvCxnSpPr>
            <a:stCxn id="73" idx="1"/>
            <a:endCxn id="72" idx="5"/>
          </p:cNvCxnSpPr>
          <p:nvPr/>
        </p:nvCxnSpPr>
        <p:spPr>
          <a:xfrm rot="16200000" flipV="1">
            <a:off x="7743545" y="1799945"/>
            <a:ext cx="362510" cy="5911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85" name="Elipse 84"/>
          <p:cNvSpPr/>
          <p:nvPr/>
        </p:nvSpPr>
        <p:spPr>
          <a:xfrm>
            <a:off x="8153400" y="5181600"/>
            <a:ext cx="457200" cy="457200"/>
          </a:xfrm>
          <a:prstGeom prst="ellipse">
            <a:avLst/>
          </a:prstGeom>
          <a:solidFill>
            <a:srgbClr val="9999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86" name="Conector reto 85"/>
          <p:cNvCxnSpPr>
            <a:stCxn id="85" idx="1"/>
            <a:endCxn id="76" idx="5"/>
          </p:cNvCxnSpPr>
          <p:nvPr/>
        </p:nvCxnSpPr>
        <p:spPr>
          <a:xfrm rot="16200000" flipV="1">
            <a:off x="7667345" y="4695545"/>
            <a:ext cx="514910" cy="591110"/>
          </a:xfrm>
          <a:prstGeom prst="line">
            <a:avLst/>
          </a:prstGeom>
          <a:noFill/>
          <a:ln w="38100" cap="flat" cmpd="sng" algn="ctr">
            <a:solidFill>
              <a:srgbClr val="00007D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7" name="Conector reto 86"/>
          <p:cNvCxnSpPr>
            <a:stCxn id="71" idx="0"/>
            <a:endCxn id="74" idx="3"/>
          </p:cNvCxnSpPr>
          <p:nvPr/>
        </p:nvCxnSpPr>
        <p:spPr>
          <a:xfrm rot="5400000" flipH="1" flipV="1">
            <a:off x="6743700" y="3171546"/>
            <a:ext cx="447955" cy="21935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8" name="Conector reto 87"/>
          <p:cNvCxnSpPr>
            <a:stCxn id="69" idx="0"/>
            <a:endCxn id="76" idx="3"/>
          </p:cNvCxnSpPr>
          <p:nvPr/>
        </p:nvCxnSpPr>
        <p:spPr>
          <a:xfrm flipV="1">
            <a:off x="7010400" y="4733645"/>
            <a:ext cx="295555" cy="44795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89" name="Picture 15" descr="C:\Users\Fabricio\AppData\Local\Microsoft\Windows\Temporary Internet Files\Content.IE5\LL79MEIM\MCj032948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8639" y="2756204"/>
            <a:ext cx="363522" cy="27879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737181" y="5638800"/>
                <a:ext cx="5524205" cy="982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bSup>
                                <m:d>
                                  <m:dPr>
                                    <m:ctrlPr>
                                      <a:rPr lang="pt-B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pt-BR" sz="2000" b="0" i="0" smtClean="0">
                                    <a:latin typeface="Cambria Math" panose="02040503050406030204" pitchFamily="18" charset="0"/>
                                  </a:rPr>
                                  <m:t>se</m:t>
                                </m:r>
                                <m:r>
                                  <m:rPr>
                                    <m:nor/>
                                  </m:rPr>
                                  <a:rPr lang="pt-BR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bSup>
                                <m:d>
                                  <m:d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+1&lt;</m:t>
                                </m:r>
                                <m:sSubSup>
                                  <m:sSubSup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p>
                                </m:sSubSup>
                                <m:d>
                                  <m:d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0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p>
                                </m:sSubSup>
                                <m:d>
                                  <m:d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pt-BR" sz="2000" b="0" i="0" smtClean="0">
                                    <a:latin typeface="Cambria Math" panose="02040503050406030204" pitchFamily="18" charset="0"/>
                                  </a:rPr>
                                  <m:t>caso</m:t>
                                </m:r>
                                <m:r>
                                  <m:rPr>
                                    <m:nor/>
                                  </m:rPr>
                                  <a:rPr lang="pt-BR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000" b="0" i="0" smtClean="0">
                                    <a:latin typeface="Cambria Math" panose="02040503050406030204" pitchFamily="18" charset="0"/>
                                  </a:rPr>
                                  <m:t>contr</m:t>
                                </m:r>
                                <m:r>
                                  <m:rPr>
                                    <m:nor/>
                                  </m:rPr>
                                  <a:rPr lang="pt-BR" sz="2000" b="0" i="0" smtClean="0">
                                    <a:latin typeface="Cambria Math" panose="02040503050406030204" pitchFamily="18" charset="0"/>
                                  </a:rPr>
                                  <m:t>á</m:t>
                                </m:r>
                                <m:r>
                                  <m:rPr>
                                    <m:nor/>
                                  </m:rPr>
                                  <a:rPr lang="pt-BR" sz="2000" b="0" i="0" smtClean="0">
                                    <a:latin typeface="Cambria Math" panose="02040503050406030204" pitchFamily="18" charset="0"/>
                                  </a:rPr>
                                  <m:t>rio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81" y="5638800"/>
                <a:ext cx="5524205" cy="9825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04688 0.140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0.14005 L 0.03264 0.245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4 0.24584 L -0.02257 0.371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629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/>
          <a:lstStyle/>
          <a:p>
            <a:r>
              <a:rPr lang="pt-BR" dirty="0" smtClean="0"/>
              <a:t>Caminhada Aleatório-Gulosa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95536" y="1447799"/>
            <a:ext cx="3749040" cy="2760729"/>
          </a:xfrm>
        </p:spPr>
        <p:txBody>
          <a:bodyPr>
            <a:normAutofit fontScale="92500" lnSpcReduction="10000"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pt-BR" sz="2800" dirty="0" smtClean="0"/>
              <a:t>Caminhada Aleatória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pt-BR" sz="2400" dirty="0" smtClean="0"/>
              <a:t>A partícula escolhe aleatoriamente qualquer vizinhos para visitar sem preocupação com o nível de domínio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pt-BR" sz="2400" dirty="0" smtClean="0"/>
              <a:t>Probabilidades iguais para todos os vizinhos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endParaRPr lang="en-US" dirty="0" smtClean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355976" y="1447800"/>
            <a:ext cx="4327014" cy="2485256"/>
          </a:xfrm>
        </p:spPr>
        <p:txBody>
          <a:bodyPr>
            <a:normAutofit fontScale="92500" lnSpcReduction="10000"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pt-BR" sz="2800" dirty="0" smtClean="0"/>
              <a:t>Caminhada Gulosa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pt-BR" sz="2400" dirty="0" smtClean="0"/>
              <a:t>A partícula prefere visitar nós que ela já domina e nós mais próximos de seu nó casa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pt-BR" sz="2400" dirty="0" smtClean="0"/>
              <a:t>Probabilidade de visitar cada vizinho dada pelo nível de domínio e distância</a:t>
            </a:r>
          </a:p>
          <a:p>
            <a:pPr lvl="1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5677951"/>
            <a:ext cx="8496944" cy="9194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As partículas precisam exibir ambos os movimentos para que haja um equilíbrio entre o comportamento exploratório e o defensivo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723474" y="4267626"/>
                <a:ext cx="2808333" cy="82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𝑞𝑖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74" y="4267626"/>
                <a:ext cx="2808333" cy="8217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009565" y="3898385"/>
                <a:ext cx="5019836" cy="1309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𝑞𝑖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sup>
                          </m:sSubSup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Sup>
                                    <m:sSub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nary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sup>
                          </m:sSubSup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Sup>
                                    <m:sSubSup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pt-BR" sz="2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565" y="3898385"/>
                <a:ext cx="5019836" cy="13092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5729908" y="5240233"/>
            <a:ext cx="1579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CAMINHADA GULOSA</a:t>
            </a:r>
            <a:endParaRPr lang="pt-BR" sz="1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247014" y="5240233"/>
            <a:ext cx="176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CAMINHADA ALEATÓRIA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7596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1714480" y="3357562"/>
            <a:ext cx="1785950" cy="71438"/>
          </a:xfrm>
          <a:prstGeom prst="line">
            <a:avLst/>
          </a:prstGeom>
          <a:ln w="63500">
            <a:solidFill>
              <a:schemeClr val="tx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stCxn id="8" idx="7"/>
          </p:cNvCxnSpPr>
          <p:nvPr/>
        </p:nvCxnSpPr>
        <p:spPr>
          <a:xfrm rot="5400000" flipH="1" flipV="1">
            <a:off x="2153880" y="1476733"/>
            <a:ext cx="861145" cy="1689076"/>
          </a:xfrm>
          <a:prstGeom prst="line">
            <a:avLst/>
          </a:prstGeom>
          <a:ln w="63500">
            <a:solidFill>
              <a:schemeClr val="tx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500166" y="3714752"/>
            <a:ext cx="1928826" cy="1643074"/>
          </a:xfrm>
          <a:prstGeom prst="line">
            <a:avLst/>
          </a:prstGeom>
          <a:ln w="63500">
            <a:solidFill>
              <a:schemeClr val="tx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3214678" y="4572000"/>
            <a:ext cx="1620000" cy="162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214678" y="838200"/>
            <a:ext cx="1585922" cy="1519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/>
          <p:cNvGraphicFramePr/>
          <p:nvPr/>
        </p:nvGraphicFramePr>
        <p:xfrm>
          <a:off x="3276600" y="838200"/>
          <a:ext cx="1524012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ipse 7"/>
          <p:cNvSpPr/>
          <p:nvPr/>
        </p:nvSpPr>
        <p:spPr>
          <a:xfrm>
            <a:off x="357158" y="2514600"/>
            <a:ext cx="1620000" cy="162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3214678" y="2667000"/>
            <a:ext cx="1585922" cy="154781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5768874" y="152400"/>
            <a:ext cx="2841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Probabilidades no Movimento Guloso</a:t>
            </a:r>
            <a:endParaRPr lang="pt-BR" sz="2000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5791200" y="3429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Probabilidades no Movimento Aleatório</a:t>
            </a:r>
            <a:endParaRPr lang="pt-BR" sz="2000" b="1" dirty="0"/>
          </a:p>
        </p:txBody>
      </p:sp>
      <p:graphicFrame>
        <p:nvGraphicFramePr>
          <p:cNvPr id="42" name="Gráfico 41"/>
          <p:cNvGraphicFramePr/>
          <p:nvPr/>
        </p:nvGraphicFramePr>
        <p:xfrm>
          <a:off x="6000760" y="642918"/>
          <a:ext cx="228601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Gráfico 43"/>
          <p:cNvGraphicFramePr/>
          <p:nvPr/>
        </p:nvGraphicFramePr>
        <p:xfrm>
          <a:off x="6000760" y="3929066"/>
          <a:ext cx="228601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368566" y="3877959"/>
                <a:ext cx="56778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8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sz="2800" baseline="-250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6" y="3877959"/>
                <a:ext cx="567784" cy="5132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4429124" y="2071678"/>
                <a:ext cx="56778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8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2800" baseline="-250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4" y="2071678"/>
                <a:ext cx="567784" cy="5132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4429124" y="3916924"/>
                <a:ext cx="56778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80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BR" sz="2800" baseline="-250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4" y="3916924"/>
                <a:ext cx="567784" cy="5132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429124" y="5857892"/>
                <a:ext cx="56778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80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BR" sz="2800" baseline="-250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4" y="5857892"/>
                <a:ext cx="567784" cy="5132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8172400" y="1242335"/>
                <a:ext cx="56778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8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2800" baseline="-250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1242335"/>
                <a:ext cx="567784" cy="51328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5908212" y="2489254"/>
                <a:ext cx="56778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80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BR" sz="2800" baseline="-250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212" y="2489254"/>
                <a:ext cx="567784" cy="51328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894187" y="754103"/>
                <a:ext cx="56778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80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BR" sz="2800" baseline="-250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187" y="754103"/>
                <a:ext cx="567784" cy="51328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8016858" y="4214818"/>
                <a:ext cx="56778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8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2800" baseline="-250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858" y="4214818"/>
                <a:ext cx="567784" cy="51328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6227492" y="6033963"/>
                <a:ext cx="56778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80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BR" sz="2800" baseline="-250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492" y="6033963"/>
                <a:ext cx="567784" cy="51328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742791" y="4205003"/>
                <a:ext cx="56778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80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BR" sz="2800" baseline="-250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791" y="4205003"/>
                <a:ext cx="567784" cy="51328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9" name="Picture 15" descr="C:\Users\Fabricio\AppData\Local\Microsoft\Windows\Temporary Internet Files\Content.IE5\LL79MEIM\MCj03294880000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" y="2971800"/>
            <a:ext cx="1118982" cy="858167"/>
          </a:xfrm>
          <a:prstGeom prst="rect">
            <a:avLst/>
          </a:prstGeom>
          <a:noFill/>
        </p:spPr>
      </p:pic>
      <p:sp>
        <p:nvSpPr>
          <p:cNvPr id="86" name="Elipse 85"/>
          <p:cNvSpPr/>
          <p:nvPr/>
        </p:nvSpPr>
        <p:spPr>
          <a:xfrm rot="20400748">
            <a:off x="1120660" y="3268818"/>
            <a:ext cx="216732" cy="18430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3416254" y="1704986"/>
            <a:ext cx="449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spc="-150" dirty="0" smtClean="0"/>
              <a:t>0.1 </a:t>
            </a:r>
            <a:endParaRPr lang="pt-BR" sz="1600" b="1" spc="-15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256766" y="1713344"/>
            <a:ext cx="449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spc="-150" dirty="0" smtClean="0"/>
              <a:t>0.1 </a:t>
            </a:r>
            <a:endParaRPr lang="pt-BR" sz="1600" b="1" spc="-15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685308" y="1586340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spc="-150" dirty="0" smtClean="0"/>
              <a:t>0.2</a:t>
            </a:r>
            <a:endParaRPr lang="pt-BR" sz="1600" b="1" spc="-150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3962400" y="1124528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spc="-150" dirty="0" smtClean="0"/>
              <a:t>0.6</a:t>
            </a:r>
            <a:endParaRPr lang="pt-BR" sz="1600" b="1" spc="-150" dirty="0"/>
          </a:p>
        </p:txBody>
      </p:sp>
      <p:graphicFrame>
        <p:nvGraphicFramePr>
          <p:cNvPr id="40" name="Gráfico 39"/>
          <p:cNvGraphicFramePr/>
          <p:nvPr/>
        </p:nvGraphicFramePr>
        <p:xfrm>
          <a:off x="3276600" y="2819400"/>
          <a:ext cx="1524012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41" name="CaixaDeTexto 40"/>
          <p:cNvSpPr txBox="1"/>
          <p:nvPr/>
        </p:nvSpPr>
        <p:spPr>
          <a:xfrm>
            <a:off x="3408546" y="2826324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spc="-150" dirty="0" smtClean="0"/>
              <a:t>0.4</a:t>
            </a:r>
            <a:endParaRPr lang="pt-BR" sz="1600" b="1" spc="-150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685308" y="3246580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spc="-150" dirty="0" smtClean="0"/>
              <a:t>0.2</a:t>
            </a:r>
            <a:endParaRPr lang="pt-BR" sz="1600" b="1" spc="-150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3962400" y="3036452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spc="-150" dirty="0" smtClean="0"/>
              <a:t>0.3</a:t>
            </a:r>
            <a:endParaRPr lang="pt-BR" sz="1600" b="1" spc="-150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4249058" y="3456708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spc="-150" dirty="0" smtClean="0"/>
              <a:t>0.1</a:t>
            </a:r>
            <a:endParaRPr lang="pt-BR" sz="1600" b="1" spc="-150" dirty="0"/>
          </a:p>
        </p:txBody>
      </p:sp>
      <p:graphicFrame>
        <p:nvGraphicFramePr>
          <p:cNvPr id="47" name="Gráfico 46"/>
          <p:cNvGraphicFramePr/>
          <p:nvPr/>
        </p:nvGraphicFramePr>
        <p:xfrm>
          <a:off x="3276600" y="4800600"/>
          <a:ext cx="1524012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48" name="CaixaDeTexto 47"/>
          <p:cNvSpPr txBox="1"/>
          <p:nvPr/>
        </p:nvSpPr>
        <p:spPr>
          <a:xfrm>
            <a:off x="3962400" y="4800600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spc="-150" dirty="0" smtClean="0"/>
              <a:t>0.8</a:t>
            </a:r>
            <a:endParaRPr lang="pt-BR" sz="1600" b="1" spc="-150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3429000" y="5486400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spc="-150" dirty="0" smtClean="0"/>
              <a:t>0.1</a:t>
            </a:r>
            <a:endParaRPr lang="pt-BR" sz="1600" b="1" spc="-150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3696856" y="5654960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spc="-150" dirty="0" smtClean="0"/>
              <a:t>0.0</a:t>
            </a:r>
            <a:endParaRPr lang="pt-BR" sz="1600" b="1" spc="-150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4248728" y="5532580"/>
            <a:ext cx="4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spc="-150" dirty="0" smtClean="0"/>
              <a:t>0.1</a:t>
            </a:r>
            <a:endParaRPr lang="pt-BR" sz="1600" b="1" spc="-150" dirty="0"/>
          </a:p>
        </p:txBody>
      </p:sp>
    </p:spTree>
    <p:extLst>
      <p:ext uri="{BB962C8B-B14F-4D97-AF65-F5344CB8AC3E}">
        <p14:creationId xmlns:p14="http://schemas.microsoft.com/office/powerpoint/2010/main" val="11109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5112568" cy="32037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93118"/>
            <a:ext cx="5331718" cy="33345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5580112" y="836712"/>
            <a:ext cx="3096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Análise de complexidade do método proposto em rede com média mistura: (a) Número de iterações e (b) tempo necessários para a convergência da média dos maiores níveis de domínio dos nós com tamanho de rede crescente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710535" y="4437112"/>
                <a:ext cx="205492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= 50</m:t>
                      </m:r>
                    </m:oMath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&gt; = 25</m:t>
                      </m:r>
                    </m:oMath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i="1" baseline="-25000" dirty="0" err="1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= 5</m:t>
                      </m:r>
                    </m:oMath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i="1" baseline="-25000" dirty="0" err="1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/ &lt;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&gt; = 0,2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35" y="4437112"/>
                <a:ext cx="2054922" cy="1200329"/>
              </a:xfrm>
              <a:prstGeom prst="rect">
                <a:avLst/>
              </a:prstGeom>
              <a:blipFill rotWithShape="0">
                <a:blip r:embed="rId4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Motivação e Objetivos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580112" y="836712"/>
            <a:ext cx="3096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Análise de complexidade do método proposto em rede com alta mistura: (a) Número de iterações e (b) tempo necessários para a convergência da média dos maiores níveis de domínio dos nós com tamanho de rede crescente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710535" y="4437112"/>
                <a:ext cx="205492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= 50</m:t>
                      </m:r>
                    </m:oMath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&gt; = 25</m:t>
                      </m:r>
                    </m:oMath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i="1" baseline="-25000" dirty="0" err="1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= 10</m:t>
                      </m:r>
                    </m:oMath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i="1" baseline="-25000" dirty="0" err="1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/ &lt;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&gt; = 0,4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35" y="4437112"/>
                <a:ext cx="2054922" cy="1200329"/>
              </a:xfrm>
              <a:prstGeom prst="rect">
                <a:avLst/>
              </a:prstGeom>
              <a:blipFill rotWithShape="0">
                <a:blip r:embed="rId2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5291073" cy="33123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01008"/>
            <a:ext cx="5076056" cy="31777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19" name="Retângulo 29918"/>
          <p:cNvSpPr/>
          <p:nvPr/>
        </p:nvSpPr>
        <p:spPr>
          <a:xfrm>
            <a:off x="94372" y="260648"/>
            <a:ext cx="8942124" cy="5337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916" name="CaixaDeTexto 29915"/>
          <p:cNvSpPr txBox="1"/>
          <p:nvPr/>
        </p:nvSpPr>
        <p:spPr>
          <a:xfrm>
            <a:off x="3150474" y="5229200"/>
            <a:ext cx="307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Tamanho da Base de Dados (</a:t>
            </a:r>
            <a:r>
              <a:rPr lang="pt-BR" i="1" dirty="0" smtClean="0"/>
              <a:t>n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29917" name="CaixaDeTexto 29916"/>
          <p:cNvSpPr txBox="1"/>
          <p:nvPr/>
        </p:nvSpPr>
        <p:spPr>
          <a:xfrm rot="16200000">
            <a:off x="-673466" y="2523361"/>
            <a:ext cx="190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Tempo (segundos)</a:t>
            </a:r>
            <a:endParaRPr lang="pt-BR" dirty="0"/>
          </a:p>
        </p:txBody>
      </p:sp>
      <p:sp>
        <p:nvSpPr>
          <p:cNvPr id="29918" name="CaixaDeTexto 29917"/>
          <p:cNvSpPr txBox="1"/>
          <p:nvPr/>
        </p:nvSpPr>
        <p:spPr>
          <a:xfrm>
            <a:off x="463705" y="580526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Tempo de execução de quatro métodos baseados em grafos, incluindo o método de competição e cooperação entre partículas, para classificar uma sequencia de bases de dados artificiais com 4 classes com distribuição Gaussiana, com tamanhos crescentes.</a:t>
            </a:r>
            <a:endParaRPr lang="pt-BR" dirty="0"/>
          </a:p>
        </p:txBody>
      </p:sp>
      <p:pic>
        <p:nvPicPr>
          <p:cNvPr id="29979" name="Picture 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9" y="334691"/>
            <a:ext cx="8486359" cy="489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9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336642" cy="30963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29000"/>
            <a:ext cx="5581650" cy="3238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251520" y="4221088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Classificação de base de dado artificial com 2.000 amostras divididas  igualmente em duas classes com forma de banana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5400600" cy="3173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665" y="3408178"/>
            <a:ext cx="5657850" cy="3324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51520" y="4221088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Classificação de base de dado artificial com 1.000 amostras divididas em duas classes </a:t>
            </a:r>
            <a:r>
              <a:rPr lang="pt-BR" dirty="0" err="1" smtClean="0"/>
              <a:t>Highleyman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221088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Classificação de base de dado artificial com 1.200 amostras divididas em</a:t>
            </a:r>
          </a:p>
          <a:p>
            <a:pPr algn="ctr"/>
            <a:r>
              <a:rPr lang="pt-BR" dirty="0" smtClean="0"/>
              <a:t>duas classes </a:t>
            </a:r>
            <a:r>
              <a:rPr lang="pt-BR" dirty="0" err="1" smtClean="0"/>
              <a:t>Lithuanian</a:t>
            </a:r>
            <a:r>
              <a:rPr lang="pt-BR" dirty="0" smtClean="0"/>
              <a:t>, com 800 e 400 amostras respectivamente</a:t>
            </a:r>
            <a:endParaRPr lang="pt-B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67" y="162033"/>
            <a:ext cx="5581650" cy="324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1778" y="3475413"/>
            <a:ext cx="5581650" cy="324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221088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Classificação de base de dado artificial com 1.200</a:t>
            </a:r>
          </a:p>
          <a:p>
            <a:pPr algn="ctr"/>
            <a:r>
              <a:rPr lang="pt-BR" dirty="0" smtClean="0"/>
              <a:t>amostras igualmente divididas em três classes com distribuição Gaussiana.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68" y="125597"/>
            <a:ext cx="5495925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29000"/>
            <a:ext cx="5495925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73008" cy="6213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9512" y="634327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pt-BR" dirty="0"/>
              <a:t>Erros de teste de classificação (%) utilizando 10 pontos de dados rotulados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5733256"/>
            <a:ext cx="8784976" cy="288032"/>
          </a:xfrm>
          <a:prstGeom prst="rect">
            <a:avLst/>
          </a:prstGeom>
          <a:solidFill>
            <a:srgbClr val="FFFF00">
              <a:alpha val="9804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6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0" y="116632"/>
            <a:ext cx="7789732" cy="601868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27584" y="5695471"/>
            <a:ext cx="7632848" cy="288032"/>
          </a:xfrm>
          <a:prstGeom prst="rect">
            <a:avLst/>
          </a:prstGeom>
          <a:solidFill>
            <a:srgbClr val="FFFF00">
              <a:alpha val="9804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62373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Ranking dos Métodos de Aprendizado </a:t>
            </a:r>
            <a:r>
              <a:rPr lang="pt-BR" dirty="0" err="1" smtClean="0"/>
              <a:t>Semi-Supervisionado</a:t>
            </a:r>
            <a:r>
              <a:rPr lang="pt-BR" dirty="0" smtClean="0"/>
              <a:t> com </a:t>
            </a:r>
            <a:r>
              <a:rPr lang="pt-BR" dirty="0"/>
              <a:t>10 pontos de dados rotulados</a:t>
            </a:r>
          </a:p>
        </p:txBody>
      </p:sp>
    </p:spTree>
    <p:extLst>
      <p:ext uri="{BB962C8B-B14F-4D97-AF65-F5344CB8AC3E}">
        <p14:creationId xmlns:p14="http://schemas.microsoft.com/office/powerpoint/2010/main" val="36906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3009528" cy="2650306"/>
          </a:xfrm>
        </p:spPr>
        <p:txBody>
          <a:bodyPr>
            <a:normAutofit/>
          </a:bodyPr>
          <a:lstStyle/>
          <a:p>
            <a:r>
              <a:rPr lang="pt-BR" sz="2600" dirty="0" smtClean="0"/>
              <a:t>Aprendizado Semi-Supervisionado em Redes Complexas com Competição e Cooperação entre Partículas</a:t>
            </a:r>
            <a:endParaRPr lang="pt-BR" sz="26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827584" y="3140968"/>
            <a:ext cx="3081536" cy="2701280"/>
          </a:xfrm>
        </p:spPr>
        <p:txBody>
          <a:bodyPr>
            <a:normAutofit/>
          </a:bodyPr>
          <a:lstStyle/>
          <a:p>
            <a:r>
              <a:rPr lang="pt-BR" dirty="0" smtClean="0"/>
              <a:t>Detecção de nós sobrepostos</a:t>
            </a:r>
          </a:p>
          <a:p>
            <a:r>
              <a:rPr lang="pt-BR" dirty="0" smtClean="0"/>
              <a:t>Detecção de </a:t>
            </a:r>
            <a:r>
              <a:rPr lang="pt-BR" i="1" dirty="0" err="1" smtClean="0"/>
              <a:t>outliers</a:t>
            </a:r>
            <a:endParaRPr lang="pt-BR" i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868" y="-1"/>
            <a:ext cx="5016133" cy="35730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637110"/>
            <a:ext cx="5004048" cy="32208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-27384"/>
            <a:ext cx="7772400" cy="1143000"/>
          </a:xfrm>
        </p:spPr>
        <p:txBody>
          <a:bodyPr>
            <a:normAutofit/>
          </a:bodyPr>
          <a:lstStyle/>
          <a:p>
            <a:r>
              <a:rPr lang="pt-BR" sz="2600" dirty="0" smtClean="0"/>
              <a:t>Aprendizado Semi-Supervisionado em Redes Complexas com Competição e Cooperação entre Partículas</a:t>
            </a:r>
            <a:endParaRPr lang="pt-BR" sz="26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685056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Detecção de nós sobrepostos. As cores indicam índice de sobreposição detectados pelo método proposto.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2" y="1982514"/>
            <a:ext cx="8877015" cy="48308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Dinâmica em redes</a:t>
            </a:r>
          </a:p>
          <a:p>
            <a:pPr lvl="1"/>
            <a:r>
              <a:rPr lang="pt-BR" dirty="0" smtClean="0"/>
              <a:t>A maior parte dos estudos anteriores em redes considera que a rede é uma estrutura estática, poucos consideram dinâmica em redes.</a:t>
            </a:r>
          </a:p>
          <a:p>
            <a:r>
              <a:rPr lang="pt-BR" dirty="0" smtClean="0"/>
              <a:t>Sincronização por fase</a:t>
            </a:r>
          </a:p>
          <a:p>
            <a:pPr lvl="1"/>
            <a:r>
              <a:rPr lang="pt-BR" dirty="0" smtClean="0"/>
              <a:t>Todos os modelos de segmentação e atenção visual baseados em sincronização entre osciladores encontrados na literatura utilizam apenas sincronização completa.</a:t>
            </a:r>
          </a:p>
          <a:p>
            <a:pPr lvl="2"/>
            <a:r>
              <a:rPr lang="pt-BR" dirty="0"/>
              <a:t>M</a:t>
            </a:r>
            <a:r>
              <a:rPr lang="pt-BR" dirty="0" smtClean="0"/>
              <a:t>enos robusta e requer uma força de acoplamento maior que a sincronização por fase.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Conclusões, Principais Contribuições e Publicações Geradas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A </a:t>
            </a:r>
            <a:r>
              <a:rPr lang="pt-BR" sz="2000" b="1" dirty="0" smtClean="0"/>
              <a:t>combinação de dinâmica e estrutura</a:t>
            </a:r>
            <a:r>
              <a:rPr lang="pt-BR" sz="2000" dirty="0" smtClean="0"/>
              <a:t> se mostrou uma abordagem bastante adequada para tratamento dos problemas computacionais abordados nessa tese. </a:t>
            </a:r>
          </a:p>
          <a:p>
            <a:pPr lvl="1"/>
            <a:r>
              <a:rPr lang="pt-BR" sz="1800" dirty="0" smtClean="0"/>
              <a:t>A continuidade deste estudo poderá trazer novas soluções para outros problemas computacionais e outros problemas relacionados com sistemas complexos</a:t>
            </a:r>
            <a:r>
              <a:rPr lang="pt-BR" sz="1800" dirty="0"/>
              <a:t>.</a:t>
            </a:r>
            <a:endParaRPr lang="pt-BR" sz="1800" dirty="0" smtClean="0"/>
          </a:p>
          <a:p>
            <a:r>
              <a:rPr lang="pt-BR" sz="2000" dirty="0" smtClean="0"/>
              <a:t>O uso da </a:t>
            </a:r>
            <a:r>
              <a:rPr lang="pt-BR" sz="2000" b="1" dirty="0" smtClean="0"/>
              <a:t>sincronização por fase</a:t>
            </a:r>
            <a:r>
              <a:rPr lang="pt-BR" sz="2000" dirty="0" smtClean="0"/>
              <a:t> – mais robusta – além de biologicamente plausível, pode oferecer uma boa contribuição em sistemas de análise de dados (padrões) baseados em sincronização de sistemas caóticos acoplados.</a:t>
            </a:r>
          </a:p>
          <a:p>
            <a:r>
              <a:rPr lang="pt-BR" sz="2000" dirty="0" smtClean="0"/>
              <a:t>A abordagem inédita de construção de um sistema que combina </a:t>
            </a:r>
            <a:r>
              <a:rPr lang="pt-BR" sz="2000" b="1" dirty="0" smtClean="0"/>
              <a:t>tarefas de segmentação e atenção visual em um único passo</a:t>
            </a:r>
            <a:r>
              <a:rPr lang="pt-BR" sz="2000" dirty="0" smtClean="0"/>
              <a:t>, tem importância teórica e prática, pois oferece um novo caminho no desenvolvimento de sistemas de visão computacional.</a:t>
            </a:r>
          </a:p>
        </p:txBody>
      </p:sp>
    </p:spTree>
    <p:extLst>
      <p:ext uri="{BB962C8B-B14F-4D97-AF65-F5344CB8AC3E}">
        <p14:creationId xmlns:p14="http://schemas.microsoft.com/office/powerpoint/2010/main" val="8242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O mecanismo de </a:t>
            </a:r>
            <a:r>
              <a:rPr lang="pt-BR" sz="2000" b="1" dirty="0" smtClean="0"/>
              <a:t>competição e cooperação entre partículas em redes</a:t>
            </a:r>
            <a:r>
              <a:rPr lang="pt-BR" sz="2000" dirty="0" smtClean="0"/>
              <a:t> complexas oferece um caminho alternativo para o desenvolvimento de redes neurais artificiais, que considera a estrutura dos dados de entrada.</a:t>
            </a:r>
          </a:p>
          <a:p>
            <a:r>
              <a:rPr lang="pt-BR" sz="2000" dirty="0" smtClean="0"/>
              <a:t>A abordagem de partículas se mostrou bastante eficaz na </a:t>
            </a:r>
            <a:r>
              <a:rPr lang="pt-BR" sz="2000" b="1" dirty="0" smtClean="0"/>
              <a:t>detecção de nós sobrepostos</a:t>
            </a:r>
            <a:r>
              <a:rPr lang="pt-BR" sz="2000" dirty="0" smtClean="0"/>
              <a:t>, oferecendo novas possibilidades de tratamento de dados que apresentem tais estruturas.</a:t>
            </a:r>
          </a:p>
          <a:p>
            <a:r>
              <a:rPr lang="pt-BR" sz="2000" dirty="0" smtClean="0"/>
              <a:t>A estratégia de competição e cooperação entre partículas é diferente de todas as técnicas tradicionais de aprendizado semi-supervisionado, apresentando </a:t>
            </a:r>
            <a:r>
              <a:rPr lang="pt-BR" sz="2000" b="1" dirty="0" smtClean="0"/>
              <a:t>bom desempenho de classificação</a:t>
            </a:r>
            <a:r>
              <a:rPr lang="pt-BR" sz="2000" dirty="0" smtClean="0"/>
              <a:t>, </a:t>
            </a:r>
            <a:r>
              <a:rPr lang="pt-BR" sz="2000" b="1" dirty="0" smtClean="0"/>
              <a:t>baixa complexidade computacional</a:t>
            </a:r>
            <a:r>
              <a:rPr lang="pt-BR" sz="2000" dirty="0" smtClean="0"/>
              <a:t>, e possibilidade de </a:t>
            </a:r>
            <a:r>
              <a:rPr lang="pt-BR" sz="2000" b="1" dirty="0" smtClean="0"/>
              <a:t>detectar </a:t>
            </a:r>
            <a:r>
              <a:rPr lang="pt-BR" sz="2000" b="1" i="1" dirty="0" err="1" smtClean="0"/>
              <a:t>outliers</a:t>
            </a:r>
            <a:r>
              <a:rPr lang="pt-BR" sz="2000" dirty="0" smtClean="0"/>
              <a:t> e </a:t>
            </a:r>
            <a:r>
              <a:rPr lang="pt-BR" sz="2000" b="1" dirty="0" smtClean="0"/>
              <a:t>evitar a propagação de erros</a:t>
            </a:r>
            <a:r>
              <a:rPr lang="pt-BR" sz="2000" dirty="0" smtClean="0"/>
              <a:t> vinda dos mesmos.</a:t>
            </a:r>
          </a:p>
          <a:p>
            <a:pPr lvl="1"/>
            <a:r>
              <a:rPr lang="pt-BR" sz="1800" dirty="0" smtClean="0"/>
              <a:t>É uma abordagem de aprendizado bastante promissora, e abre caminho para o desenvolvimento de outras técnicas inspiradas na natureza.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8185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Principais Contribuições</a:t>
            </a:r>
          </a:p>
          <a:p>
            <a:pPr lvl="1"/>
            <a:r>
              <a:rPr lang="pt-BR" sz="1800" dirty="0" smtClean="0"/>
              <a:t>Novos modelos de atenção visual, utilizando pela primeira vez a sincronização por fase entre sistemas caóticos;</a:t>
            </a:r>
          </a:p>
          <a:p>
            <a:pPr lvl="1"/>
            <a:r>
              <a:rPr lang="pt-BR" sz="1800" dirty="0" smtClean="0"/>
              <a:t>Novos modelos de atenção visual que realizam a segmentação de um objeto ao mesmo tempo em que direcionam a ele o foco de atenção;</a:t>
            </a:r>
          </a:p>
          <a:p>
            <a:pPr lvl="1"/>
            <a:r>
              <a:rPr lang="pt-BR" sz="1800" dirty="0" smtClean="0"/>
              <a:t>Nova técnica de agrupamento de dados, com capacidade de detectar sobreposição entre grupos e fornecer graus de pertinência à cada grupo por cada elemento;</a:t>
            </a:r>
          </a:p>
          <a:p>
            <a:pPr lvl="1"/>
            <a:r>
              <a:rPr lang="pt-BR" sz="1800" dirty="0" smtClean="0"/>
              <a:t>Nova técnica de aprendizado semi-supervisionado, com desempenho comparável ao de técnicas do estado da arte, além de complexidade computacional inferior a de muitos outros modelos baseados em grafos, e abordagem fundamentalmente diferente das demais;</a:t>
            </a:r>
          </a:p>
          <a:p>
            <a:pPr lvl="1"/>
            <a:r>
              <a:rPr lang="pt-BR" sz="1800" dirty="0" smtClean="0"/>
              <a:t>Nova técnica de aprendizado semi-supervisionado capaz de detectar sobreposição entre classes e minimizar a propagação de erros provenientes de </a:t>
            </a:r>
            <a:r>
              <a:rPr lang="pt-BR" sz="1800" dirty="0" err="1" smtClean="0"/>
              <a:t>outliers</a:t>
            </a:r>
            <a:r>
              <a:rPr lang="pt-BR" sz="1800" dirty="0" smtClean="0"/>
              <a:t>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Publicações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/>
          </a:bodyPr>
          <a:lstStyle/>
          <a:p>
            <a:r>
              <a:rPr lang="pt-BR" sz="2000" dirty="0" smtClean="0"/>
              <a:t>Artigos publicados em </a:t>
            </a:r>
            <a:r>
              <a:rPr lang="pt-BR" sz="2000" b="1" dirty="0" smtClean="0"/>
              <a:t>periódicos internacionais </a:t>
            </a:r>
            <a:r>
              <a:rPr lang="pt-BR" sz="2000" dirty="0" smtClean="0"/>
              <a:t>que tiveram a participação do doutorando como autor ou co-autor:</a:t>
            </a:r>
          </a:p>
          <a:p>
            <a:pPr marL="777240" lvl="1" indent="-457200">
              <a:buFont typeface="+mj-lt"/>
              <a:buAutoNum type="arabicPeriod"/>
            </a:pPr>
            <a:r>
              <a:rPr lang="pt-BR" sz="1800" dirty="0" smtClean="0"/>
              <a:t>BREVE, Fabricio Aparecido; ZHAO, </a:t>
            </a:r>
            <a:r>
              <a:rPr lang="pt-BR" sz="1800" dirty="0" err="1" smtClean="0"/>
              <a:t>Liang</a:t>
            </a:r>
            <a:r>
              <a:rPr lang="pt-BR" sz="1800" dirty="0" smtClean="0"/>
              <a:t>; QUILES, Marcos Gonçalves; PEDRYCZ, </a:t>
            </a:r>
            <a:r>
              <a:rPr lang="pt-BR" sz="1800" dirty="0" err="1" smtClean="0"/>
              <a:t>Witold</a:t>
            </a:r>
            <a:r>
              <a:rPr lang="pt-BR" sz="1800" dirty="0" smtClean="0"/>
              <a:t>; LIU, </a:t>
            </a:r>
            <a:r>
              <a:rPr lang="pt-BR" sz="1800" dirty="0" err="1" smtClean="0"/>
              <a:t>Jimming</a:t>
            </a:r>
            <a:r>
              <a:rPr lang="pt-BR" sz="1800" dirty="0" smtClean="0"/>
              <a:t>. </a:t>
            </a:r>
            <a:r>
              <a:rPr lang="pt-BR" sz="1800" b="1" dirty="0" err="1" smtClean="0"/>
              <a:t>Particle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competition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and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cooperation</a:t>
            </a:r>
            <a:r>
              <a:rPr lang="pt-BR" sz="1800" b="1" dirty="0" smtClean="0"/>
              <a:t> in networks for </a:t>
            </a:r>
            <a:r>
              <a:rPr lang="pt-BR" sz="1800" b="1" dirty="0" err="1" smtClean="0"/>
              <a:t>semi-supervised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learning</a:t>
            </a:r>
            <a:r>
              <a:rPr lang="pt-BR" sz="1800" dirty="0" smtClean="0"/>
              <a:t>. </a:t>
            </a:r>
            <a:r>
              <a:rPr lang="pt-BR" sz="1800" b="1" i="1" dirty="0" smtClean="0"/>
              <a:t>IEEE </a:t>
            </a:r>
            <a:r>
              <a:rPr lang="pt-BR" sz="1800" b="1" i="1" dirty="0" err="1" smtClean="0"/>
              <a:t>Transactions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on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Knowledge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and</a:t>
            </a:r>
            <a:r>
              <a:rPr lang="pt-BR" sz="1800" b="1" i="1" dirty="0" smtClean="0"/>
              <a:t> Data </a:t>
            </a:r>
            <a:r>
              <a:rPr lang="pt-BR" sz="1800" b="1" i="1" dirty="0" err="1" smtClean="0"/>
              <a:t>Engineering</a:t>
            </a:r>
            <a:r>
              <a:rPr lang="en-US" sz="1800" dirty="0" smtClean="0"/>
              <a:t>, </a:t>
            </a:r>
            <a:r>
              <a:rPr lang="en-US" sz="1800" dirty="0"/>
              <a:t>v.24, p.1686 - 1698, 2012.</a:t>
            </a:r>
            <a:endParaRPr lang="pt-BR" sz="1800" dirty="0" smtClean="0"/>
          </a:p>
          <a:p>
            <a:pPr marL="777240" lvl="1" indent="-457200">
              <a:buFont typeface="+mj-lt"/>
              <a:buAutoNum type="arabicPeriod"/>
            </a:pPr>
            <a:r>
              <a:rPr lang="pt-BR" sz="1800" dirty="0" smtClean="0"/>
              <a:t>BREVE, Fabricio Aparecido; ZHAO, </a:t>
            </a:r>
            <a:r>
              <a:rPr lang="pt-BR" sz="1800" dirty="0" err="1" smtClean="0"/>
              <a:t>Liang</a:t>
            </a:r>
            <a:r>
              <a:rPr lang="pt-BR" sz="1800" dirty="0" smtClean="0"/>
              <a:t>; QUILES, Marcos Gonçalves; MACAU, </a:t>
            </a:r>
            <a:r>
              <a:rPr lang="pt-BR" sz="1800" dirty="0" err="1" smtClean="0"/>
              <a:t>Elbert</a:t>
            </a:r>
            <a:r>
              <a:rPr lang="pt-BR" sz="1800" dirty="0" smtClean="0"/>
              <a:t> Einstein </a:t>
            </a:r>
            <a:r>
              <a:rPr lang="pt-BR" sz="1800" dirty="0" err="1" smtClean="0"/>
              <a:t>Nehrer</a:t>
            </a:r>
            <a:r>
              <a:rPr lang="pt-BR" sz="1800" dirty="0" smtClean="0"/>
              <a:t>. </a:t>
            </a:r>
            <a:r>
              <a:rPr lang="pt-BR" sz="1800" b="1" dirty="0" err="1" smtClean="0"/>
              <a:t>Chaotic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Phase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Synchronization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and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Desynchronization</a:t>
            </a:r>
            <a:r>
              <a:rPr lang="pt-BR" sz="1800" b="1" dirty="0" smtClean="0"/>
              <a:t> in </a:t>
            </a:r>
            <a:r>
              <a:rPr lang="pt-BR" sz="1800" b="1" dirty="0" err="1" smtClean="0"/>
              <a:t>an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Oscillator</a:t>
            </a:r>
            <a:r>
              <a:rPr lang="pt-BR" sz="1800" b="1" dirty="0" smtClean="0"/>
              <a:t> Network for </a:t>
            </a:r>
            <a:r>
              <a:rPr lang="pt-BR" sz="1800" b="1" dirty="0" err="1" smtClean="0"/>
              <a:t>Object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Selection</a:t>
            </a:r>
            <a:r>
              <a:rPr lang="pt-BR" sz="1800" dirty="0" smtClean="0"/>
              <a:t>. </a:t>
            </a:r>
            <a:r>
              <a:rPr lang="pt-BR" sz="1800" b="1" i="1" dirty="0" smtClean="0"/>
              <a:t>Neural Networks</a:t>
            </a:r>
            <a:r>
              <a:rPr lang="pt-BR" sz="1800" dirty="0" smtClean="0"/>
              <a:t>, v. 22, p. 728-737, 2009.</a:t>
            </a:r>
          </a:p>
          <a:p>
            <a:pPr marL="777240" lvl="1" indent="-457200">
              <a:buFont typeface="+mj-lt"/>
              <a:buAutoNum type="arabicPeriod"/>
            </a:pPr>
            <a:r>
              <a:rPr lang="pt-BR" sz="1800" dirty="0" smtClean="0"/>
              <a:t>QUILES, Marcos Gonçalves; ZHAO, </a:t>
            </a:r>
            <a:r>
              <a:rPr lang="pt-BR" sz="1800" dirty="0" err="1" smtClean="0"/>
              <a:t>Liang</a:t>
            </a:r>
            <a:r>
              <a:rPr lang="pt-BR" sz="1800" dirty="0" smtClean="0"/>
              <a:t>; BREVE, Fabricio Aparecido; ROMERO, Roseli Aparecida </a:t>
            </a:r>
            <a:r>
              <a:rPr lang="pt-BR" sz="1800" dirty="0" err="1" smtClean="0"/>
              <a:t>Francelin</a:t>
            </a:r>
            <a:r>
              <a:rPr lang="pt-BR" sz="1800" dirty="0" smtClean="0"/>
              <a:t>. </a:t>
            </a:r>
            <a:r>
              <a:rPr lang="pt-BR" sz="1800" b="1" dirty="0" smtClean="0"/>
              <a:t>A network </a:t>
            </a:r>
            <a:r>
              <a:rPr lang="pt-BR" sz="1800" b="1" dirty="0" err="1" smtClean="0"/>
              <a:t>of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integrate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and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fire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neurons</a:t>
            </a:r>
            <a:r>
              <a:rPr lang="pt-BR" sz="1800" b="1" dirty="0" smtClean="0"/>
              <a:t> for visual </a:t>
            </a:r>
            <a:r>
              <a:rPr lang="pt-BR" sz="1800" b="1" dirty="0" err="1" smtClean="0"/>
              <a:t>selection</a:t>
            </a:r>
            <a:r>
              <a:rPr lang="pt-BR" sz="1800" dirty="0" smtClean="0"/>
              <a:t>. </a:t>
            </a:r>
            <a:r>
              <a:rPr lang="pt-BR" sz="1800" b="1" i="1" dirty="0" err="1" smtClean="0"/>
              <a:t>Neurocomputing</a:t>
            </a:r>
            <a:r>
              <a:rPr lang="pt-BR" sz="1800" dirty="0" smtClean="0"/>
              <a:t> (Amsterdam), v. 72, p. 2198-2208, 2009.</a:t>
            </a:r>
          </a:p>
          <a:p>
            <a:pPr marL="777240" lvl="1" indent="-457200">
              <a:buFont typeface="+mj-lt"/>
              <a:buAutoNum type="arabicPeriod"/>
            </a:pPr>
            <a:r>
              <a:rPr lang="pt-BR" sz="1800" dirty="0" smtClean="0"/>
              <a:t>ZHAO, </a:t>
            </a:r>
            <a:r>
              <a:rPr lang="pt-BR" sz="1800" dirty="0" err="1" smtClean="0"/>
              <a:t>Liang</a:t>
            </a:r>
            <a:r>
              <a:rPr lang="pt-BR" sz="1800" dirty="0" smtClean="0"/>
              <a:t>; BREVE, Fabricio Aparecido. </a:t>
            </a:r>
            <a:r>
              <a:rPr lang="pt-BR" sz="1800" b="1" dirty="0" err="1" smtClean="0"/>
              <a:t>Chaotic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synchronization</a:t>
            </a:r>
            <a:r>
              <a:rPr lang="pt-BR" sz="1800" b="1" dirty="0" smtClean="0"/>
              <a:t> in 2D </a:t>
            </a:r>
            <a:r>
              <a:rPr lang="pt-BR" sz="1800" b="1" dirty="0" err="1" smtClean="0"/>
              <a:t>lattice</a:t>
            </a:r>
            <a:r>
              <a:rPr lang="pt-BR" sz="1800" b="1" dirty="0" smtClean="0"/>
              <a:t> for </a:t>
            </a:r>
            <a:r>
              <a:rPr lang="pt-BR" sz="1800" b="1" dirty="0" err="1" smtClean="0"/>
              <a:t>scene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segmentation</a:t>
            </a:r>
            <a:r>
              <a:rPr lang="pt-BR" sz="1800" dirty="0" smtClean="0"/>
              <a:t>. </a:t>
            </a:r>
            <a:r>
              <a:rPr lang="pt-BR" sz="1800" b="1" i="1" dirty="0" err="1" smtClean="0"/>
              <a:t>Neurocomputing</a:t>
            </a:r>
            <a:r>
              <a:rPr lang="pt-BR" sz="1800" dirty="0" smtClean="0"/>
              <a:t> (Amsterdam), v. 71, p. 2761-2771, 2008.</a:t>
            </a:r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2528" y="3426647"/>
            <a:ext cx="620683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A1</a:t>
            </a: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3573" y="2276872"/>
            <a:ext cx="620683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A1</a:t>
            </a: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2925" y="4578775"/>
            <a:ext cx="620683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A1</a:t>
            </a: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2527" y="5727128"/>
            <a:ext cx="620683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A1</a:t>
            </a: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72400" cy="1143000"/>
          </a:xfrm>
        </p:spPr>
        <p:txBody>
          <a:bodyPr/>
          <a:lstStyle/>
          <a:p>
            <a:r>
              <a:rPr lang="pt-BR" dirty="0" smtClean="0"/>
              <a:t>Publicações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363272" cy="5688632"/>
          </a:xfrm>
        </p:spPr>
        <p:txBody>
          <a:bodyPr>
            <a:normAutofit lnSpcReduction="10000"/>
          </a:bodyPr>
          <a:lstStyle/>
          <a:p>
            <a:r>
              <a:rPr lang="pt-BR" sz="1600" dirty="0" smtClean="0"/>
              <a:t>Artigos publicados em </a:t>
            </a:r>
            <a:r>
              <a:rPr lang="pt-BR" sz="1600" b="1" dirty="0" smtClean="0"/>
              <a:t>conferências nacionais e internacionais </a:t>
            </a:r>
            <a:r>
              <a:rPr lang="pt-BR" sz="1600" dirty="0" smtClean="0"/>
              <a:t>que tiveram a participação do doutorando como autor ou co-autor:</a:t>
            </a:r>
          </a:p>
          <a:p>
            <a:pPr marL="777240" lvl="1" indent="-457200">
              <a:buFont typeface="+mj-lt"/>
              <a:buAutoNum type="arabicPeriod"/>
            </a:pPr>
            <a:r>
              <a:rPr lang="pt-BR" sz="1400" dirty="0" smtClean="0"/>
              <a:t>BREVE, Fabricio; ZHAO, </a:t>
            </a:r>
            <a:r>
              <a:rPr lang="pt-BR" sz="1400" dirty="0" err="1" smtClean="0"/>
              <a:t>Liang</a:t>
            </a:r>
            <a:r>
              <a:rPr lang="pt-BR" sz="1400" dirty="0" smtClean="0"/>
              <a:t>; QUILES, Marcos Gonçalves. </a:t>
            </a:r>
            <a:r>
              <a:rPr lang="pt-BR" sz="1400" b="1" dirty="0" err="1" smtClean="0"/>
              <a:t>Semi-Supervised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Learning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from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Imperfect</a:t>
            </a:r>
            <a:r>
              <a:rPr lang="pt-BR" sz="1400" b="1" dirty="0" smtClean="0"/>
              <a:t> Data </a:t>
            </a:r>
            <a:r>
              <a:rPr lang="pt-BR" sz="1400" b="1" dirty="0" err="1" smtClean="0"/>
              <a:t>through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Particle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Cooperation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and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Competition</a:t>
            </a:r>
            <a:r>
              <a:rPr lang="pt-BR" sz="1400" dirty="0" smtClean="0"/>
              <a:t>. In: IEEE World </a:t>
            </a:r>
            <a:r>
              <a:rPr lang="pt-BR" sz="1400" dirty="0" err="1" smtClean="0"/>
              <a:t>Congress</a:t>
            </a:r>
            <a:r>
              <a:rPr lang="pt-BR" sz="1400" dirty="0" smtClean="0"/>
              <a:t> </a:t>
            </a:r>
            <a:r>
              <a:rPr lang="pt-BR" sz="1400" dirty="0" err="1" smtClean="0"/>
              <a:t>on</a:t>
            </a:r>
            <a:r>
              <a:rPr lang="pt-BR" sz="1400" dirty="0" smtClean="0"/>
              <a:t> </a:t>
            </a:r>
            <a:r>
              <a:rPr lang="pt-BR" sz="1400" dirty="0" err="1" smtClean="0"/>
              <a:t>Computational</a:t>
            </a:r>
            <a:r>
              <a:rPr lang="pt-BR" sz="1400" dirty="0" smtClean="0"/>
              <a:t> </a:t>
            </a:r>
            <a:r>
              <a:rPr lang="pt-BR" sz="1400" dirty="0" err="1" smtClean="0"/>
              <a:t>Intelligence</a:t>
            </a:r>
            <a:r>
              <a:rPr lang="pt-BR" sz="1400" dirty="0" smtClean="0"/>
              <a:t> (IEEE WCCI 2010) - </a:t>
            </a:r>
            <a:r>
              <a:rPr lang="pt-BR" sz="1400" dirty="0" err="1" smtClean="0"/>
              <a:t>International</a:t>
            </a:r>
            <a:r>
              <a:rPr lang="pt-BR" sz="1400" dirty="0" smtClean="0"/>
              <a:t> </a:t>
            </a:r>
            <a:r>
              <a:rPr lang="pt-BR" sz="1400" dirty="0" err="1" smtClean="0"/>
              <a:t>Joint</a:t>
            </a:r>
            <a:r>
              <a:rPr lang="pt-BR" sz="1400" dirty="0" smtClean="0"/>
              <a:t> </a:t>
            </a:r>
            <a:r>
              <a:rPr lang="pt-BR" sz="1400" dirty="0" err="1" smtClean="0"/>
              <a:t>Conference</a:t>
            </a:r>
            <a:r>
              <a:rPr lang="pt-BR" sz="1400" dirty="0" smtClean="0"/>
              <a:t> </a:t>
            </a:r>
            <a:r>
              <a:rPr lang="pt-BR" sz="1400" dirty="0" err="1" smtClean="0"/>
              <a:t>on</a:t>
            </a:r>
            <a:r>
              <a:rPr lang="pt-BR" sz="1400" dirty="0" smtClean="0"/>
              <a:t> Neural Networks (IJCNN 2010), 2010, Barcelona, Espanha. </a:t>
            </a:r>
            <a:r>
              <a:rPr lang="pt-BR" sz="1400" b="1" i="1" dirty="0" err="1" smtClean="0"/>
              <a:t>Proceedings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of</a:t>
            </a:r>
            <a:r>
              <a:rPr lang="pt-BR" sz="1400" b="1" i="1" dirty="0" smtClean="0"/>
              <a:t> 2010 World </a:t>
            </a:r>
            <a:r>
              <a:rPr lang="pt-BR" sz="1400" b="1" i="1" dirty="0" err="1" smtClean="0"/>
              <a:t>Congress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on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Computational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Intelligence</a:t>
            </a:r>
            <a:r>
              <a:rPr lang="pt-BR" sz="1400" b="1" i="1" dirty="0" smtClean="0"/>
              <a:t> (WCCI 2010)</a:t>
            </a:r>
            <a:r>
              <a:rPr lang="pt-BR" sz="1400" dirty="0" smtClean="0"/>
              <a:t>. </a:t>
            </a:r>
            <a:r>
              <a:rPr lang="pt-BR" sz="1400" dirty="0" err="1" smtClean="0"/>
              <a:t>Los</a:t>
            </a:r>
            <a:r>
              <a:rPr lang="pt-BR" sz="1400" dirty="0" smtClean="0"/>
              <a:t> </a:t>
            </a:r>
            <a:r>
              <a:rPr lang="pt-BR" sz="1400" dirty="0" err="1" smtClean="0"/>
              <a:t>Alamitos</a:t>
            </a:r>
            <a:r>
              <a:rPr lang="pt-BR" sz="1400" dirty="0" smtClean="0"/>
              <a:t>, </a:t>
            </a:r>
            <a:r>
              <a:rPr lang="pt-BR" sz="1400" dirty="0" err="1" smtClean="0"/>
              <a:t>California</a:t>
            </a:r>
            <a:r>
              <a:rPr lang="pt-BR" sz="1400" dirty="0" smtClean="0"/>
              <a:t> : IEEE </a:t>
            </a:r>
            <a:r>
              <a:rPr lang="pt-BR" sz="1400" dirty="0" err="1" smtClean="0"/>
              <a:t>Computer</a:t>
            </a:r>
            <a:r>
              <a:rPr lang="pt-BR" sz="1400" dirty="0" smtClean="0"/>
              <a:t> </a:t>
            </a:r>
            <a:r>
              <a:rPr lang="pt-BR" sz="1400" dirty="0" err="1" smtClean="0"/>
              <a:t>Society</a:t>
            </a:r>
            <a:r>
              <a:rPr lang="pt-BR" sz="1400" dirty="0" smtClean="0"/>
              <a:t>, 2010. p. 3686-3693.</a:t>
            </a:r>
          </a:p>
          <a:p>
            <a:pPr marL="777240" lvl="1" indent="-457200">
              <a:buFont typeface="+mj-lt"/>
              <a:buAutoNum type="arabicPeriod"/>
            </a:pPr>
            <a:r>
              <a:rPr lang="pt-BR" sz="1400" dirty="0" smtClean="0"/>
              <a:t>QUILES, Marcos Gonçalves; ZHAO, </a:t>
            </a:r>
            <a:r>
              <a:rPr lang="pt-BR" sz="1400" dirty="0" err="1" smtClean="0"/>
              <a:t>Liang</a:t>
            </a:r>
            <a:r>
              <a:rPr lang="pt-BR" sz="1400" dirty="0" smtClean="0"/>
              <a:t> ; BREVE, Fabricio Aparecido; Rocha, Anderson de Rezende. </a:t>
            </a:r>
            <a:r>
              <a:rPr lang="pt-BR" sz="1400" b="1" dirty="0" err="1" smtClean="0"/>
              <a:t>Label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Propagation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Through</a:t>
            </a:r>
            <a:r>
              <a:rPr lang="pt-BR" sz="1400" b="1" dirty="0" smtClean="0"/>
              <a:t> Neuronal </a:t>
            </a:r>
            <a:r>
              <a:rPr lang="pt-BR" sz="1400" b="1" dirty="0" err="1" smtClean="0"/>
              <a:t>Synchrony</a:t>
            </a:r>
            <a:r>
              <a:rPr lang="pt-BR" sz="1400" dirty="0" smtClean="0"/>
              <a:t>. In: IEEE World </a:t>
            </a:r>
            <a:r>
              <a:rPr lang="pt-BR" sz="1400" dirty="0" err="1" smtClean="0"/>
              <a:t>Congress</a:t>
            </a:r>
            <a:r>
              <a:rPr lang="pt-BR" sz="1400" dirty="0" smtClean="0"/>
              <a:t> </a:t>
            </a:r>
            <a:r>
              <a:rPr lang="pt-BR" sz="1400" dirty="0" err="1" smtClean="0"/>
              <a:t>on</a:t>
            </a:r>
            <a:r>
              <a:rPr lang="pt-BR" sz="1400" dirty="0" smtClean="0"/>
              <a:t> </a:t>
            </a:r>
            <a:r>
              <a:rPr lang="pt-BR" sz="1400" dirty="0" err="1" smtClean="0"/>
              <a:t>Computational</a:t>
            </a:r>
            <a:r>
              <a:rPr lang="pt-BR" sz="1400" dirty="0" smtClean="0"/>
              <a:t> </a:t>
            </a:r>
            <a:r>
              <a:rPr lang="pt-BR" sz="1400" dirty="0" err="1" smtClean="0"/>
              <a:t>Intelligence</a:t>
            </a:r>
            <a:r>
              <a:rPr lang="pt-BR" sz="1400" dirty="0" smtClean="0"/>
              <a:t> (IEEE WCCI 2010) - </a:t>
            </a:r>
            <a:r>
              <a:rPr lang="pt-BR" sz="1400" dirty="0" err="1" smtClean="0"/>
              <a:t>International</a:t>
            </a:r>
            <a:r>
              <a:rPr lang="pt-BR" sz="1400" dirty="0" smtClean="0"/>
              <a:t> </a:t>
            </a:r>
            <a:r>
              <a:rPr lang="pt-BR" sz="1400" dirty="0" err="1" smtClean="0"/>
              <a:t>Joint</a:t>
            </a:r>
            <a:r>
              <a:rPr lang="pt-BR" sz="1400" dirty="0" smtClean="0"/>
              <a:t> </a:t>
            </a:r>
            <a:r>
              <a:rPr lang="pt-BR" sz="1400" dirty="0" err="1" smtClean="0"/>
              <a:t>Conference</a:t>
            </a:r>
            <a:r>
              <a:rPr lang="pt-BR" sz="1400" dirty="0" smtClean="0"/>
              <a:t> </a:t>
            </a:r>
            <a:r>
              <a:rPr lang="pt-BR" sz="1400" dirty="0" err="1" smtClean="0"/>
              <a:t>on</a:t>
            </a:r>
            <a:r>
              <a:rPr lang="pt-BR" sz="1400" dirty="0" smtClean="0"/>
              <a:t> Neural Networks (IJCNN 2010), 2010, Barcelona, Espanha. </a:t>
            </a:r>
            <a:r>
              <a:rPr lang="pt-BR" sz="1400" b="1" i="1" dirty="0" err="1" smtClean="0"/>
              <a:t>Proceedings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of</a:t>
            </a:r>
            <a:r>
              <a:rPr lang="pt-BR" sz="1400" b="1" i="1" dirty="0" smtClean="0"/>
              <a:t> 2010 World </a:t>
            </a:r>
            <a:r>
              <a:rPr lang="pt-BR" sz="1400" b="1" i="1" dirty="0" err="1" smtClean="0"/>
              <a:t>Congress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on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Computational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Intelligence</a:t>
            </a:r>
            <a:r>
              <a:rPr lang="pt-BR" sz="1400" b="1" i="1" dirty="0" smtClean="0"/>
              <a:t> (WCCI 2010)</a:t>
            </a:r>
            <a:r>
              <a:rPr lang="pt-BR" sz="1400" dirty="0" smtClean="0"/>
              <a:t>. </a:t>
            </a:r>
            <a:r>
              <a:rPr lang="pt-BR" sz="1400" dirty="0" err="1" smtClean="0"/>
              <a:t>Los</a:t>
            </a:r>
            <a:r>
              <a:rPr lang="pt-BR" sz="1400" dirty="0" smtClean="0"/>
              <a:t> </a:t>
            </a:r>
            <a:r>
              <a:rPr lang="pt-BR" sz="1400" dirty="0" err="1" smtClean="0"/>
              <a:t>Alamitos</a:t>
            </a:r>
            <a:r>
              <a:rPr lang="pt-BR" sz="1400" dirty="0" smtClean="0"/>
              <a:t>, </a:t>
            </a:r>
            <a:r>
              <a:rPr lang="pt-BR" sz="1400" dirty="0" err="1" smtClean="0"/>
              <a:t>California</a:t>
            </a:r>
            <a:r>
              <a:rPr lang="pt-BR" sz="1400" dirty="0" smtClean="0"/>
              <a:t>: IEEE </a:t>
            </a:r>
            <a:r>
              <a:rPr lang="pt-BR" sz="1400" dirty="0" err="1" smtClean="0"/>
              <a:t>Computer</a:t>
            </a:r>
            <a:r>
              <a:rPr lang="pt-BR" sz="1400" dirty="0" smtClean="0"/>
              <a:t> </a:t>
            </a:r>
            <a:r>
              <a:rPr lang="pt-BR" sz="1400" dirty="0" err="1" smtClean="0"/>
              <a:t>Society</a:t>
            </a:r>
            <a:r>
              <a:rPr lang="pt-BR" sz="1400" dirty="0" smtClean="0"/>
              <a:t>, 2010. p. 2517-2524.</a:t>
            </a:r>
          </a:p>
          <a:p>
            <a:pPr marL="777240" lvl="1" indent="-457200">
              <a:buFont typeface="+mj-lt"/>
              <a:buAutoNum type="arabicPeriod"/>
            </a:pPr>
            <a:r>
              <a:rPr lang="pt-BR" sz="1400" dirty="0" smtClean="0"/>
              <a:t>QUILES, Marcos Gonçalves; ZHAO, </a:t>
            </a:r>
            <a:r>
              <a:rPr lang="pt-BR" sz="1400" dirty="0" err="1" smtClean="0"/>
              <a:t>Liang</a:t>
            </a:r>
            <a:r>
              <a:rPr lang="pt-BR" sz="1400" dirty="0" smtClean="0"/>
              <a:t>; BREVE, Fabricio Aparecido. </a:t>
            </a:r>
            <a:r>
              <a:rPr lang="pt-BR" sz="1400" b="1" dirty="0" smtClean="0"/>
              <a:t>A Network </a:t>
            </a:r>
            <a:r>
              <a:rPr lang="pt-BR" sz="1400" b="1" dirty="0" err="1" smtClean="0"/>
              <a:t>of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Integrate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and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Fire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Neurons</a:t>
            </a:r>
            <a:r>
              <a:rPr lang="pt-BR" sz="1400" b="1" dirty="0" smtClean="0"/>
              <a:t> for </a:t>
            </a:r>
            <a:r>
              <a:rPr lang="pt-BR" sz="1400" b="1" dirty="0" err="1" smtClean="0"/>
              <a:t>Community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Detection</a:t>
            </a:r>
            <a:r>
              <a:rPr lang="pt-BR" sz="1400" b="1" dirty="0" smtClean="0"/>
              <a:t> in </a:t>
            </a:r>
            <a:r>
              <a:rPr lang="pt-BR" sz="1400" b="1" dirty="0" err="1" smtClean="0"/>
              <a:t>Complex</a:t>
            </a:r>
            <a:r>
              <a:rPr lang="pt-BR" sz="1400" b="1" dirty="0" smtClean="0"/>
              <a:t> Networks</a:t>
            </a:r>
            <a:r>
              <a:rPr lang="pt-BR" sz="1400" dirty="0" smtClean="0"/>
              <a:t>. In: </a:t>
            </a:r>
            <a:r>
              <a:rPr lang="pt-BR" sz="1400" dirty="0" err="1" smtClean="0"/>
              <a:t>Brazilian</a:t>
            </a:r>
            <a:r>
              <a:rPr lang="pt-BR" sz="1400" dirty="0" smtClean="0"/>
              <a:t> </a:t>
            </a:r>
            <a:r>
              <a:rPr lang="pt-BR" sz="1400" dirty="0" err="1" smtClean="0"/>
              <a:t>Conference</a:t>
            </a:r>
            <a:r>
              <a:rPr lang="pt-BR" sz="1400" dirty="0" smtClean="0"/>
              <a:t> </a:t>
            </a:r>
            <a:r>
              <a:rPr lang="pt-BR" sz="1400" dirty="0" err="1" smtClean="0"/>
              <a:t>on</a:t>
            </a:r>
            <a:r>
              <a:rPr lang="pt-BR" sz="1400" dirty="0" smtClean="0"/>
              <a:t> Dynamics, </a:t>
            </a:r>
            <a:r>
              <a:rPr lang="pt-BR" sz="1400" dirty="0" err="1" smtClean="0"/>
              <a:t>Control</a:t>
            </a:r>
            <a:r>
              <a:rPr lang="pt-BR" sz="1400" dirty="0" smtClean="0"/>
              <a:t> </a:t>
            </a:r>
            <a:r>
              <a:rPr lang="pt-BR" sz="1400" dirty="0" err="1" smtClean="0"/>
              <a:t>and</a:t>
            </a:r>
            <a:r>
              <a:rPr lang="pt-BR" sz="1400" dirty="0" smtClean="0"/>
              <a:t> </a:t>
            </a:r>
            <a:r>
              <a:rPr lang="pt-BR" sz="1400" dirty="0" err="1" smtClean="0"/>
              <a:t>Their</a:t>
            </a:r>
            <a:r>
              <a:rPr lang="pt-BR" sz="1400" dirty="0" smtClean="0"/>
              <a:t> Applications, 2010, Serra Negra, São Paulo. </a:t>
            </a:r>
            <a:r>
              <a:rPr lang="pt-BR" sz="1400" b="1" i="1" dirty="0" err="1" smtClean="0"/>
              <a:t>Brazilian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Conference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on</a:t>
            </a:r>
            <a:r>
              <a:rPr lang="pt-BR" sz="1400" b="1" i="1" dirty="0" smtClean="0"/>
              <a:t> Dynamics, </a:t>
            </a:r>
            <a:r>
              <a:rPr lang="pt-BR" sz="1400" b="1" i="1" dirty="0" err="1" smtClean="0"/>
              <a:t>Control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and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Their</a:t>
            </a:r>
            <a:r>
              <a:rPr lang="pt-BR" sz="1400" b="1" i="1" dirty="0" smtClean="0"/>
              <a:t> Applications</a:t>
            </a:r>
            <a:r>
              <a:rPr lang="pt-BR" sz="1400" i="1" dirty="0" smtClean="0"/>
              <a:t>,</a:t>
            </a:r>
            <a:r>
              <a:rPr lang="pt-BR" sz="1400" dirty="0" smtClean="0"/>
              <a:t> 2010.</a:t>
            </a:r>
          </a:p>
          <a:p>
            <a:pPr marL="777240" lvl="1" indent="-457200">
              <a:buFont typeface="+mj-lt"/>
              <a:buAutoNum type="arabicPeriod"/>
            </a:pPr>
            <a:r>
              <a:rPr lang="pt-BR" sz="1400" dirty="0" smtClean="0"/>
              <a:t>BREVE, Fabricio Aparecido; ZHAO, </a:t>
            </a:r>
            <a:r>
              <a:rPr lang="pt-BR" sz="1400" dirty="0" err="1" smtClean="0"/>
              <a:t>Liang</a:t>
            </a:r>
            <a:r>
              <a:rPr lang="pt-BR" sz="1400" dirty="0" smtClean="0"/>
              <a:t>; QUILES, Marcos Gonçalves. </a:t>
            </a:r>
            <a:r>
              <a:rPr lang="pt-BR" sz="1400" b="1" dirty="0" err="1" smtClean="0"/>
              <a:t>Particle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Competition</a:t>
            </a:r>
            <a:r>
              <a:rPr lang="pt-BR" sz="1400" b="1" dirty="0" smtClean="0"/>
              <a:t> in </a:t>
            </a:r>
            <a:r>
              <a:rPr lang="pt-BR" sz="1400" b="1" dirty="0" err="1" smtClean="0"/>
              <a:t>Complex</a:t>
            </a:r>
            <a:r>
              <a:rPr lang="pt-BR" sz="1400" b="1" dirty="0" smtClean="0"/>
              <a:t> Networks for </a:t>
            </a:r>
            <a:r>
              <a:rPr lang="pt-BR" sz="1400" b="1" dirty="0" err="1" smtClean="0"/>
              <a:t>Semi-Supervised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Classification</a:t>
            </a:r>
            <a:r>
              <a:rPr lang="pt-BR" sz="1400" b="1" dirty="0" smtClean="0"/>
              <a:t>.</a:t>
            </a:r>
            <a:r>
              <a:rPr lang="pt-BR" sz="1400" dirty="0" smtClean="0"/>
              <a:t> In: </a:t>
            </a:r>
            <a:r>
              <a:rPr lang="pt-BR" sz="1400" dirty="0" err="1" smtClean="0"/>
              <a:t>The</a:t>
            </a:r>
            <a:r>
              <a:rPr lang="pt-BR" sz="1400" dirty="0" smtClean="0"/>
              <a:t> </a:t>
            </a:r>
            <a:r>
              <a:rPr lang="pt-BR" sz="1400" dirty="0" err="1" smtClean="0"/>
              <a:t>First</a:t>
            </a:r>
            <a:r>
              <a:rPr lang="pt-BR" sz="1400" dirty="0" smtClean="0"/>
              <a:t> </a:t>
            </a:r>
            <a:r>
              <a:rPr lang="pt-BR" sz="1400" dirty="0" err="1" smtClean="0"/>
              <a:t>International</a:t>
            </a:r>
            <a:r>
              <a:rPr lang="pt-BR" sz="1400" dirty="0" smtClean="0"/>
              <a:t> </a:t>
            </a:r>
            <a:r>
              <a:rPr lang="pt-BR" sz="1400" dirty="0" err="1" smtClean="0"/>
              <a:t>Conference</a:t>
            </a:r>
            <a:r>
              <a:rPr lang="pt-BR" sz="1400" dirty="0" smtClean="0"/>
              <a:t> </a:t>
            </a:r>
            <a:r>
              <a:rPr lang="pt-BR" sz="1400" dirty="0" err="1" smtClean="0"/>
              <a:t>on</a:t>
            </a:r>
            <a:r>
              <a:rPr lang="pt-BR" sz="1400" dirty="0" smtClean="0"/>
              <a:t> </a:t>
            </a:r>
            <a:r>
              <a:rPr lang="pt-BR" sz="1400" dirty="0" err="1" smtClean="0"/>
              <a:t>Complex</a:t>
            </a:r>
            <a:r>
              <a:rPr lang="pt-BR" sz="1400" dirty="0" smtClean="0"/>
              <a:t> </a:t>
            </a:r>
            <a:r>
              <a:rPr lang="pt-BR" sz="1400" dirty="0" err="1" smtClean="0"/>
              <a:t>Sciences</a:t>
            </a:r>
            <a:r>
              <a:rPr lang="pt-BR" sz="1400" dirty="0" smtClean="0"/>
              <a:t>: </a:t>
            </a:r>
            <a:r>
              <a:rPr lang="pt-BR" sz="1400" dirty="0" err="1" smtClean="0"/>
              <a:t>Theory</a:t>
            </a:r>
            <a:r>
              <a:rPr lang="pt-BR" sz="1400" dirty="0" smtClean="0"/>
              <a:t> </a:t>
            </a:r>
            <a:r>
              <a:rPr lang="pt-BR" sz="1400" dirty="0" err="1" smtClean="0"/>
              <a:t>and</a:t>
            </a:r>
            <a:r>
              <a:rPr lang="pt-BR" sz="1400" dirty="0" smtClean="0"/>
              <a:t> Applications (</a:t>
            </a:r>
            <a:r>
              <a:rPr lang="pt-BR" sz="1400" dirty="0" err="1" smtClean="0"/>
              <a:t>Complex</a:t>
            </a:r>
            <a:r>
              <a:rPr lang="pt-BR" sz="1400" dirty="0" smtClean="0"/>
              <a:t>’2009), 2009, </a:t>
            </a:r>
            <a:r>
              <a:rPr lang="pt-BR" sz="1400" dirty="0" err="1" smtClean="0"/>
              <a:t>Shangai</a:t>
            </a:r>
            <a:r>
              <a:rPr lang="pt-BR" sz="1400" dirty="0" smtClean="0"/>
              <a:t>. </a:t>
            </a:r>
            <a:r>
              <a:rPr lang="pt-BR" sz="1400" b="1" i="1" dirty="0" err="1" smtClean="0"/>
              <a:t>Lecture</a:t>
            </a:r>
            <a:r>
              <a:rPr lang="pt-BR" sz="1400" b="1" i="1" dirty="0" smtClean="0"/>
              <a:t> Notes </a:t>
            </a:r>
            <a:r>
              <a:rPr lang="pt-BR" sz="1400" b="1" i="1" dirty="0" err="1" smtClean="0"/>
              <a:t>of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the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Institute</a:t>
            </a:r>
            <a:r>
              <a:rPr lang="pt-BR" sz="1400" b="1" i="1" dirty="0" smtClean="0"/>
              <a:t> for </a:t>
            </a:r>
            <a:r>
              <a:rPr lang="pt-BR" sz="1400" b="1" i="1" dirty="0" err="1" smtClean="0"/>
              <a:t>Computer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Sciences</a:t>
            </a:r>
            <a:r>
              <a:rPr lang="pt-BR" sz="1400" b="1" i="1" dirty="0" smtClean="0"/>
              <a:t>, </a:t>
            </a:r>
            <a:r>
              <a:rPr lang="pt-BR" sz="1400" b="1" i="1" dirty="0" err="1" smtClean="0"/>
              <a:t>Social-Informatics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and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Telecommunications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Engineering</a:t>
            </a:r>
            <a:r>
              <a:rPr lang="pt-BR" sz="1400" b="1" i="1" dirty="0" smtClean="0"/>
              <a:t> (LNICST)</a:t>
            </a:r>
            <a:r>
              <a:rPr lang="pt-BR" sz="1400" dirty="0" smtClean="0"/>
              <a:t>. </a:t>
            </a:r>
            <a:r>
              <a:rPr lang="pt-BR" sz="1400" dirty="0" err="1" smtClean="0"/>
              <a:t>Heidelberg</a:t>
            </a:r>
            <a:r>
              <a:rPr lang="pt-BR" sz="1400" dirty="0" smtClean="0"/>
              <a:t> Berlin : </a:t>
            </a:r>
            <a:r>
              <a:rPr lang="pt-BR" sz="1400" dirty="0" err="1" smtClean="0"/>
              <a:t>Springer-Verlag</a:t>
            </a:r>
            <a:r>
              <a:rPr lang="pt-BR" sz="1400" dirty="0" smtClean="0"/>
              <a:t>, 2009. v. 4. p. 163-174.</a:t>
            </a:r>
          </a:p>
          <a:p>
            <a:pPr marL="777240" lvl="1" indent="-457200">
              <a:buFont typeface="+mj-lt"/>
              <a:buAutoNum type="arabicPeriod"/>
            </a:pPr>
            <a:r>
              <a:rPr lang="pt-BR" sz="1400" dirty="0" smtClean="0"/>
              <a:t>BREVE, Fabricio Aparecido; ZHAO, </a:t>
            </a:r>
            <a:r>
              <a:rPr lang="pt-BR" sz="1400" dirty="0" err="1" smtClean="0"/>
              <a:t>Liang</a:t>
            </a:r>
            <a:r>
              <a:rPr lang="pt-BR" sz="1400" dirty="0" smtClean="0"/>
              <a:t>; QUILES, Marcos Gonçalves; MACAU, </a:t>
            </a:r>
            <a:r>
              <a:rPr lang="pt-BR" sz="1400" dirty="0" err="1" smtClean="0"/>
              <a:t>Elbert</a:t>
            </a:r>
            <a:r>
              <a:rPr lang="pt-BR" sz="1400" dirty="0" smtClean="0"/>
              <a:t> Einstein </a:t>
            </a:r>
            <a:r>
              <a:rPr lang="pt-BR" sz="1400" dirty="0" err="1" smtClean="0"/>
              <a:t>Nehrer</a:t>
            </a:r>
            <a:r>
              <a:rPr lang="pt-BR" sz="1400" dirty="0" smtClean="0"/>
              <a:t>. </a:t>
            </a:r>
            <a:r>
              <a:rPr lang="pt-BR" sz="1400" b="1" dirty="0" err="1" smtClean="0"/>
              <a:t>Chaotic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phase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synchronization</a:t>
            </a:r>
            <a:r>
              <a:rPr lang="pt-BR" sz="1400" b="1" dirty="0" smtClean="0"/>
              <a:t> for visual </a:t>
            </a:r>
            <a:r>
              <a:rPr lang="pt-BR" sz="1400" b="1" dirty="0" err="1" smtClean="0"/>
              <a:t>selection</a:t>
            </a:r>
            <a:r>
              <a:rPr lang="pt-BR" sz="1400" dirty="0" smtClean="0"/>
              <a:t>. In: </a:t>
            </a:r>
            <a:r>
              <a:rPr lang="pt-BR" sz="1400" i="1" dirty="0" err="1" smtClean="0"/>
              <a:t>International</a:t>
            </a:r>
            <a:r>
              <a:rPr lang="pt-BR" sz="1400" i="1" dirty="0" smtClean="0"/>
              <a:t> </a:t>
            </a:r>
            <a:r>
              <a:rPr lang="pt-BR" sz="1400" i="1" dirty="0" err="1" smtClean="0"/>
              <a:t>Joint</a:t>
            </a:r>
            <a:r>
              <a:rPr lang="pt-BR" sz="1400" i="1" dirty="0" smtClean="0"/>
              <a:t> </a:t>
            </a:r>
            <a:r>
              <a:rPr lang="pt-BR" sz="1400" i="1" dirty="0" err="1" smtClean="0"/>
              <a:t>Conference</a:t>
            </a:r>
            <a:r>
              <a:rPr lang="pt-BR" sz="1400" i="1" dirty="0" smtClean="0"/>
              <a:t> </a:t>
            </a:r>
            <a:r>
              <a:rPr lang="pt-BR" sz="1400" i="1" dirty="0" err="1" smtClean="0"/>
              <a:t>on</a:t>
            </a:r>
            <a:r>
              <a:rPr lang="pt-BR" sz="1400" i="1" dirty="0" smtClean="0"/>
              <a:t> Neural Networks, 2009, Atlanta, </a:t>
            </a:r>
            <a:r>
              <a:rPr lang="pt-BR" sz="1400" i="1" dirty="0" err="1" smtClean="0"/>
              <a:t>Georgia</a:t>
            </a:r>
            <a:r>
              <a:rPr lang="pt-BR" sz="1400" i="1" dirty="0" smtClean="0"/>
              <a:t>, USA. </a:t>
            </a:r>
            <a:r>
              <a:rPr lang="pt-BR" sz="1400" b="1" i="1" dirty="0" err="1" smtClean="0"/>
              <a:t>Proceedings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of</a:t>
            </a:r>
            <a:r>
              <a:rPr lang="pt-BR" sz="1400" b="1" i="1" dirty="0" smtClean="0"/>
              <a:t> 2009 </a:t>
            </a:r>
            <a:r>
              <a:rPr lang="pt-BR" sz="1400" b="1" i="1" dirty="0" err="1" smtClean="0"/>
              <a:t>International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Joint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Conference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on</a:t>
            </a:r>
            <a:r>
              <a:rPr lang="pt-BR" sz="1400" b="1" i="1" dirty="0" smtClean="0"/>
              <a:t> Neural Networks (IJCNN2009)</a:t>
            </a:r>
            <a:r>
              <a:rPr lang="pt-BR" sz="1400" dirty="0" smtClean="0"/>
              <a:t>. </a:t>
            </a:r>
            <a:r>
              <a:rPr lang="pt-BR" sz="1400" dirty="0" err="1" smtClean="0"/>
              <a:t>Los</a:t>
            </a:r>
            <a:r>
              <a:rPr lang="pt-BR" sz="1400" dirty="0" smtClean="0"/>
              <a:t> </a:t>
            </a:r>
            <a:r>
              <a:rPr lang="pt-BR" sz="1400" dirty="0" err="1" smtClean="0"/>
              <a:t>Alamitos</a:t>
            </a:r>
            <a:r>
              <a:rPr lang="pt-BR" sz="1400" dirty="0" smtClean="0"/>
              <a:t>, </a:t>
            </a:r>
            <a:r>
              <a:rPr lang="pt-BR" sz="1400" dirty="0" err="1" smtClean="0"/>
              <a:t>California</a:t>
            </a:r>
            <a:r>
              <a:rPr lang="pt-BR" sz="1400" dirty="0" smtClean="0"/>
              <a:t> : IEEE </a:t>
            </a:r>
            <a:r>
              <a:rPr lang="pt-BR" sz="1400" dirty="0" err="1" smtClean="0"/>
              <a:t>Computer</a:t>
            </a:r>
            <a:r>
              <a:rPr lang="pt-BR" sz="1400" dirty="0" smtClean="0"/>
              <a:t> </a:t>
            </a:r>
            <a:r>
              <a:rPr lang="pt-BR" sz="1400" dirty="0" err="1" smtClean="0"/>
              <a:t>Society</a:t>
            </a:r>
            <a:r>
              <a:rPr lang="pt-BR" sz="1400" dirty="0" smtClean="0"/>
              <a:t>, 2009. p. 383-390.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1789366"/>
            <a:ext cx="542136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A2</a:t>
            </a:r>
            <a:endParaRPr lang="pt-BR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2780928"/>
            <a:ext cx="542136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A2</a:t>
            </a:r>
            <a:endParaRPr lang="pt-BR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5589240"/>
            <a:ext cx="542136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A2</a:t>
            </a:r>
            <a:endParaRPr lang="pt-BR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72400" cy="1143000"/>
          </a:xfrm>
        </p:spPr>
        <p:txBody>
          <a:bodyPr/>
          <a:lstStyle/>
          <a:p>
            <a:r>
              <a:rPr lang="pt-BR" dirty="0" smtClean="0"/>
              <a:t>Publicações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568952" cy="5688632"/>
          </a:xfrm>
        </p:spPr>
        <p:txBody>
          <a:bodyPr>
            <a:normAutofit fontScale="92500" lnSpcReduction="10000"/>
          </a:bodyPr>
          <a:lstStyle/>
          <a:p>
            <a:r>
              <a:rPr lang="pt-BR" sz="1600" dirty="0" smtClean="0"/>
              <a:t>Artigos publicados em </a:t>
            </a:r>
            <a:r>
              <a:rPr lang="pt-BR" sz="1600" b="1" dirty="0" smtClean="0"/>
              <a:t>conferências nacionais e internacionais </a:t>
            </a:r>
            <a:r>
              <a:rPr lang="pt-BR" sz="1600" dirty="0" smtClean="0"/>
              <a:t>que tiveram a participação do doutorando como autor ou co-autor:</a:t>
            </a:r>
          </a:p>
          <a:p>
            <a:pPr marL="777240" lvl="1" indent="-457200">
              <a:buFont typeface="+mj-lt"/>
              <a:buAutoNum type="arabicPeriod" startAt="6"/>
            </a:pPr>
            <a:r>
              <a:rPr lang="pt-BR" sz="1400" dirty="0" smtClean="0"/>
              <a:t>QUILES, Marcos Gonçalves; ZHAO, </a:t>
            </a:r>
            <a:r>
              <a:rPr lang="pt-BR" sz="1400" dirty="0" err="1" smtClean="0"/>
              <a:t>Liang</a:t>
            </a:r>
            <a:r>
              <a:rPr lang="pt-BR" sz="1400" dirty="0" smtClean="0"/>
              <a:t>; BREVE, Fabricio Aparecido; ROMERO, Roseli Aparecida </a:t>
            </a:r>
            <a:r>
              <a:rPr lang="pt-BR" sz="1400" dirty="0" err="1" smtClean="0"/>
              <a:t>Francelin</a:t>
            </a:r>
            <a:r>
              <a:rPr lang="pt-BR" sz="1400" dirty="0" smtClean="0"/>
              <a:t>. </a:t>
            </a:r>
            <a:r>
              <a:rPr lang="pt-BR" sz="1400" b="1" dirty="0" smtClean="0"/>
              <a:t>Detecção de comunidades em redes complexas: um modelo de correlação oscilatória</a:t>
            </a:r>
            <a:r>
              <a:rPr lang="pt-BR" sz="1400" dirty="0" smtClean="0"/>
              <a:t>. In: VII Encontro Nacional de Inteligência Artificial (ENIA), 2009, Bento Gonçalves, RS. </a:t>
            </a:r>
            <a:r>
              <a:rPr lang="pt-BR" sz="1400" b="1" i="1" dirty="0" smtClean="0"/>
              <a:t>Anais do XXIX Congresso da Sociedade Brasileira de Computação</a:t>
            </a:r>
            <a:r>
              <a:rPr lang="pt-BR" sz="1400" dirty="0" smtClean="0"/>
              <a:t>, 2009. p. 889-898.</a:t>
            </a:r>
          </a:p>
          <a:p>
            <a:pPr marL="777240" lvl="1" indent="-457200">
              <a:buFont typeface="+mj-lt"/>
              <a:buAutoNum type="arabicPeriod" startAt="6"/>
            </a:pPr>
            <a:r>
              <a:rPr lang="pt-BR" sz="1400" dirty="0" smtClean="0"/>
              <a:t>BREVE, Fabricio Aparecido; ZHAO, </a:t>
            </a:r>
            <a:r>
              <a:rPr lang="pt-BR" sz="1400" dirty="0" err="1" smtClean="0"/>
              <a:t>Liang</a:t>
            </a:r>
            <a:r>
              <a:rPr lang="pt-BR" sz="1400" dirty="0" smtClean="0"/>
              <a:t>; QUILES, Marcos Gonçalves. </a:t>
            </a:r>
            <a:r>
              <a:rPr lang="pt-BR" sz="1400" b="1" dirty="0" err="1" smtClean="0"/>
              <a:t>Uncovering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Overlap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Community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Structure</a:t>
            </a:r>
            <a:r>
              <a:rPr lang="pt-BR" sz="1400" b="1" dirty="0" smtClean="0"/>
              <a:t> in </a:t>
            </a:r>
            <a:r>
              <a:rPr lang="pt-BR" sz="1400" b="1" dirty="0" err="1" smtClean="0"/>
              <a:t>Complex</a:t>
            </a:r>
            <a:r>
              <a:rPr lang="pt-BR" sz="1400" b="1" dirty="0" smtClean="0"/>
              <a:t> Networks </a:t>
            </a:r>
            <a:r>
              <a:rPr lang="pt-BR" sz="1400" b="1" dirty="0" err="1" smtClean="0"/>
              <a:t>Using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Particle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Competition</a:t>
            </a:r>
            <a:r>
              <a:rPr lang="pt-BR" sz="1400" dirty="0" smtClean="0"/>
              <a:t>. In: </a:t>
            </a:r>
            <a:r>
              <a:rPr lang="pt-BR" sz="1400" dirty="0" err="1" smtClean="0"/>
              <a:t>The</a:t>
            </a:r>
            <a:r>
              <a:rPr lang="pt-BR" sz="1400" dirty="0" smtClean="0"/>
              <a:t> 2009 </a:t>
            </a:r>
            <a:r>
              <a:rPr lang="pt-BR" sz="1400" dirty="0" err="1" smtClean="0"/>
              <a:t>International</a:t>
            </a:r>
            <a:r>
              <a:rPr lang="pt-BR" sz="1400" dirty="0" smtClean="0"/>
              <a:t> </a:t>
            </a:r>
            <a:r>
              <a:rPr lang="pt-BR" sz="1400" dirty="0" err="1" smtClean="0"/>
              <a:t>Conference</a:t>
            </a:r>
            <a:r>
              <a:rPr lang="pt-BR" sz="1400" dirty="0" smtClean="0"/>
              <a:t> </a:t>
            </a:r>
            <a:r>
              <a:rPr lang="pt-BR" sz="1400" dirty="0" err="1" smtClean="0"/>
              <a:t>on</a:t>
            </a:r>
            <a:r>
              <a:rPr lang="pt-BR" sz="1400" dirty="0" smtClean="0"/>
              <a:t> Web </a:t>
            </a:r>
            <a:r>
              <a:rPr lang="pt-BR" sz="1400" dirty="0" err="1" smtClean="0"/>
              <a:t>Information</a:t>
            </a:r>
            <a:r>
              <a:rPr lang="pt-BR" sz="1400" dirty="0" smtClean="0"/>
              <a:t> Systems </a:t>
            </a:r>
            <a:r>
              <a:rPr lang="pt-BR" sz="1400" dirty="0" err="1" smtClean="0"/>
              <a:t>and</a:t>
            </a:r>
            <a:r>
              <a:rPr lang="pt-BR" sz="1400" dirty="0" smtClean="0"/>
              <a:t> </a:t>
            </a:r>
            <a:r>
              <a:rPr lang="pt-BR" sz="1400" dirty="0" err="1" smtClean="0"/>
              <a:t>Mining</a:t>
            </a:r>
            <a:r>
              <a:rPr lang="pt-BR" sz="1400" dirty="0" smtClean="0"/>
              <a:t> (WISM 09) </a:t>
            </a:r>
            <a:r>
              <a:rPr lang="pt-BR" sz="1400" dirty="0" err="1" smtClean="0"/>
              <a:t>and</a:t>
            </a:r>
            <a:r>
              <a:rPr lang="pt-BR" sz="1400" dirty="0" smtClean="0"/>
              <a:t> </a:t>
            </a:r>
            <a:r>
              <a:rPr lang="pt-BR" sz="1400" dirty="0" err="1" smtClean="0"/>
              <a:t>the</a:t>
            </a:r>
            <a:r>
              <a:rPr lang="pt-BR" sz="1400" dirty="0" smtClean="0"/>
              <a:t> 2009 </a:t>
            </a:r>
            <a:r>
              <a:rPr lang="pt-BR" sz="1400" dirty="0" err="1" smtClean="0"/>
              <a:t>International</a:t>
            </a:r>
            <a:r>
              <a:rPr lang="pt-BR" sz="1400" dirty="0" smtClean="0"/>
              <a:t> </a:t>
            </a:r>
            <a:r>
              <a:rPr lang="pt-BR" sz="1400" dirty="0" err="1" smtClean="0"/>
              <a:t>Conference</a:t>
            </a:r>
            <a:r>
              <a:rPr lang="pt-BR" sz="1400" dirty="0" smtClean="0"/>
              <a:t> </a:t>
            </a:r>
            <a:r>
              <a:rPr lang="pt-BR" sz="1400" dirty="0" err="1" smtClean="0"/>
              <a:t>on</a:t>
            </a:r>
            <a:r>
              <a:rPr lang="pt-BR" sz="1400" dirty="0" smtClean="0"/>
              <a:t> Artificial </a:t>
            </a:r>
            <a:r>
              <a:rPr lang="pt-BR" sz="1400" dirty="0" err="1" smtClean="0"/>
              <a:t>Intelligence</a:t>
            </a:r>
            <a:r>
              <a:rPr lang="pt-BR" sz="1400" dirty="0" smtClean="0"/>
              <a:t> </a:t>
            </a:r>
            <a:r>
              <a:rPr lang="pt-BR" sz="1400" dirty="0" err="1" smtClean="0"/>
              <a:t>and</a:t>
            </a:r>
            <a:r>
              <a:rPr lang="pt-BR" sz="1400" dirty="0" smtClean="0"/>
              <a:t> </a:t>
            </a:r>
            <a:r>
              <a:rPr lang="pt-BR" sz="1400" dirty="0" err="1" smtClean="0"/>
              <a:t>Computational</a:t>
            </a:r>
            <a:r>
              <a:rPr lang="pt-BR" sz="1400" dirty="0" smtClean="0"/>
              <a:t> </a:t>
            </a:r>
            <a:r>
              <a:rPr lang="pt-BR" sz="1400" dirty="0" err="1" smtClean="0"/>
              <a:t>Intelligence</a:t>
            </a:r>
            <a:r>
              <a:rPr lang="pt-BR" sz="1400" dirty="0" smtClean="0"/>
              <a:t> (AICI’09), 2009, </a:t>
            </a:r>
            <a:r>
              <a:rPr lang="pt-BR" sz="1400" dirty="0" err="1" smtClean="0"/>
              <a:t>Shangai</a:t>
            </a:r>
            <a:r>
              <a:rPr lang="pt-BR" sz="1400" dirty="0" smtClean="0"/>
              <a:t>, China. </a:t>
            </a:r>
            <a:r>
              <a:rPr lang="pt-BR" sz="1400" b="1" i="1" dirty="0" err="1" smtClean="0"/>
              <a:t>Lecture</a:t>
            </a:r>
            <a:r>
              <a:rPr lang="pt-BR" sz="1400" b="1" i="1" dirty="0" smtClean="0"/>
              <a:t> Notes in </a:t>
            </a:r>
            <a:r>
              <a:rPr lang="pt-BR" sz="1400" b="1" i="1" dirty="0" err="1" smtClean="0"/>
              <a:t>Computer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Science</a:t>
            </a:r>
            <a:r>
              <a:rPr lang="pt-BR" sz="1400" b="1" i="1" dirty="0" smtClean="0"/>
              <a:t>, Artificial </a:t>
            </a:r>
            <a:r>
              <a:rPr lang="pt-BR" sz="1400" b="1" i="1" dirty="0" err="1" smtClean="0"/>
              <a:t>Intelligence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and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Computational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Intelligenc</a:t>
            </a:r>
            <a:r>
              <a:rPr lang="pt-BR" sz="1400" b="1" dirty="0" err="1" smtClean="0"/>
              <a:t>e</a:t>
            </a:r>
            <a:r>
              <a:rPr lang="pt-BR" sz="1400" dirty="0" smtClean="0"/>
              <a:t>. Berlin / </a:t>
            </a:r>
            <a:r>
              <a:rPr lang="pt-BR" sz="1400" dirty="0" err="1" smtClean="0"/>
              <a:t>Heidelberg</a:t>
            </a:r>
            <a:r>
              <a:rPr lang="pt-BR" sz="1400" dirty="0" smtClean="0"/>
              <a:t> : </a:t>
            </a:r>
            <a:r>
              <a:rPr lang="pt-BR" sz="1400" dirty="0" err="1" smtClean="0"/>
              <a:t>Springer-Verlag</a:t>
            </a:r>
            <a:r>
              <a:rPr lang="pt-BR" sz="1400" dirty="0" smtClean="0"/>
              <a:t>, 2009. v. 5855. p. 619-628.</a:t>
            </a:r>
          </a:p>
          <a:p>
            <a:pPr marL="777240" lvl="1" indent="-457200">
              <a:buFont typeface="+mj-lt"/>
              <a:buAutoNum type="arabicPeriod" startAt="6"/>
            </a:pPr>
            <a:r>
              <a:rPr lang="pt-BR" sz="1400" dirty="0" smtClean="0"/>
              <a:t>QUILES, Marcos Gonçalves; BREVE, Fabricio Aparecido; ROMERO, Roseli Aparecida </a:t>
            </a:r>
            <a:r>
              <a:rPr lang="pt-BR" sz="1400" dirty="0" err="1" smtClean="0"/>
              <a:t>Francelin</a:t>
            </a:r>
            <a:r>
              <a:rPr lang="pt-BR" sz="1400" dirty="0" smtClean="0"/>
              <a:t>; ZHAO, </a:t>
            </a:r>
            <a:r>
              <a:rPr lang="pt-BR" sz="1400" dirty="0" err="1" smtClean="0"/>
              <a:t>Liang</a:t>
            </a:r>
            <a:r>
              <a:rPr lang="pt-BR" sz="1400" dirty="0" smtClean="0"/>
              <a:t>. </a:t>
            </a:r>
            <a:r>
              <a:rPr lang="pt-BR" sz="1400" b="1" dirty="0" smtClean="0"/>
              <a:t>Visual </a:t>
            </a:r>
            <a:r>
              <a:rPr lang="pt-BR" sz="1400" b="1" dirty="0" err="1" smtClean="0"/>
              <a:t>Selection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with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Feature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Contrast-Based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Inhibition</a:t>
            </a:r>
            <a:r>
              <a:rPr lang="pt-BR" sz="1400" b="1" dirty="0" smtClean="0"/>
              <a:t> in a Network </a:t>
            </a:r>
            <a:r>
              <a:rPr lang="pt-BR" sz="1400" b="1" dirty="0" err="1" smtClean="0"/>
              <a:t>of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Integrate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and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Fire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Neurons</a:t>
            </a:r>
            <a:r>
              <a:rPr lang="pt-BR" sz="1400" dirty="0" smtClean="0"/>
              <a:t>. In: </a:t>
            </a:r>
            <a:r>
              <a:rPr lang="pt-BR" sz="1400" dirty="0" err="1" smtClean="0"/>
              <a:t>The</a:t>
            </a:r>
            <a:r>
              <a:rPr lang="pt-BR" sz="1400" dirty="0" smtClean="0"/>
              <a:t> 4 </a:t>
            </a:r>
            <a:r>
              <a:rPr lang="pt-BR" sz="1400" dirty="0" err="1" smtClean="0"/>
              <a:t>th</a:t>
            </a:r>
            <a:r>
              <a:rPr lang="pt-BR" sz="1400" dirty="0" smtClean="0"/>
              <a:t> </a:t>
            </a:r>
            <a:r>
              <a:rPr lang="pt-BR" sz="1400" dirty="0" err="1" smtClean="0"/>
              <a:t>International</a:t>
            </a:r>
            <a:r>
              <a:rPr lang="pt-BR" sz="1400" dirty="0" smtClean="0"/>
              <a:t> </a:t>
            </a:r>
            <a:r>
              <a:rPr lang="pt-BR" sz="1400" dirty="0" err="1" smtClean="0"/>
              <a:t>Conference</a:t>
            </a:r>
            <a:r>
              <a:rPr lang="pt-BR" sz="1400" dirty="0" smtClean="0"/>
              <a:t> </a:t>
            </a:r>
            <a:r>
              <a:rPr lang="pt-BR" sz="1400" dirty="0" err="1" smtClean="0"/>
              <a:t>on</a:t>
            </a:r>
            <a:r>
              <a:rPr lang="pt-BR" sz="1400" dirty="0" smtClean="0"/>
              <a:t> Natural </a:t>
            </a:r>
            <a:r>
              <a:rPr lang="pt-BR" sz="1400" dirty="0" err="1" smtClean="0"/>
              <a:t>Computation</a:t>
            </a:r>
            <a:r>
              <a:rPr lang="pt-BR" sz="1400" dirty="0" smtClean="0"/>
              <a:t> (ICNC’08) </a:t>
            </a:r>
            <a:r>
              <a:rPr lang="pt-BR" sz="1400" dirty="0" err="1" smtClean="0"/>
              <a:t>and</a:t>
            </a:r>
            <a:r>
              <a:rPr lang="pt-BR" sz="1400" dirty="0" smtClean="0"/>
              <a:t> </a:t>
            </a:r>
            <a:r>
              <a:rPr lang="pt-BR" sz="1400" dirty="0" err="1" smtClean="0"/>
              <a:t>the</a:t>
            </a:r>
            <a:r>
              <a:rPr lang="pt-BR" sz="1400" dirty="0" smtClean="0"/>
              <a:t> 5 </a:t>
            </a:r>
            <a:r>
              <a:rPr lang="pt-BR" sz="1400" dirty="0" err="1" smtClean="0"/>
              <a:t>th</a:t>
            </a:r>
            <a:r>
              <a:rPr lang="pt-BR" sz="1400" dirty="0" smtClean="0"/>
              <a:t> </a:t>
            </a:r>
            <a:r>
              <a:rPr lang="pt-BR" sz="1400" dirty="0" err="1" smtClean="0"/>
              <a:t>International</a:t>
            </a:r>
            <a:r>
              <a:rPr lang="pt-BR" sz="1400" dirty="0" smtClean="0"/>
              <a:t> </a:t>
            </a:r>
            <a:r>
              <a:rPr lang="pt-BR" sz="1400" dirty="0" err="1" smtClean="0"/>
              <a:t>Conference</a:t>
            </a:r>
            <a:r>
              <a:rPr lang="pt-BR" sz="1400" dirty="0" smtClean="0"/>
              <a:t> </a:t>
            </a:r>
            <a:r>
              <a:rPr lang="pt-BR" sz="1400" dirty="0" err="1" smtClean="0"/>
              <a:t>on</a:t>
            </a:r>
            <a:r>
              <a:rPr lang="pt-BR" sz="1400" dirty="0" smtClean="0"/>
              <a:t> </a:t>
            </a:r>
            <a:r>
              <a:rPr lang="pt-BR" sz="1400" dirty="0" err="1" smtClean="0"/>
              <a:t>Fuzzy</a:t>
            </a:r>
            <a:r>
              <a:rPr lang="pt-BR" sz="1400" dirty="0" smtClean="0"/>
              <a:t> Systems </a:t>
            </a:r>
            <a:r>
              <a:rPr lang="pt-BR" sz="1400" dirty="0" err="1" smtClean="0"/>
              <a:t>and</a:t>
            </a:r>
            <a:r>
              <a:rPr lang="pt-BR" sz="1400" dirty="0" smtClean="0"/>
              <a:t> </a:t>
            </a:r>
            <a:r>
              <a:rPr lang="pt-BR" sz="1400" dirty="0" err="1" smtClean="0"/>
              <a:t>Knowledge</a:t>
            </a:r>
            <a:r>
              <a:rPr lang="pt-BR" sz="1400" dirty="0" smtClean="0"/>
              <a:t> Discovery (FSKD’08), 2008, </a:t>
            </a:r>
            <a:r>
              <a:rPr lang="pt-BR" sz="1400" dirty="0" err="1" smtClean="0"/>
              <a:t>Jinan</a:t>
            </a:r>
            <a:r>
              <a:rPr lang="pt-BR" sz="1400" dirty="0" smtClean="0"/>
              <a:t>, </a:t>
            </a:r>
            <a:r>
              <a:rPr lang="pt-BR" sz="1400" dirty="0" err="1" smtClean="0"/>
              <a:t>Shadong</a:t>
            </a:r>
            <a:r>
              <a:rPr lang="pt-BR" sz="1400" dirty="0" smtClean="0"/>
              <a:t>. </a:t>
            </a:r>
            <a:r>
              <a:rPr lang="pt-BR" sz="1400" b="1" i="1" dirty="0" err="1" smtClean="0"/>
              <a:t>Proceedings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of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The</a:t>
            </a:r>
            <a:r>
              <a:rPr lang="pt-BR" sz="1400" b="1" i="1" dirty="0" smtClean="0"/>
              <a:t> 4 </a:t>
            </a:r>
            <a:r>
              <a:rPr lang="pt-BR" sz="1400" b="1" i="1" dirty="0" err="1" smtClean="0"/>
              <a:t>th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International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Conference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on</a:t>
            </a:r>
            <a:r>
              <a:rPr lang="pt-BR" sz="1400" b="1" i="1" dirty="0" smtClean="0"/>
              <a:t> Natural </a:t>
            </a:r>
            <a:r>
              <a:rPr lang="pt-BR" sz="1400" b="1" i="1" dirty="0" err="1" smtClean="0"/>
              <a:t>Computation</a:t>
            </a:r>
            <a:r>
              <a:rPr lang="pt-BR" sz="1400" b="1" i="1" dirty="0" smtClean="0"/>
              <a:t> (ICNC’08) </a:t>
            </a:r>
            <a:r>
              <a:rPr lang="pt-BR" sz="1400" b="1" i="1" dirty="0" err="1" smtClean="0"/>
              <a:t>and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the</a:t>
            </a:r>
            <a:r>
              <a:rPr lang="pt-BR" sz="1400" b="1" i="1" dirty="0" smtClean="0"/>
              <a:t> 5 </a:t>
            </a:r>
            <a:r>
              <a:rPr lang="pt-BR" sz="1400" b="1" i="1" dirty="0" err="1" smtClean="0"/>
              <a:t>th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International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Conference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on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Fuzzy</a:t>
            </a:r>
            <a:r>
              <a:rPr lang="pt-BR" sz="1400" b="1" i="1" dirty="0" smtClean="0"/>
              <a:t> Systems </a:t>
            </a:r>
            <a:r>
              <a:rPr lang="pt-BR" sz="1400" b="1" i="1" dirty="0" err="1" smtClean="0"/>
              <a:t>and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Knowledge</a:t>
            </a:r>
            <a:r>
              <a:rPr lang="pt-BR" sz="1400" b="1" i="1" dirty="0" smtClean="0"/>
              <a:t> Discovery (FSKD’08)</a:t>
            </a:r>
            <a:r>
              <a:rPr lang="pt-BR" sz="1400" dirty="0" smtClean="0"/>
              <a:t>, 2008. </a:t>
            </a:r>
            <a:r>
              <a:rPr lang="pt-BR" sz="1400" dirty="0" err="1" smtClean="0"/>
              <a:t>Los</a:t>
            </a:r>
            <a:r>
              <a:rPr lang="pt-BR" sz="1400" dirty="0" smtClean="0"/>
              <a:t> </a:t>
            </a:r>
            <a:r>
              <a:rPr lang="pt-BR" sz="1400" dirty="0" err="1" smtClean="0"/>
              <a:t>Alamitos</a:t>
            </a:r>
            <a:r>
              <a:rPr lang="pt-BR" sz="1400" dirty="0" smtClean="0"/>
              <a:t>, CA, USA : IEEE </a:t>
            </a:r>
            <a:r>
              <a:rPr lang="pt-BR" sz="1400" dirty="0" err="1" smtClean="0"/>
              <a:t>Computer</a:t>
            </a:r>
            <a:r>
              <a:rPr lang="pt-BR" sz="1400" dirty="0" smtClean="0"/>
              <a:t> </a:t>
            </a:r>
            <a:r>
              <a:rPr lang="pt-BR" sz="1400" dirty="0" err="1" smtClean="0"/>
              <a:t>Society</a:t>
            </a:r>
            <a:r>
              <a:rPr lang="pt-BR" sz="1400" dirty="0" smtClean="0"/>
              <a:t>, 2008. v. 3. p. 601-605.</a:t>
            </a:r>
          </a:p>
          <a:p>
            <a:pPr marL="777240" lvl="1" indent="-457200">
              <a:buFont typeface="+mj-lt"/>
              <a:buAutoNum type="arabicPeriod" startAt="6"/>
            </a:pPr>
            <a:r>
              <a:rPr lang="pt-BR" sz="1400" dirty="0" smtClean="0"/>
              <a:t>ZHAO, </a:t>
            </a:r>
            <a:r>
              <a:rPr lang="pt-BR" sz="1400" dirty="0" err="1" smtClean="0"/>
              <a:t>Liang</a:t>
            </a:r>
            <a:r>
              <a:rPr lang="pt-BR" sz="1400" dirty="0" smtClean="0"/>
              <a:t>; BREVE, Fabricio Aparecido; QUILES, Marcos Gonçalves; ROMERO, Roseli Aparecida </a:t>
            </a:r>
            <a:r>
              <a:rPr lang="pt-BR" sz="1400" dirty="0" err="1" smtClean="0"/>
              <a:t>Francelin</a:t>
            </a:r>
            <a:r>
              <a:rPr lang="pt-BR" sz="1400" dirty="0" smtClean="0"/>
              <a:t>. </a:t>
            </a:r>
            <a:r>
              <a:rPr lang="pt-BR" sz="1400" b="1" dirty="0" smtClean="0"/>
              <a:t>Visual </a:t>
            </a:r>
            <a:r>
              <a:rPr lang="pt-BR" sz="1400" b="1" dirty="0" err="1" smtClean="0"/>
              <a:t>Selection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and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Shifting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Mechanisms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Based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on</a:t>
            </a:r>
            <a:r>
              <a:rPr lang="pt-BR" sz="1400" b="1" dirty="0" smtClean="0"/>
              <a:t> a Network </a:t>
            </a:r>
            <a:r>
              <a:rPr lang="pt-BR" sz="1400" b="1" dirty="0" err="1" smtClean="0"/>
              <a:t>of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Chaotic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Wilson-Cowan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Oscillators</a:t>
            </a:r>
            <a:r>
              <a:rPr lang="pt-BR" sz="1400" dirty="0" smtClean="0"/>
              <a:t>. In: </a:t>
            </a:r>
            <a:r>
              <a:rPr lang="pt-BR" sz="1400" dirty="0" err="1" smtClean="0"/>
              <a:t>The</a:t>
            </a:r>
            <a:r>
              <a:rPr lang="pt-BR" sz="1400" dirty="0" smtClean="0"/>
              <a:t> 3rd </a:t>
            </a:r>
            <a:r>
              <a:rPr lang="pt-BR" sz="1400" dirty="0" err="1" smtClean="0"/>
              <a:t>International</a:t>
            </a:r>
            <a:r>
              <a:rPr lang="pt-BR" sz="1400" dirty="0" smtClean="0"/>
              <a:t> </a:t>
            </a:r>
            <a:r>
              <a:rPr lang="pt-BR" sz="1400" dirty="0" err="1" smtClean="0"/>
              <a:t>Conference</a:t>
            </a:r>
            <a:r>
              <a:rPr lang="pt-BR" sz="1400" dirty="0" smtClean="0"/>
              <a:t> </a:t>
            </a:r>
            <a:r>
              <a:rPr lang="pt-BR" sz="1400" dirty="0" err="1" smtClean="0"/>
              <a:t>on</a:t>
            </a:r>
            <a:r>
              <a:rPr lang="pt-BR" sz="1400" dirty="0" smtClean="0"/>
              <a:t> Natural </a:t>
            </a:r>
            <a:r>
              <a:rPr lang="pt-BR" sz="1400" dirty="0" err="1" smtClean="0"/>
              <a:t>Computation</a:t>
            </a:r>
            <a:r>
              <a:rPr lang="pt-BR" sz="1400" dirty="0" smtClean="0"/>
              <a:t> (ICNC’07) </a:t>
            </a:r>
            <a:r>
              <a:rPr lang="pt-BR" sz="1400" dirty="0" err="1" smtClean="0"/>
              <a:t>and</a:t>
            </a:r>
            <a:r>
              <a:rPr lang="pt-BR" sz="1400" dirty="0" smtClean="0"/>
              <a:t> </a:t>
            </a:r>
            <a:r>
              <a:rPr lang="pt-BR" sz="1400" dirty="0" err="1" smtClean="0"/>
              <a:t>the</a:t>
            </a:r>
            <a:r>
              <a:rPr lang="pt-BR" sz="1400" dirty="0" smtClean="0"/>
              <a:t> 4th </a:t>
            </a:r>
            <a:r>
              <a:rPr lang="pt-BR" sz="1400" dirty="0" err="1" smtClean="0"/>
              <a:t>International</a:t>
            </a:r>
            <a:r>
              <a:rPr lang="pt-BR" sz="1400" dirty="0" smtClean="0"/>
              <a:t> </a:t>
            </a:r>
            <a:r>
              <a:rPr lang="pt-BR" sz="1400" dirty="0" err="1" smtClean="0"/>
              <a:t>Conference</a:t>
            </a:r>
            <a:r>
              <a:rPr lang="pt-BR" sz="1400" dirty="0" smtClean="0"/>
              <a:t> </a:t>
            </a:r>
            <a:r>
              <a:rPr lang="pt-BR" sz="1400" dirty="0" err="1" smtClean="0"/>
              <a:t>on</a:t>
            </a:r>
            <a:r>
              <a:rPr lang="pt-BR" sz="1400" dirty="0" smtClean="0"/>
              <a:t> </a:t>
            </a:r>
            <a:r>
              <a:rPr lang="pt-BR" sz="1400" dirty="0" err="1" smtClean="0"/>
              <a:t>Fuzzy</a:t>
            </a:r>
            <a:r>
              <a:rPr lang="pt-BR" sz="1400" dirty="0" smtClean="0"/>
              <a:t> Systems </a:t>
            </a:r>
            <a:r>
              <a:rPr lang="pt-BR" sz="1400" dirty="0" err="1" smtClean="0"/>
              <a:t>and</a:t>
            </a:r>
            <a:r>
              <a:rPr lang="pt-BR" sz="1400" dirty="0" smtClean="0"/>
              <a:t> </a:t>
            </a:r>
            <a:r>
              <a:rPr lang="pt-BR" sz="1400" dirty="0" err="1" smtClean="0"/>
              <a:t>Knowledge</a:t>
            </a:r>
            <a:r>
              <a:rPr lang="pt-BR" sz="1400" dirty="0" smtClean="0"/>
              <a:t> Discovery (FSKD’07), 2007, </a:t>
            </a:r>
            <a:r>
              <a:rPr lang="pt-BR" sz="1400" dirty="0" err="1" smtClean="0"/>
              <a:t>Haikou</a:t>
            </a:r>
            <a:r>
              <a:rPr lang="pt-BR" sz="1400" dirty="0" smtClean="0"/>
              <a:t>. </a:t>
            </a:r>
            <a:r>
              <a:rPr lang="pt-BR" sz="1400" b="1" i="1" dirty="0" err="1" smtClean="0"/>
              <a:t>Proceedings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of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The</a:t>
            </a:r>
            <a:r>
              <a:rPr lang="pt-BR" sz="1400" b="1" i="1" dirty="0" smtClean="0"/>
              <a:t> 3rd </a:t>
            </a:r>
            <a:r>
              <a:rPr lang="pt-BR" sz="1400" b="1" i="1" dirty="0" err="1" smtClean="0"/>
              <a:t>International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Conference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on</a:t>
            </a:r>
            <a:r>
              <a:rPr lang="pt-BR" sz="1400" b="1" i="1" dirty="0" smtClean="0"/>
              <a:t> Natural </a:t>
            </a:r>
            <a:r>
              <a:rPr lang="pt-BR" sz="1400" b="1" i="1" dirty="0" err="1" smtClean="0"/>
              <a:t>Computation</a:t>
            </a:r>
            <a:r>
              <a:rPr lang="pt-BR" sz="1400" b="1" i="1" dirty="0" smtClean="0"/>
              <a:t> (ICNC’07) </a:t>
            </a:r>
            <a:r>
              <a:rPr lang="pt-BR" sz="1400" b="1" i="1" dirty="0" err="1" smtClean="0"/>
              <a:t>and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the</a:t>
            </a:r>
            <a:r>
              <a:rPr lang="pt-BR" sz="1400" b="1" i="1" dirty="0" smtClean="0"/>
              <a:t> 4th </a:t>
            </a:r>
            <a:r>
              <a:rPr lang="pt-BR" sz="1400" b="1" i="1" dirty="0" err="1" smtClean="0"/>
              <a:t>International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Conference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on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Fuzzy</a:t>
            </a:r>
            <a:r>
              <a:rPr lang="pt-BR" sz="1400" b="1" i="1" dirty="0" smtClean="0"/>
              <a:t> Systems </a:t>
            </a:r>
            <a:r>
              <a:rPr lang="pt-BR" sz="1400" b="1" i="1" dirty="0" err="1" smtClean="0"/>
              <a:t>and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Knowledge</a:t>
            </a:r>
            <a:r>
              <a:rPr lang="pt-BR" sz="1400" b="1" i="1" dirty="0" smtClean="0"/>
              <a:t> Discovery (FSKD’07)</a:t>
            </a:r>
            <a:r>
              <a:rPr lang="pt-BR" sz="1400" dirty="0" smtClean="0"/>
              <a:t>. </a:t>
            </a:r>
            <a:r>
              <a:rPr lang="pt-BR" sz="1400" dirty="0" err="1" smtClean="0"/>
              <a:t>Los</a:t>
            </a:r>
            <a:r>
              <a:rPr lang="pt-BR" sz="1400" dirty="0" smtClean="0"/>
              <a:t> </a:t>
            </a:r>
            <a:r>
              <a:rPr lang="pt-BR" sz="1400" dirty="0" err="1" smtClean="0"/>
              <a:t>Alamitos</a:t>
            </a:r>
            <a:r>
              <a:rPr lang="pt-BR" sz="1400" dirty="0" smtClean="0"/>
              <a:t>, </a:t>
            </a:r>
            <a:r>
              <a:rPr lang="pt-BR" sz="1400" dirty="0" err="1" smtClean="0"/>
              <a:t>California</a:t>
            </a:r>
            <a:r>
              <a:rPr lang="pt-BR" sz="1400" dirty="0" smtClean="0"/>
              <a:t> : IEEE </a:t>
            </a:r>
            <a:r>
              <a:rPr lang="pt-BR" sz="1400" dirty="0" err="1" smtClean="0"/>
              <a:t>Computer</a:t>
            </a:r>
            <a:r>
              <a:rPr lang="pt-BR" sz="1400" dirty="0" smtClean="0"/>
              <a:t> </a:t>
            </a:r>
            <a:r>
              <a:rPr lang="pt-BR" sz="1400" dirty="0" err="1" smtClean="0"/>
              <a:t>Society</a:t>
            </a:r>
            <a:r>
              <a:rPr lang="pt-BR" sz="1400" dirty="0" smtClean="0"/>
              <a:t>, 2007. v. 5. p. 754-759.</a:t>
            </a:r>
          </a:p>
          <a:p>
            <a:pPr marL="777240" lvl="1" indent="-457200">
              <a:buFont typeface="+mj-lt"/>
              <a:buAutoNum type="arabicPeriod" startAt="6"/>
            </a:pPr>
            <a:r>
              <a:rPr lang="pt-BR" sz="1400" dirty="0" smtClean="0"/>
              <a:t>QUILES, Marcos Gonçalves; BREVE, Fabricio Aparecido; ZHAO, </a:t>
            </a:r>
            <a:r>
              <a:rPr lang="pt-BR" sz="1400" dirty="0" err="1" smtClean="0"/>
              <a:t>Liang</a:t>
            </a:r>
            <a:r>
              <a:rPr lang="pt-BR" sz="1400" dirty="0" smtClean="0"/>
              <a:t>; ROMERO, Roseli Aparecida </a:t>
            </a:r>
            <a:r>
              <a:rPr lang="pt-BR" sz="1400" dirty="0" err="1" smtClean="0"/>
              <a:t>Francelin</a:t>
            </a:r>
            <a:r>
              <a:rPr lang="pt-BR" sz="1400" dirty="0" smtClean="0"/>
              <a:t>. </a:t>
            </a:r>
            <a:r>
              <a:rPr lang="pt-BR" sz="1400" b="1" dirty="0" smtClean="0"/>
              <a:t>A Visual </a:t>
            </a:r>
            <a:r>
              <a:rPr lang="pt-BR" sz="1400" b="1" dirty="0" err="1" smtClean="0"/>
              <a:t>Selection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Mechanism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Based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on</a:t>
            </a:r>
            <a:r>
              <a:rPr lang="pt-BR" sz="1400" b="1" dirty="0" smtClean="0"/>
              <a:t> Network </a:t>
            </a:r>
            <a:r>
              <a:rPr lang="pt-BR" sz="1400" b="1" dirty="0" err="1" smtClean="0"/>
              <a:t>of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Chaotic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Wilson-Cowan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Oscillators</a:t>
            </a:r>
            <a:r>
              <a:rPr lang="pt-BR" sz="1400" dirty="0" smtClean="0"/>
              <a:t>. In: </a:t>
            </a:r>
            <a:r>
              <a:rPr lang="pt-BR" sz="1400" dirty="0" err="1" smtClean="0"/>
              <a:t>International</a:t>
            </a:r>
            <a:r>
              <a:rPr lang="pt-BR" sz="1400" dirty="0" smtClean="0"/>
              <a:t> </a:t>
            </a:r>
            <a:r>
              <a:rPr lang="pt-BR" sz="1400" dirty="0" err="1" smtClean="0"/>
              <a:t>Conference</a:t>
            </a:r>
            <a:r>
              <a:rPr lang="pt-BR" sz="1400" dirty="0" smtClean="0"/>
              <a:t> </a:t>
            </a:r>
            <a:r>
              <a:rPr lang="pt-BR" sz="1400" dirty="0" err="1" smtClean="0"/>
              <a:t>on</a:t>
            </a:r>
            <a:r>
              <a:rPr lang="pt-BR" sz="1400" dirty="0" smtClean="0"/>
              <a:t> </a:t>
            </a:r>
            <a:r>
              <a:rPr lang="pt-BR" sz="1400" dirty="0" err="1" smtClean="0"/>
              <a:t>Intelligent</a:t>
            </a:r>
            <a:r>
              <a:rPr lang="pt-BR" sz="1400" dirty="0" smtClean="0"/>
              <a:t> Systems Design </a:t>
            </a:r>
            <a:r>
              <a:rPr lang="pt-BR" sz="1400" dirty="0" err="1" smtClean="0"/>
              <a:t>and</a:t>
            </a:r>
            <a:r>
              <a:rPr lang="pt-BR" sz="1400" dirty="0" smtClean="0"/>
              <a:t> Applications, 2007, Rio de Janeiro. </a:t>
            </a:r>
            <a:r>
              <a:rPr lang="pt-BR" sz="1400" b="1" i="1" dirty="0" err="1" smtClean="0"/>
              <a:t>Proceedings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of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the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Seventh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International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Conference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on</a:t>
            </a:r>
            <a:r>
              <a:rPr lang="pt-BR" sz="1400" b="1" i="1" dirty="0" smtClean="0"/>
              <a:t> </a:t>
            </a:r>
            <a:r>
              <a:rPr lang="pt-BR" sz="1400" b="1" i="1" dirty="0" err="1" smtClean="0"/>
              <a:t>Intelligent</a:t>
            </a:r>
            <a:r>
              <a:rPr lang="pt-BR" sz="1400" b="1" i="1" dirty="0" smtClean="0"/>
              <a:t> Systems Design </a:t>
            </a:r>
            <a:r>
              <a:rPr lang="pt-BR" sz="1400" b="1" i="1" dirty="0" err="1" smtClean="0"/>
              <a:t>and</a:t>
            </a:r>
            <a:r>
              <a:rPr lang="pt-BR" sz="1400" b="1" i="1" dirty="0" smtClean="0"/>
              <a:t> Applications ISDA 2007</a:t>
            </a:r>
            <a:r>
              <a:rPr lang="pt-BR" sz="1400" dirty="0" smtClean="0"/>
              <a:t>. </a:t>
            </a:r>
            <a:r>
              <a:rPr lang="pt-BR" sz="1400" dirty="0" err="1" smtClean="0"/>
              <a:t>Los</a:t>
            </a:r>
            <a:r>
              <a:rPr lang="pt-BR" sz="1400" dirty="0" smtClean="0"/>
              <a:t> </a:t>
            </a:r>
            <a:r>
              <a:rPr lang="pt-BR" sz="1400" dirty="0" err="1" smtClean="0"/>
              <a:t>Alamitos</a:t>
            </a:r>
            <a:r>
              <a:rPr lang="pt-BR" sz="1400" dirty="0" smtClean="0"/>
              <a:t>, </a:t>
            </a:r>
            <a:r>
              <a:rPr lang="pt-BR" sz="1400" dirty="0" err="1" smtClean="0"/>
              <a:t>California</a:t>
            </a:r>
            <a:r>
              <a:rPr lang="pt-BR" sz="1400" dirty="0" smtClean="0"/>
              <a:t> : IEEE </a:t>
            </a:r>
            <a:r>
              <a:rPr lang="pt-BR" sz="1400" dirty="0" err="1" smtClean="0"/>
              <a:t>Computer</a:t>
            </a:r>
            <a:r>
              <a:rPr lang="pt-BR" sz="1400" dirty="0" smtClean="0"/>
              <a:t> </a:t>
            </a:r>
            <a:r>
              <a:rPr lang="pt-BR" sz="1400" dirty="0" err="1" smtClean="0"/>
              <a:t>Society</a:t>
            </a:r>
            <a:r>
              <a:rPr lang="pt-BR" sz="1400" dirty="0" smtClean="0"/>
              <a:t>, 2007. p. 919-924.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1645350"/>
            <a:ext cx="542136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B4</a:t>
            </a:r>
            <a:endParaRPr lang="pt-BR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4319" y="3429000"/>
            <a:ext cx="542136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B4</a:t>
            </a:r>
            <a:endParaRPr lang="pt-BR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4319" y="4509120"/>
            <a:ext cx="542136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B4</a:t>
            </a:r>
            <a:endParaRPr lang="pt-BR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4319" y="5661248"/>
            <a:ext cx="542136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B2</a:t>
            </a:r>
            <a:endParaRPr lang="pt-BR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72400" cy="1143000"/>
          </a:xfrm>
        </p:spPr>
        <p:txBody>
          <a:bodyPr/>
          <a:lstStyle/>
          <a:p>
            <a:r>
              <a:rPr lang="pt-BR" dirty="0" smtClean="0"/>
              <a:t>Publicações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568952" cy="5688632"/>
          </a:xfrm>
        </p:spPr>
        <p:txBody>
          <a:bodyPr>
            <a:noAutofit/>
          </a:bodyPr>
          <a:lstStyle/>
          <a:p>
            <a:r>
              <a:rPr lang="pt-BR" sz="1400" dirty="0"/>
              <a:t>Artigos publicados </a:t>
            </a:r>
            <a:r>
              <a:rPr lang="pt-BR" sz="1400" dirty="0" smtClean="0"/>
              <a:t>pelo autor a </a:t>
            </a:r>
            <a:r>
              <a:rPr lang="pt-BR" sz="1400" dirty="0"/>
              <a:t>partir de trabalhos derivados da tese de doutorado: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1200" dirty="0"/>
              <a:t>Breve, Fabricio ; ZHAO, Liang . </a:t>
            </a:r>
            <a:r>
              <a:rPr lang="en-US" sz="1200" b="1" dirty="0"/>
              <a:t>Fuzzy community structure detection by particle competition and cooperation</a:t>
            </a:r>
            <a:r>
              <a:rPr lang="en-US" sz="1200" dirty="0"/>
              <a:t>. </a:t>
            </a:r>
            <a:r>
              <a:rPr lang="en-US" sz="1200" i="1" dirty="0"/>
              <a:t>Soft Computing</a:t>
            </a:r>
            <a:r>
              <a:rPr lang="en-US" sz="1200" dirty="0"/>
              <a:t> (Berlin. Print), v. 17, p. 659-673, 2013.</a:t>
            </a:r>
          </a:p>
          <a:p>
            <a:pPr marL="777240" lvl="1" indent="-457200">
              <a:buFont typeface="+mj-lt"/>
              <a:buAutoNum type="arabicPeriod"/>
            </a:pPr>
            <a:r>
              <a:rPr lang="pt-BR" sz="1200" dirty="0"/>
              <a:t>BREVE, Fabricio Aparecido ; ZHAO, </a:t>
            </a:r>
            <a:r>
              <a:rPr lang="pt-BR" sz="1200" dirty="0" err="1"/>
              <a:t>Liang</a:t>
            </a:r>
            <a:r>
              <a:rPr lang="pt-BR" sz="1200" dirty="0"/>
              <a:t> ; QUILES, Marcos Gonçalves ; PEDRYCZ, </a:t>
            </a:r>
            <a:r>
              <a:rPr lang="pt-BR" sz="1200" dirty="0" err="1"/>
              <a:t>Witold</a:t>
            </a:r>
            <a:r>
              <a:rPr lang="pt-BR" sz="1200" dirty="0"/>
              <a:t> ; LIU, </a:t>
            </a:r>
            <a:r>
              <a:rPr lang="pt-BR" sz="1200" dirty="0" err="1"/>
              <a:t>Jimming</a:t>
            </a:r>
            <a:r>
              <a:rPr lang="pt-BR" sz="1200" dirty="0"/>
              <a:t> . </a:t>
            </a:r>
            <a:r>
              <a:rPr lang="pt-BR" sz="1200" b="1" dirty="0" err="1"/>
              <a:t>Particle</a:t>
            </a:r>
            <a:r>
              <a:rPr lang="pt-BR" sz="1200" b="1" dirty="0"/>
              <a:t> </a:t>
            </a:r>
            <a:r>
              <a:rPr lang="pt-BR" sz="1200" b="1" dirty="0" err="1"/>
              <a:t>Competition</a:t>
            </a:r>
            <a:r>
              <a:rPr lang="pt-BR" sz="1200" b="1" dirty="0"/>
              <a:t> </a:t>
            </a:r>
            <a:r>
              <a:rPr lang="pt-BR" sz="1200" b="1" dirty="0" err="1"/>
              <a:t>and</a:t>
            </a:r>
            <a:r>
              <a:rPr lang="pt-BR" sz="1200" b="1" dirty="0"/>
              <a:t> </a:t>
            </a:r>
            <a:r>
              <a:rPr lang="pt-BR" sz="1200" b="1" dirty="0" err="1"/>
              <a:t>Cooperation</a:t>
            </a:r>
            <a:r>
              <a:rPr lang="pt-BR" sz="1200" b="1" dirty="0"/>
              <a:t> for </a:t>
            </a:r>
            <a:r>
              <a:rPr lang="pt-BR" sz="1200" b="1" dirty="0" err="1"/>
              <a:t>Uncovering</a:t>
            </a:r>
            <a:r>
              <a:rPr lang="pt-BR" sz="1200" b="1" dirty="0"/>
              <a:t> Network </a:t>
            </a:r>
            <a:r>
              <a:rPr lang="pt-BR" sz="1200" b="1" dirty="0" err="1"/>
              <a:t>Overlap</a:t>
            </a:r>
            <a:r>
              <a:rPr lang="pt-BR" sz="1200" b="1" dirty="0"/>
              <a:t> </a:t>
            </a:r>
            <a:r>
              <a:rPr lang="pt-BR" sz="1200" b="1" dirty="0" err="1"/>
              <a:t>Community</a:t>
            </a:r>
            <a:r>
              <a:rPr lang="pt-BR" sz="1200" b="1" dirty="0"/>
              <a:t> </a:t>
            </a:r>
            <a:r>
              <a:rPr lang="pt-BR" sz="1200" b="1" dirty="0" err="1"/>
              <a:t>Structure</a:t>
            </a:r>
            <a:r>
              <a:rPr lang="pt-BR" sz="1200" dirty="0"/>
              <a:t>. In: The 8th </a:t>
            </a:r>
            <a:r>
              <a:rPr lang="pt-BR" sz="1200" dirty="0" err="1"/>
              <a:t>International</a:t>
            </a:r>
            <a:r>
              <a:rPr lang="pt-BR" sz="1200" dirty="0"/>
              <a:t> </a:t>
            </a:r>
            <a:r>
              <a:rPr lang="pt-BR" sz="1200" dirty="0" err="1"/>
              <a:t>Symposium</a:t>
            </a:r>
            <a:r>
              <a:rPr lang="pt-BR" sz="1200" dirty="0"/>
              <a:t> </a:t>
            </a:r>
            <a:r>
              <a:rPr lang="pt-BR" sz="1200" dirty="0" err="1"/>
              <a:t>on</a:t>
            </a:r>
            <a:r>
              <a:rPr lang="pt-BR" sz="1200" dirty="0"/>
              <a:t> Neural Networks (ISNN 2011), 2011, </a:t>
            </a:r>
            <a:r>
              <a:rPr lang="pt-BR" sz="1200" dirty="0" err="1"/>
              <a:t>Guilin</a:t>
            </a:r>
            <a:r>
              <a:rPr lang="pt-BR" sz="1200" dirty="0"/>
              <a:t>, China. </a:t>
            </a:r>
            <a:r>
              <a:rPr lang="pt-BR" sz="1200" i="1" dirty="0" err="1"/>
              <a:t>Lecture</a:t>
            </a:r>
            <a:r>
              <a:rPr lang="pt-BR" sz="1200" i="1" dirty="0"/>
              <a:t> Notes in Computer Science</a:t>
            </a:r>
            <a:r>
              <a:rPr lang="pt-BR" sz="1200" dirty="0"/>
              <a:t>. Berlin Heidelberg: Springer-</a:t>
            </a:r>
            <a:r>
              <a:rPr lang="pt-BR" sz="1200" dirty="0" err="1"/>
              <a:t>Verlag</a:t>
            </a:r>
            <a:r>
              <a:rPr lang="pt-BR" sz="1200" dirty="0"/>
              <a:t>, 2011. v. 6677. p. 426-433.</a:t>
            </a:r>
          </a:p>
          <a:p>
            <a:pPr marL="777240" lvl="1" indent="-457200">
              <a:buFont typeface="+mj-lt"/>
              <a:buAutoNum type="arabicPeriod"/>
            </a:pPr>
            <a:r>
              <a:rPr lang="pt-BR" sz="1200" dirty="0"/>
              <a:t>BREVE, Fabricio Aparecido ; ZHAO, </a:t>
            </a:r>
            <a:r>
              <a:rPr lang="pt-BR" sz="1200" dirty="0" err="1"/>
              <a:t>Liang</a:t>
            </a:r>
            <a:r>
              <a:rPr lang="pt-BR" sz="1200" dirty="0"/>
              <a:t> . </a:t>
            </a:r>
            <a:r>
              <a:rPr lang="pt-BR" sz="1200" b="1" dirty="0" err="1"/>
              <a:t>Preventing</a:t>
            </a:r>
            <a:r>
              <a:rPr lang="pt-BR" sz="1200" b="1" dirty="0"/>
              <a:t> </a:t>
            </a:r>
            <a:r>
              <a:rPr lang="pt-BR" sz="1200" b="1" dirty="0" err="1"/>
              <a:t>Error</a:t>
            </a:r>
            <a:r>
              <a:rPr lang="pt-BR" sz="1200" b="1" dirty="0"/>
              <a:t> </a:t>
            </a:r>
            <a:r>
              <a:rPr lang="pt-BR" sz="1200" b="1" dirty="0" err="1"/>
              <a:t>Propagation</a:t>
            </a:r>
            <a:r>
              <a:rPr lang="pt-BR" sz="1200" b="1" dirty="0"/>
              <a:t> in </a:t>
            </a:r>
            <a:r>
              <a:rPr lang="pt-BR" sz="1200" b="1" dirty="0" err="1"/>
              <a:t>Semi-Supervised</a:t>
            </a:r>
            <a:r>
              <a:rPr lang="pt-BR" sz="1200" b="1" dirty="0"/>
              <a:t> Learning </a:t>
            </a:r>
            <a:r>
              <a:rPr lang="pt-BR" sz="1200" b="1" dirty="0" err="1"/>
              <a:t>Using</a:t>
            </a:r>
            <a:r>
              <a:rPr lang="pt-BR" sz="1200" b="1" dirty="0"/>
              <a:t> </a:t>
            </a:r>
            <a:r>
              <a:rPr lang="pt-BR" sz="1200" b="1" dirty="0" err="1"/>
              <a:t>Teams</a:t>
            </a:r>
            <a:r>
              <a:rPr lang="pt-BR" sz="1200" b="1" dirty="0"/>
              <a:t> </a:t>
            </a:r>
            <a:r>
              <a:rPr lang="pt-BR" sz="1200" b="1" dirty="0" err="1"/>
              <a:t>of</a:t>
            </a:r>
            <a:r>
              <a:rPr lang="pt-BR" sz="1200" b="1" dirty="0"/>
              <a:t> </a:t>
            </a:r>
            <a:r>
              <a:rPr lang="pt-BR" sz="1200" b="1" dirty="0" err="1"/>
              <a:t>Walking</a:t>
            </a:r>
            <a:r>
              <a:rPr lang="pt-BR" sz="1200" b="1" dirty="0"/>
              <a:t> </a:t>
            </a:r>
            <a:r>
              <a:rPr lang="pt-BR" sz="1200" b="1" dirty="0" err="1"/>
              <a:t>Particles</a:t>
            </a:r>
            <a:r>
              <a:rPr lang="pt-BR" sz="1200" dirty="0"/>
              <a:t>. In: X Congresso Brasileiro de Inteligência Computacional (CBIC'11), 2011, Fortaleza, Ceará. </a:t>
            </a:r>
            <a:r>
              <a:rPr lang="pt-BR" sz="1200" i="1" dirty="0"/>
              <a:t>Anais do X Congresso Brasileiro de Inteligência Computacional (CBIC'11), </a:t>
            </a:r>
            <a:r>
              <a:rPr lang="pt-BR" sz="1200" dirty="0"/>
              <a:t>2011</a:t>
            </a:r>
            <a:r>
              <a:rPr lang="pt-BR" sz="1200" dirty="0" smtClean="0"/>
              <a:t>.</a:t>
            </a:r>
          </a:p>
          <a:p>
            <a:pPr marL="777240" lvl="1" indent="-457200">
              <a:buFont typeface="+mj-lt"/>
              <a:buAutoNum type="arabicPeriod"/>
            </a:pPr>
            <a:r>
              <a:rPr lang="pt-BR" sz="1200" dirty="0"/>
              <a:t>BREVE, Fabricio Aparecido ; ZHAO, </a:t>
            </a:r>
            <a:r>
              <a:rPr lang="pt-BR" sz="1200" dirty="0" err="1"/>
              <a:t>Liang</a:t>
            </a:r>
            <a:r>
              <a:rPr lang="pt-BR" sz="1200" dirty="0"/>
              <a:t> . </a:t>
            </a:r>
            <a:r>
              <a:rPr lang="pt-BR" sz="1200" b="1" dirty="0" err="1"/>
              <a:t>Particle</a:t>
            </a:r>
            <a:r>
              <a:rPr lang="pt-BR" sz="1200" b="1" dirty="0"/>
              <a:t> </a:t>
            </a:r>
            <a:r>
              <a:rPr lang="pt-BR" sz="1200" b="1" dirty="0" err="1"/>
              <a:t>Competition</a:t>
            </a:r>
            <a:r>
              <a:rPr lang="pt-BR" sz="1200" b="1" dirty="0"/>
              <a:t> </a:t>
            </a:r>
            <a:r>
              <a:rPr lang="pt-BR" sz="1200" b="1" dirty="0" err="1"/>
              <a:t>and</a:t>
            </a:r>
            <a:r>
              <a:rPr lang="pt-BR" sz="1200" b="1" dirty="0"/>
              <a:t> </a:t>
            </a:r>
            <a:r>
              <a:rPr lang="pt-BR" sz="1200" b="1" dirty="0" err="1"/>
              <a:t>Cooperation</a:t>
            </a:r>
            <a:r>
              <a:rPr lang="pt-BR" sz="1200" b="1" dirty="0"/>
              <a:t> in Networks for </a:t>
            </a:r>
            <a:r>
              <a:rPr lang="pt-BR" sz="1200" b="1" dirty="0" err="1"/>
              <a:t>Semi-Supervised</a:t>
            </a:r>
            <a:r>
              <a:rPr lang="pt-BR" sz="1200" b="1" dirty="0"/>
              <a:t> Learning </a:t>
            </a:r>
            <a:r>
              <a:rPr lang="pt-BR" sz="1200" b="1" dirty="0" err="1"/>
              <a:t>with</a:t>
            </a:r>
            <a:r>
              <a:rPr lang="pt-BR" sz="1200" b="1" dirty="0"/>
              <a:t> </a:t>
            </a:r>
            <a:r>
              <a:rPr lang="pt-BR" sz="1200" b="1" dirty="0" err="1"/>
              <a:t>Concept</a:t>
            </a:r>
            <a:r>
              <a:rPr lang="pt-BR" sz="1200" b="1" dirty="0"/>
              <a:t> </a:t>
            </a:r>
            <a:r>
              <a:rPr lang="pt-BR" sz="1200" b="1" dirty="0" err="1"/>
              <a:t>Drift</a:t>
            </a:r>
            <a:r>
              <a:rPr lang="pt-BR" sz="1200" dirty="0"/>
              <a:t>. In: The 2012 </a:t>
            </a:r>
            <a:r>
              <a:rPr lang="pt-BR" sz="1200" dirty="0" err="1"/>
              <a:t>International</a:t>
            </a:r>
            <a:r>
              <a:rPr lang="pt-BR" sz="1200" dirty="0"/>
              <a:t> Joint </a:t>
            </a:r>
            <a:r>
              <a:rPr lang="pt-BR" sz="1200" dirty="0" err="1"/>
              <a:t>Conference</a:t>
            </a:r>
            <a:r>
              <a:rPr lang="pt-BR" sz="1200" dirty="0"/>
              <a:t> </a:t>
            </a:r>
            <a:r>
              <a:rPr lang="pt-BR" sz="1200" dirty="0" err="1"/>
              <a:t>on</a:t>
            </a:r>
            <a:r>
              <a:rPr lang="pt-BR" sz="1200" dirty="0"/>
              <a:t> Neural Networks (IJCNN), 2012, Brisbane, </a:t>
            </a:r>
            <a:r>
              <a:rPr lang="pt-BR" sz="1200" dirty="0" err="1"/>
              <a:t>Australia</a:t>
            </a:r>
            <a:r>
              <a:rPr lang="pt-BR" sz="1200" dirty="0"/>
              <a:t>. </a:t>
            </a:r>
            <a:r>
              <a:rPr lang="pt-BR" sz="1200" i="1" dirty="0"/>
              <a:t>The 2012 </a:t>
            </a:r>
            <a:r>
              <a:rPr lang="pt-BR" sz="1200" i="1" dirty="0" err="1"/>
              <a:t>International</a:t>
            </a:r>
            <a:r>
              <a:rPr lang="pt-BR" sz="1200" i="1" dirty="0"/>
              <a:t> Joint </a:t>
            </a:r>
            <a:r>
              <a:rPr lang="pt-BR" sz="1200" i="1" dirty="0" err="1"/>
              <a:t>Conference</a:t>
            </a:r>
            <a:r>
              <a:rPr lang="pt-BR" sz="1200" i="1" dirty="0"/>
              <a:t> </a:t>
            </a:r>
            <a:r>
              <a:rPr lang="pt-BR" sz="1200" i="1" dirty="0" err="1"/>
              <a:t>on</a:t>
            </a:r>
            <a:r>
              <a:rPr lang="pt-BR" sz="1200" i="1" dirty="0"/>
              <a:t> Neural Networks (IJCNN), </a:t>
            </a:r>
            <a:r>
              <a:rPr lang="pt-BR" sz="1200" dirty="0"/>
              <a:t>2012. p. 1803-1808</a:t>
            </a:r>
            <a:r>
              <a:rPr lang="pt-BR" sz="1200" dirty="0" smtClean="0"/>
              <a:t>.</a:t>
            </a:r>
          </a:p>
          <a:p>
            <a:pPr marL="777240" lvl="1" indent="-457200">
              <a:buFont typeface="+mj-lt"/>
              <a:buAutoNum type="arabicPeriod"/>
            </a:pPr>
            <a:r>
              <a:rPr lang="pt-BR" sz="1200" dirty="0"/>
              <a:t>BREVE, Fabricio Aparecido ; ZHAO, </a:t>
            </a:r>
            <a:r>
              <a:rPr lang="pt-BR" sz="1200" dirty="0" err="1"/>
              <a:t>Liang</a:t>
            </a:r>
            <a:r>
              <a:rPr lang="pt-BR" sz="1200" dirty="0"/>
              <a:t> . </a:t>
            </a:r>
            <a:r>
              <a:rPr lang="pt-BR" sz="1200" b="1" dirty="0" err="1"/>
              <a:t>Particle</a:t>
            </a:r>
            <a:r>
              <a:rPr lang="pt-BR" sz="1200" b="1" dirty="0"/>
              <a:t> </a:t>
            </a:r>
            <a:r>
              <a:rPr lang="pt-BR" sz="1200" b="1" dirty="0" err="1"/>
              <a:t>Competition</a:t>
            </a:r>
            <a:r>
              <a:rPr lang="pt-BR" sz="1200" b="1" dirty="0"/>
              <a:t> </a:t>
            </a:r>
            <a:r>
              <a:rPr lang="pt-BR" sz="1200" b="1" dirty="0" err="1"/>
              <a:t>and</a:t>
            </a:r>
            <a:r>
              <a:rPr lang="pt-BR" sz="1200" b="1" dirty="0"/>
              <a:t> </a:t>
            </a:r>
            <a:r>
              <a:rPr lang="pt-BR" sz="1200" b="1" dirty="0" err="1"/>
              <a:t>Cooperation</a:t>
            </a:r>
            <a:r>
              <a:rPr lang="pt-BR" sz="1200" b="1" dirty="0"/>
              <a:t> </a:t>
            </a:r>
            <a:r>
              <a:rPr lang="pt-BR" sz="1200" b="1" dirty="0" err="1"/>
              <a:t>to</a:t>
            </a:r>
            <a:r>
              <a:rPr lang="pt-BR" sz="1200" b="1" dirty="0"/>
              <a:t> </a:t>
            </a:r>
            <a:r>
              <a:rPr lang="pt-BR" sz="1200" b="1" dirty="0" err="1"/>
              <a:t>Prevent</a:t>
            </a:r>
            <a:r>
              <a:rPr lang="pt-BR" sz="1200" b="1" dirty="0"/>
              <a:t> </a:t>
            </a:r>
            <a:r>
              <a:rPr lang="pt-BR" sz="1200" b="1" dirty="0" err="1"/>
              <a:t>Error</a:t>
            </a:r>
            <a:r>
              <a:rPr lang="pt-BR" sz="1200" b="1" dirty="0"/>
              <a:t> </a:t>
            </a:r>
            <a:r>
              <a:rPr lang="pt-BR" sz="1200" b="1" dirty="0" err="1"/>
              <a:t>Propagation</a:t>
            </a:r>
            <a:r>
              <a:rPr lang="pt-BR" sz="1200" b="1" dirty="0"/>
              <a:t> </a:t>
            </a:r>
            <a:r>
              <a:rPr lang="pt-BR" sz="1200" b="1" dirty="0" err="1"/>
              <a:t>from</a:t>
            </a:r>
            <a:r>
              <a:rPr lang="pt-BR" sz="1200" b="1" dirty="0"/>
              <a:t> </a:t>
            </a:r>
            <a:r>
              <a:rPr lang="pt-BR" sz="1200" b="1" dirty="0" err="1"/>
              <a:t>Mislabeled</a:t>
            </a:r>
            <a:r>
              <a:rPr lang="pt-BR" sz="1200" b="1" dirty="0"/>
              <a:t> Data in </a:t>
            </a:r>
            <a:r>
              <a:rPr lang="pt-BR" sz="1200" b="1" dirty="0" err="1"/>
              <a:t>Semi-Supervised</a:t>
            </a:r>
            <a:r>
              <a:rPr lang="pt-BR" sz="1200" b="1" dirty="0"/>
              <a:t> Learning. In: XII </a:t>
            </a:r>
            <a:r>
              <a:rPr lang="pt-BR" sz="1200" b="1" dirty="0" err="1"/>
              <a:t>Brazilian</a:t>
            </a:r>
            <a:r>
              <a:rPr lang="pt-BR" sz="1200" b="1" dirty="0"/>
              <a:t> </a:t>
            </a:r>
            <a:r>
              <a:rPr lang="pt-BR" sz="1200" b="1" dirty="0" err="1"/>
              <a:t>Symposium</a:t>
            </a:r>
            <a:r>
              <a:rPr lang="pt-BR" sz="1200" b="1" dirty="0"/>
              <a:t> </a:t>
            </a:r>
            <a:r>
              <a:rPr lang="pt-BR" sz="1200" b="1" dirty="0" err="1"/>
              <a:t>on</a:t>
            </a:r>
            <a:r>
              <a:rPr lang="pt-BR" sz="1200" b="1" dirty="0"/>
              <a:t> Neural Network </a:t>
            </a:r>
            <a:r>
              <a:rPr lang="pt-BR" sz="1200" dirty="0"/>
              <a:t>(SBRN 2012), The </a:t>
            </a:r>
            <a:r>
              <a:rPr lang="pt-BR" sz="1200" dirty="0" err="1"/>
              <a:t>Brazilian</a:t>
            </a:r>
            <a:r>
              <a:rPr lang="pt-BR" sz="1200" dirty="0"/>
              <a:t> </a:t>
            </a:r>
            <a:r>
              <a:rPr lang="pt-BR" sz="1200" dirty="0" err="1"/>
              <a:t>Conference</a:t>
            </a:r>
            <a:r>
              <a:rPr lang="pt-BR" sz="1200" dirty="0"/>
              <a:t> </a:t>
            </a:r>
            <a:r>
              <a:rPr lang="pt-BR" sz="1200" dirty="0" err="1"/>
              <a:t>on</a:t>
            </a:r>
            <a:r>
              <a:rPr lang="pt-BR" sz="1200" dirty="0"/>
              <a:t> </a:t>
            </a:r>
            <a:r>
              <a:rPr lang="pt-BR" sz="1200" dirty="0" err="1"/>
              <a:t>Intelligent</a:t>
            </a:r>
            <a:r>
              <a:rPr lang="pt-BR" sz="1200" dirty="0"/>
              <a:t> System (BRACIS 2012), 2012, Curitiba, Paraná. </a:t>
            </a:r>
            <a:r>
              <a:rPr lang="pt-BR" sz="1200" i="1" dirty="0" err="1"/>
              <a:t>Proceedings</a:t>
            </a:r>
            <a:r>
              <a:rPr lang="pt-BR" sz="1200" i="1" dirty="0"/>
              <a:t> </a:t>
            </a:r>
            <a:r>
              <a:rPr lang="pt-BR" sz="1200" i="1" dirty="0" err="1"/>
              <a:t>of</a:t>
            </a:r>
            <a:r>
              <a:rPr lang="pt-BR" sz="1200" i="1" dirty="0"/>
              <a:t> </a:t>
            </a:r>
            <a:r>
              <a:rPr lang="pt-BR" sz="1200" i="1" dirty="0" err="1"/>
              <a:t>the</a:t>
            </a:r>
            <a:r>
              <a:rPr lang="pt-BR" sz="1200" i="1" dirty="0"/>
              <a:t> 2012 </a:t>
            </a:r>
            <a:r>
              <a:rPr lang="pt-BR" sz="1200" i="1" dirty="0" err="1"/>
              <a:t>Brazilian</a:t>
            </a:r>
            <a:r>
              <a:rPr lang="pt-BR" sz="1200" i="1" dirty="0"/>
              <a:t> </a:t>
            </a:r>
            <a:r>
              <a:rPr lang="pt-BR" sz="1200" i="1" dirty="0" err="1"/>
              <a:t>Symposium</a:t>
            </a:r>
            <a:r>
              <a:rPr lang="pt-BR" sz="1200" i="1" dirty="0"/>
              <a:t> </a:t>
            </a:r>
            <a:r>
              <a:rPr lang="pt-BR" sz="1200" i="1" dirty="0" err="1"/>
              <a:t>on</a:t>
            </a:r>
            <a:r>
              <a:rPr lang="pt-BR" sz="1200" i="1" dirty="0"/>
              <a:t> Neural Network (SBRN 2012)</a:t>
            </a:r>
            <a:r>
              <a:rPr lang="pt-BR" sz="1200" dirty="0"/>
              <a:t>, 2012. p. 79-84</a:t>
            </a:r>
            <a:r>
              <a:rPr lang="pt-BR" sz="1200" dirty="0" smtClean="0"/>
              <a:t>.</a:t>
            </a:r>
          </a:p>
          <a:p>
            <a:pPr marL="777240" lvl="1" indent="-457200">
              <a:buFont typeface="+mj-lt"/>
              <a:buAutoNum type="arabicPeriod"/>
            </a:pPr>
            <a:r>
              <a:rPr lang="pt-BR" sz="1200" dirty="0"/>
              <a:t>BREVE, Fabricio Aparecido . </a:t>
            </a:r>
            <a:r>
              <a:rPr lang="pt-BR" sz="1200" b="1" dirty="0"/>
              <a:t>Active </a:t>
            </a:r>
            <a:r>
              <a:rPr lang="pt-BR" sz="1200" b="1" dirty="0" err="1"/>
              <a:t>Semi-Supervised</a:t>
            </a:r>
            <a:r>
              <a:rPr lang="pt-BR" sz="1200" b="1" dirty="0"/>
              <a:t> Learning </a:t>
            </a:r>
            <a:r>
              <a:rPr lang="pt-BR" sz="1200" b="1" dirty="0" err="1"/>
              <a:t>using</a:t>
            </a:r>
            <a:r>
              <a:rPr lang="pt-BR" sz="1200" b="1" dirty="0"/>
              <a:t> </a:t>
            </a:r>
            <a:r>
              <a:rPr lang="pt-BR" sz="1200" b="1" dirty="0" err="1"/>
              <a:t>Particle</a:t>
            </a:r>
            <a:r>
              <a:rPr lang="pt-BR" sz="1200" b="1" dirty="0"/>
              <a:t> </a:t>
            </a:r>
            <a:r>
              <a:rPr lang="pt-BR" sz="1200" b="1" dirty="0" err="1"/>
              <a:t>Competition</a:t>
            </a:r>
            <a:r>
              <a:rPr lang="pt-BR" sz="1200" b="1" dirty="0"/>
              <a:t> </a:t>
            </a:r>
            <a:r>
              <a:rPr lang="pt-BR" sz="1200" b="1" dirty="0" err="1"/>
              <a:t>and</a:t>
            </a:r>
            <a:r>
              <a:rPr lang="pt-BR" sz="1200" b="1" dirty="0"/>
              <a:t> </a:t>
            </a:r>
            <a:r>
              <a:rPr lang="pt-BR" sz="1200" b="1" dirty="0" err="1"/>
              <a:t>Cooperation</a:t>
            </a:r>
            <a:r>
              <a:rPr lang="pt-BR" sz="1200" b="1" dirty="0"/>
              <a:t> in Netwo</a:t>
            </a:r>
            <a:r>
              <a:rPr lang="pt-BR" sz="1200" dirty="0"/>
              <a:t>rks. In: The 2013 </a:t>
            </a:r>
            <a:r>
              <a:rPr lang="pt-BR" sz="1200" dirty="0" err="1"/>
              <a:t>International</a:t>
            </a:r>
            <a:r>
              <a:rPr lang="pt-BR" sz="1200" dirty="0"/>
              <a:t> Joint </a:t>
            </a:r>
            <a:r>
              <a:rPr lang="pt-BR" sz="1200" dirty="0" err="1"/>
              <a:t>Conference</a:t>
            </a:r>
            <a:r>
              <a:rPr lang="pt-BR" sz="1200" dirty="0"/>
              <a:t> </a:t>
            </a:r>
            <a:r>
              <a:rPr lang="pt-BR" sz="1200" dirty="0" err="1"/>
              <a:t>on</a:t>
            </a:r>
            <a:r>
              <a:rPr lang="pt-BR" sz="1200" dirty="0"/>
              <a:t> Neural Networks (IJCNN), 2013, Dallas, Texas. </a:t>
            </a:r>
            <a:r>
              <a:rPr lang="pt-BR" sz="1200" i="1" dirty="0"/>
              <a:t>The 2013 </a:t>
            </a:r>
            <a:r>
              <a:rPr lang="pt-BR" sz="1200" i="1" dirty="0" err="1"/>
              <a:t>International</a:t>
            </a:r>
            <a:r>
              <a:rPr lang="pt-BR" sz="1200" i="1" dirty="0"/>
              <a:t> Joint </a:t>
            </a:r>
            <a:r>
              <a:rPr lang="pt-BR" sz="1200" i="1" dirty="0" err="1"/>
              <a:t>Conference</a:t>
            </a:r>
            <a:r>
              <a:rPr lang="pt-BR" sz="1200" i="1" dirty="0"/>
              <a:t> </a:t>
            </a:r>
            <a:r>
              <a:rPr lang="pt-BR" sz="1200" i="1" dirty="0" err="1"/>
              <a:t>on</a:t>
            </a:r>
            <a:r>
              <a:rPr lang="pt-BR" sz="1200" i="1" dirty="0"/>
              <a:t> Neural Networks (IJCNN)</a:t>
            </a:r>
            <a:r>
              <a:rPr lang="pt-BR" sz="1200" dirty="0"/>
              <a:t>, 2013</a:t>
            </a:r>
            <a:r>
              <a:rPr lang="pt-BR" sz="1200" dirty="0" smtClean="0"/>
              <a:t>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1200" dirty="0"/>
              <a:t>BREVE, Fabricio </a:t>
            </a:r>
            <a:r>
              <a:rPr lang="en-US" sz="1200" dirty="0" err="1"/>
              <a:t>Aparecido</a:t>
            </a:r>
            <a:r>
              <a:rPr lang="en-US" sz="1200" dirty="0"/>
              <a:t> . </a:t>
            </a:r>
            <a:r>
              <a:rPr lang="en-US" sz="1200" b="1" dirty="0"/>
              <a:t>Combined Active and Semi-Supervised Learning using Particle Walking Temporal Dynamics</a:t>
            </a:r>
            <a:r>
              <a:rPr lang="en-US" sz="1200" dirty="0"/>
              <a:t>. In: 1st BRICS Countries Congress (BRICS-CCI) and 11th Brazilian Congress (CBIC) on Computational Intelligence, 2013, </a:t>
            </a:r>
            <a:r>
              <a:rPr lang="en-US" sz="1200" dirty="0" err="1"/>
              <a:t>Ipojuca</a:t>
            </a:r>
            <a:r>
              <a:rPr lang="en-US" sz="1200" dirty="0"/>
              <a:t> - </a:t>
            </a:r>
            <a:r>
              <a:rPr lang="en-US" sz="1200" dirty="0" err="1"/>
              <a:t>Pernambuco</a:t>
            </a:r>
            <a:r>
              <a:rPr lang="en-US" sz="1200" dirty="0"/>
              <a:t>. </a:t>
            </a:r>
            <a:r>
              <a:rPr lang="en-US" sz="1200" i="1" dirty="0"/>
              <a:t>Proceedings of the 1st BRICS Countries Congress (BRICS-CCI) and 11th Brazilian Congress (CBIC) on Computational Intelligence</a:t>
            </a:r>
            <a:r>
              <a:rPr lang="en-US" sz="1200" dirty="0"/>
              <a:t>, 2013</a:t>
            </a:r>
            <a:r>
              <a:rPr lang="en-US" sz="1200" dirty="0" smtClean="0"/>
              <a:t>.</a:t>
            </a:r>
          </a:p>
          <a:p>
            <a:pPr marL="777240" lvl="1" indent="-457200">
              <a:buFont typeface="+mj-lt"/>
              <a:buAutoNum type="arabicPeriod"/>
            </a:pPr>
            <a:r>
              <a:rPr lang="pt-BR" sz="1200" dirty="0"/>
              <a:t>BREVE, Fabricio Aparecido ; ZHAO, </a:t>
            </a:r>
            <a:r>
              <a:rPr lang="pt-BR" sz="1200" dirty="0" err="1"/>
              <a:t>Liang</a:t>
            </a:r>
            <a:r>
              <a:rPr lang="pt-BR" sz="1200" dirty="0"/>
              <a:t> . </a:t>
            </a:r>
            <a:r>
              <a:rPr lang="pt-BR" sz="1200" b="1" dirty="0" err="1"/>
              <a:t>Semi-Supervised</a:t>
            </a:r>
            <a:r>
              <a:rPr lang="pt-BR" sz="1200" b="1" dirty="0"/>
              <a:t> Learning </a:t>
            </a:r>
            <a:r>
              <a:rPr lang="pt-BR" sz="1200" b="1" dirty="0" err="1"/>
              <a:t>with</a:t>
            </a:r>
            <a:r>
              <a:rPr lang="pt-BR" sz="1200" b="1" dirty="0"/>
              <a:t> </a:t>
            </a:r>
            <a:r>
              <a:rPr lang="pt-BR" sz="1200" b="1" dirty="0" err="1"/>
              <a:t>Concept</a:t>
            </a:r>
            <a:r>
              <a:rPr lang="pt-BR" sz="1200" b="1" dirty="0"/>
              <a:t> </a:t>
            </a:r>
            <a:r>
              <a:rPr lang="pt-BR" sz="1200" b="1" dirty="0" err="1"/>
              <a:t>Drift</a:t>
            </a:r>
            <a:r>
              <a:rPr lang="pt-BR" sz="1200" b="1" dirty="0"/>
              <a:t> </a:t>
            </a:r>
            <a:r>
              <a:rPr lang="pt-BR" sz="1200" b="1" dirty="0" err="1"/>
              <a:t>using</a:t>
            </a:r>
            <a:r>
              <a:rPr lang="pt-BR" sz="1200" b="1" dirty="0"/>
              <a:t> </a:t>
            </a:r>
            <a:r>
              <a:rPr lang="pt-BR" sz="1200" b="1" dirty="0" err="1"/>
              <a:t>Particle</a:t>
            </a:r>
            <a:r>
              <a:rPr lang="pt-BR" sz="1200" b="1" dirty="0"/>
              <a:t> Dynamics </a:t>
            </a:r>
            <a:r>
              <a:rPr lang="pt-BR" sz="1200" b="1" dirty="0" err="1"/>
              <a:t>applied</a:t>
            </a:r>
            <a:r>
              <a:rPr lang="pt-BR" sz="1200" b="1" dirty="0"/>
              <a:t> </a:t>
            </a:r>
            <a:r>
              <a:rPr lang="pt-BR" sz="1200" b="1" dirty="0" err="1"/>
              <a:t>to</a:t>
            </a:r>
            <a:r>
              <a:rPr lang="pt-BR" sz="1200" b="1" dirty="0"/>
              <a:t> Network </a:t>
            </a:r>
            <a:r>
              <a:rPr lang="pt-BR" sz="1200" b="1" dirty="0" err="1"/>
              <a:t>Intrusion</a:t>
            </a:r>
            <a:r>
              <a:rPr lang="pt-BR" sz="1200" b="1" dirty="0"/>
              <a:t> </a:t>
            </a:r>
            <a:r>
              <a:rPr lang="pt-BR" sz="1200" b="1" dirty="0" err="1"/>
              <a:t>Detection</a:t>
            </a:r>
            <a:r>
              <a:rPr lang="pt-BR" sz="1200" b="1" dirty="0"/>
              <a:t> Data</a:t>
            </a:r>
            <a:r>
              <a:rPr lang="pt-BR" sz="1200" dirty="0"/>
              <a:t>. In: 1st BRICS Countries </a:t>
            </a:r>
            <a:r>
              <a:rPr lang="pt-BR" sz="1200" dirty="0" err="1"/>
              <a:t>Congress</a:t>
            </a:r>
            <a:r>
              <a:rPr lang="pt-BR" sz="1200" dirty="0"/>
              <a:t> (BRICS-CCI) </a:t>
            </a:r>
            <a:r>
              <a:rPr lang="pt-BR" sz="1200" dirty="0" err="1"/>
              <a:t>and</a:t>
            </a:r>
            <a:r>
              <a:rPr lang="pt-BR" sz="1200" dirty="0"/>
              <a:t> 11th </a:t>
            </a:r>
            <a:r>
              <a:rPr lang="pt-BR" sz="1200" dirty="0" err="1"/>
              <a:t>Brazilian</a:t>
            </a:r>
            <a:r>
              <a:rPr lang="pt-BR" sz="1200" dirty="0"/>
              <a:t> </a:t>
            </a:r>
            <a:r>
              <a:rPr lang="pt-BR" sz="1200" dirty="0" err="1"/>
              <a:t>Congress</a:t>
            </a:r>
            <a:r>
              <a:rPr lang="pt-BR" sz="1200" dirty="0"/>
              <a:t> (CBIC) </a:t>
            </a:r>
            <a:r>
              <a:rPr lang="pt-BR" sz="1200" dirty="0" err="1"/>
              <a:t>on</a:t>
            </a:r>
            <a:r>
              <a:rPr lang="pt-BR" sz="1200" dirty="0"/>
              <a:t> </a:t>
            </a:r>
            <a:r>
              <a:rPr lang="pt-BR" sz="1200" dirty="0" err="1"/>
              <a:t>Computational</a:t>
            </a:r>
            <a:r>
              <a:rPr lang="pt-BR" sz="1200" dirty="0"/>
              <a:t> </a:t>
            </a:r>
            <a:r>
              <a:rPr lang="pt-BR" sz="1200" dirty="0" err="1"/>
              <a:t>Intelligence</a:t>
            </a:r>
            <a:r>
              <a:rPr lang="pt-BR" sz="1200" dirty="0"/>
              <a:t>, 2013, Ipojuca - Pernambuco. </a:t>
            </a:r>
            <a:r>
              <a:rPr lang="pt-BR" sz="1200" i="1" dirty="0" err="1"/>
              <a:t>Proceedings</a:t>
            </a:r>
            <a:r>
              <a:rPr lang="pt-BR" sz="1200" i="1" dirty="0"/>
              <a:t> </a:t>
            </a:r>
            <a:r>
              <a:rPr lang="pt-BR" sz="1200" i="1" dirty="0" err="1"/>
              <a:t>of</a:t>
            </a:r>
            <a:r>
              <a:rPr lang="pt-BR" sz="1200" i="1" dirty="0"/>
              <a:t> </a:t>
            </a:r>
            <a:r>
              <a:rPr lang="pt-BR" sz="1200" i="1" dirty="0" err="1"/>
              <a:t>the</a:t>
            </a:r>
            <a:r>
              <a:rPr lang="pt-BR" sz="1200" i="1" dirty="0"/>
              <a:t> 1st BRICS Countries </a:t>
            </a:r>
            <a:r>
              <a:rPr lang="pt-BR" sz="1200" i="1" dirty="0" err="1"/>
              <a:t>Congress</a:t>
            </a:r>
            <a:r>
              <a:rPr lang="pt-BR" sz="1200" i="1" dirty="0"/>
              <a:t> (BRICS-CCI) </a:t>
            </a:r>
            <a:r>
              <a:rPr lang="pt-BR" sz="1200" i="1" dirty="0" err="1"/>
              <a:t>and</a:t>
            </a:r>
            <a:r>
              <a:rPr lang="pt-BR" sz="1200" i="1" dirty="0"/>
              <a:t> 11th </a:t>
            </a:r>
            <a:r>
              <a:rPr lang="pt-BR" sz="1200" i="1" dirty="0" err="1"/>
              <a:t>Brazilian</a:t>
            </a:r>
            <a:r>
              <a:rPr lang="pt-BR" sz="1200" i="1" dirty="0"/>
              <a:t> </a:t>
            </a:r>
            <a:r>
              <a:rPr lang="pt-BR" sz="1200" i="1" dirty="0" err="1"/>
              <a:t>Congress</a:t>
            </a:r>
            <a:r>
              <a:rPr lang="pt-BR" sz="1200" i="1" dirty="0"/>
              <a:t> (CBIC) </a:t>
            </a:r>
            <a:r>
              <a:rPr lang="pt-BR" sz="1200" i="1" dirty="0" err="1"/>
              <a:t>on</a:t>
            </a:r>
            <a:r>
              <a:rPr lang="pt-BR" sz="1200" i="1" dirty="0"/>
              <a:t> </a:t>
            </a:r>
            <a:r>
              <a:rPr lang="pt-BR" sz="1200" i="1" dirty="0" err="1"/>
              <a:t>Computational</a:t>
            </a:r>
            <a:r>
              <a:rPr lang="pt-BR" sz="1200" i="1" dirty="0"/>
              <a:t> </a:t>
            </a:r>
            <a:r>
              <a:rPr lang="pt-BR" sz="1200" i="1" dirty="0" err="1"/>
              <a:t>Intelligence</a:t>
            </a:r>
            <a:r>
              <a:rPr lang="pt-BR" sz="1200" dirty="0"/>
              <a:t>, 2013.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4319" y="1268760"/>
            <a:ext cx="542136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A2</a:t>
            </a:r>
            <a:endParaRPr lang="pt-BR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4319" y="2581454"/>
            <a:ext cx="542136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B5</a:t>
            </a:r>
            <a:endParaRPr lang="pt-BR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5487" y="3157518"/>
            <a:ext cx="542136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A2</a:t>
            </a:r>
            <a:endParaRPr lang="pt-BR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1999" y="3805590"/>
            <a:ext cx="542136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B3</a:t>
            </a:r>
            <a:endParaRPr lang="pt-BR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1999" y="4525670"/>
            <a:ext cx="542136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A2</a:t>
            </a:r>
            <a:endParaRPr lang="pt-BR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1999" y="5157192"/>
            <a:ext cx="542136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B5</a:t>
            </a:r>
            <a:endParaRPr lang="pt-BR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1999" y="5965830"/>
            <a:ext cx="542136" cy="4154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QUALIS</a:t>
            </a:r>
            <a:endParaRPr lang="pt-BR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B5</a:t>
            </a:r>
            <a:endParaRPr lang="pt-BR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1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Fabricio Aparecido Breve¹</a:t>
            </a:r>
          </a:p>
          <a:p>
            <a:r>
              <a:rPr lang="pt-BR" b="1" dirty="0" smtClean="0"/>
              <a:t>Orientador: Prof. Dr. </a:t>
            </a:r>
            <a:r>
              <a:rPr lang="pt-BR" b="1" dirty="0" err="1" smtClean="0"/>
              <a:t>Zhao</a:t>
            </a:r>
            <a:r>
              <a:rPr lang="pt-BR" b="1" dirty="0" smtClean="0"/>
              <a:t> </a:t>
            </a:r>
            <a:r>
              <a:rPr lang="pt-BR" b="1" dirty="0" err="1" smtClean="0"/>
              <a:t>Liang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800" dirty="0" smtClean="0"/>
              <a:t>Aprendizado de Máquina em Redes Complexas</a:t>
            </a:r>
            <a:endParaRPr lang="pt-BR" sz="4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28297" y="4449886"/>
            <a:ext cx="5512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Instituto de </a:t>
            </a:r>
            <a:r>
              <a:rPr lang="pt-BR" dirty="0" smtClean="0"/>
              <a:t>Ciências Matemáticas e Computação </a:t>
            </a:r>
            <a:r>
              <a:rPr lang="pt-BR" dirty="0"/>
              <a:t>(ICMC</a:t>
            </a:r>
            <a:r>
              <a:rPr lang="pt-BR" dirty="0" smtClean="0"/>
              <a:t>)</a:t>
            </a:r>
            <a:endParaRPr lang="pt-BR" dirty="0"/>
          </a:p>
          <a:p>
            <a:r>
              <a:rPr lang="pt-BR" dirty="0"/>
              <a:t>Universidade de </a:t>
            </a:r>
            <a:r>
              <a:rPr lang="pt-BR" dirty="0" smtClean="0"/>
              <a:t>São </a:t>
            </a:r>
            <a:r>
              <a:rPr lang="pt-BR" dirty="0"/>
              <a:t>Paulo (USP), </a:t>
            </a:r>
            <a:r>
              <a:rPr lang="pt-BR" dirty="0" smtClean="0"/>
              <a:t>São </a:t>
            </a:r>
            <a:r>
              <a:rPr lang="pt-BR" dirty="0"/>
              <a:t>Carlos-SP</a:t>
            </a:r>
          </a:p>
          <a:p>
            <a:r>
              <a:rPr lang="pt-BR" dirty="0" smtClean="0"/>
              <a:t>fabricio@rc.unesp.br | zhao@icmc.usp.br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39552" y="243121"/>
            <a:ext cx="5626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Theses and Dissertations Competition (CI/AI TDC</a:t>
            </a:r>
            <a:r>
              <a:rPr lang="en-US" b="1" dirty="0" smtClean="0"/>
              <a:t>)</a:t>
            </a:r>
          </a:p>
          <a:p>
            <a:pPr algn="ctr"/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1st BRICS Countries Congress (BRICS-CCI) and 11th Brazilian Congress (CBIC) on Computational Intelligence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2" y="4449886"/>
            <a:ext cx="2040234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o 9"/>
          <p:cNvGrpSpPr>
            <a:grpSpLocks noChangeAspect="1"/>
          </p:cNvGrpSpPr>
          <p:nvPr/>
        </p:nvGrpSpPr>
        <p:grpSpPr>
          <a:xfrm>
            <a:off x="5652120" y="5986069"/>
            <a:ext cx="3240360" cy="636633"/>
            <a:chOff x="3707904" y="6021288"/>
            <a:chExt cx="3240360" cy="636633"/>
          </a:xfrm>
        </p:grpSpPr>
        <p:sp>
          <p:nvSpPr>
            <p:cNvPr id="5" name="Retângulo 4"/>
            <p:cNvSpPr/>
            <p:nvPr/>
          </p:nvSpPr>
          <p:spPr>
            <a:xfrm>
              <a:off x="3707904" y="6021288"/>
              <a:ext cx="3240360" cy="63663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506" y="6074194"/>
              <a:ext cx="1285400" cy="52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412" y="6165304"/>
              <a:ext cx="1619684" cy="36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CaixaDeTexto 10"/>
          <p:cNvSpPr txBox="1"/>
          <p:nvPr/>
        </p:nvSpPr>
        <p:spPr>
          <a:xfrm>
            <a:off x="1799367" y="6038975"/>
            <a:ext cx="2916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¹ Fabricio Breve trabalha atualmente no Instituto de Geociências e Ciências Exatas (IGCE), Universidade Estadual Paulista “Júlio de Mesquita Filho” (UNESP)</a:t>
            </a:r>
            <a:endParaRPr lang="pt-BR" sz="1000" dirty="0"/>
          </a:p>
        </p:txBody>
      </p:sp>
      <p:pic>
        <p:nvPicPr>
          <p:cNvPr id="13" name="Picture 2" descr="http://brics-cci.org/wp-content/uploads/2012/10/Logos-300x1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28" y="192202"/>
            <a:ext cx="2069796" cy="1007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3" y="6068201"/>
            <a:ext cx="1539352" cy="49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Modelos dinâmicos</a:t>
            </a:r>
          </a:p>
          <a:p>
            <a:pPr lvl="1"/>
            <a:r>
              <a:rPr lang="pt-BR" dirty="0" smtClean="0"/>
              <a:t>A maioria dos algoritmos de aprendizado tem como base modelos estáticos que podem não se adequar a dados cujos grupos ou classes apresentem diferentes formas, densidades e tamanhos.</a:t>
            </a:r>
          </a:p>
          <a:p>
            <a:r>
              <a:rPr lang="pt-BR" dirty="0" smtClean="0"/>
              <a:t>Propagação de rótulos local</a:t>
            </a:r>
          </a:p>
          <a:p>
            <a:pPr lvl="1"/>
            <a:r>
              <a:rPr lang="pt-BR" dirty="0" smtClean="0"/>
              <a:t>A maioria dos métodos de aprendizado semi-supervisionado baseados em grafos utiliza propagação de rótulos global, resultando em algoritmos de alta complexidade computacional.</a:t>
            </a:r>
          </a:p>
          <a:p>
            <a:r>
              <a:rPr lang="pt-BR" dirty="0" smtClean="0"/>
              <a:t>Comunidades sobrepostas</a:t>
            </a:r>
          </a:p>
          <a:p>
            <a:pPr lvl="1"/>
            <a:r>
              <a:rPr lang="pt-BR" dirty="0" smtClean="0"/>
              <a:t>Em agrupamento/classificação, nem sempre os elementos pertencem a um único grupo. Há casos em que elementos pertencem a múltiplas comunidades. A maioria dos métodos não consegue detectar tal estrutura de sobreposição.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Estudar osciladores acoplados em redes.</a:t>
            </a:r>
          </a:p>
          <a:p>
            <a:pPr lvl="1"/>
            <a:r>
              <a:rPr lang="pt-BR" dirty="0" smtClean="0"/>
              <a:t>Aplicação em atenção visual.</a:t>
            </a:r>
          </a:p>
          <a:p>
            <a:pPr lvl="2"/>
            <a:r>
              <a:rPr lang="pt-BR" dirty="0" smtClean="0"/>
              <a:t>Tarefa importante em visão computacional.</a:t>
            </a:r>
          </a:p>
          <a:p>
            <a:r>
              <a:rPr lang="pt-BR" dirty="0" smtClean="0"/>
              <a:t>Estudar sincronização por fase entre osciladores acoplados</a:t>
            </a:r>
          </a:p>
          <a:p>
            <a:pPr lvl="1"/>
            <a:r>
              <a:rPr lang="pt-BR" dirty="0" smtClean="0"/>
              <a:t>Tipo de sincronização mais robusto.</a:t>
            </a:r>
          </a:p>
          <a:p>
            <a:pPr lvl="1"/>
            <a:r>
              <a:rPr lang="pt-BR" dirty="0" smtClean="0"/>
              <a:t>Requer uma força de acoplamento menor que a sincronização completa.</a:t>
            </a:r>
          </a:p>
          <a:p>
            <a:r>
              <a:rPr lang="pt-BR" dirty="0" smtClean="0"/>
              <a:t>Construir técnicas de aprendizado de máquina que:</a:t>
            </a:r>
          </a:p>
          <a:p>
            <a:pPr lvl="1"/>
            <a:r>
              <a:rPr lang="pt-BR" dirty="0" smtClean="0"/>
              <a:t>Identifiquem formas arbitrárias de classes/grupos.</a:t>
            </a:r>
          </a:p>
          <a:p>
            <a:pPr lvl="1"/>
            <a:r>
              <a:rPr lang="pt-BR" dirty="0" smtClean="0"/>
              <a:t>Revelem a estrutura de sobreposição existente entre elas utilizando dados organizados em redes complexas.</a:t>
            </a:r>
          </a:p>
          <a:p>
            <a:pPr lvl="1"/>
            <a:r>
              <a:rPr lang="pt-BR" dirty="0" smtClean="0"/>
              <a:t>Tenham baixa complexidade computacional.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Desenvolvidos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1) Modelos baseados em Redes de Osciladores Acoplados </a:t>
            </a:r>
          </a:p>
          <a:p>
            <a:r>
              <a:rPr lang="pt-BR" dirty="0" smtClean="0"/>
              <a:t>2) Modelos baseados em Movimentação de Partículas em Redes Complexas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Baseados em Redes de Osciladores Acoplados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1) Atenção Visual com Sincronização por Fase em Redes de Osciladores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2) Atenção Visual com Sincronização e </a:t>
            </a:r>
            <a:r>
              <a:rPr lang="pt-BR" dirty="0" err="1" smtClean="0">
                <a:solidFill>
                  <a:schemeClr val="tx1"/>
                </a:solidFill>
              </a:rPr>
              <a:t>Dessincronização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por Fase em Redes de Osciladores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Aplicação em Atenção Visual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Características essenciais:</a:t>
            </a:r>
          </a:p>
          <a:p>
            <a:pPr lvl="1"/>
            <a:r>
              <a:rPr lang="pt-BR" dirty="0" smtClean="0"/>
              <a:t>Realçar região da imagem para onde foco de atenção é direcionado</a:t>
            </a:r>
          </a:p>
          <a:p>
            <a:pPr lvl="1"/>
            <a:r>
              <a:rPr lang="pt-BR" dirty="0" smtClean="0"/>
              <a:t>Suprimir demais regiões da imagem</a:t>
            </a:r>
          </a:p>
          <a:p>
            <a:pPr lvl="1"/>
            <a:r>
              <a:rPr lang="pt-BR" dirty="0" smtClean="0"/>
              <a:t>Mudança do foco de atenção para demais regiões ativas</a:t>
            </a:r>
          </a:p>
          <a:p>
            <a:r>
              <a:rPr lang="pt-BR" dirty="0" smtClean="0"/>
              <a:t>Biologicamente plausível:</a:t>
            </a:r>
          </a:p>
          <a:p>
            <a:pPr lvl="1"/>
            <a:r>
              <a:rPr lang="pt-BR" dirty="0" smtClean="0"/>
              <a:t>Sistemas vivos desenvolveram a capacidade de selecionar apenas informações relevantes do ambiente para alimentar seus sistemas sensoriais</a:t>
            </a:r>
          </a:p>
          <a:p>
            <a:pPr lvl="2"/>
            <a:r>
              <a:rPr lang="pt-BR" dirty="0"/>
              <a:t>C</a:t>
            </a:r>
            <a:r>
              <a:rPr lang="pt-BR" dirty="0" smtClean="0"/>
              <a:t>apacidade de processamento limitada do hardware neuronal disponível para muitas tarefas</a:t>
            </a:r>
          </a:p>
          <a:p>
            <a:pPr lvl="1"/>
            <a:r>
              <a:rPr lang="pt-BR" dirty="0" smtClean="0"/>
              <a:t>Experimentos neurobiológicos mostram que a atenção visual tem forte ligação com a sincronização entre neurônios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43808" y="5949280"/>
            <a:ext cx="57535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/>
              <a:t>Tsotsos</a:t>
            </a:r>
            <a:r>
              <a:rPr lang="pt-BR" sz="1400" dirty="0" smtClean="0"/>
              <a:t>, J. K., </a:t>
            </a:r>
            <a:r>
              <a:rPr lang="pt-BR" sz="1400" dirty="0" err="1" smtClean="0"/>
              <a:t>Culhane</a:t>
            </a:r>
            <a:r>
              <a:rPr lang="pt-BR" sz="1400" dirty="0" smtClean="0"/>
              <a:t>, S. M., </a:t>
            </a:r>
            <a:r>
              <a:rPr lang="pt-BR" sz="1400" dirty="0" err="1" smtClean="0"/>
              <a:t>Wai</a:t>
            </a:r>
            <a:r>
              <a:rPr lang="pt-BR" sz="1400" dirty="0" smtClean="0"/>
              <a:t>, W. Y. K., </a:t>
            </a:r>
            <a:r>
              <a:rPr lang="pt-BR" sz="1400" dirty="0" err="1" smtClean="0"/>
              <a:t>Lai</a:t>
            </a:r>
            <a:r>
              <a:rPr lang="pt-BR" sz="1400" dirty="0" smtClean="0"/>
              <a:t>, Y., Davis, N., &amp; </a:t>
            </a:r>
            <a:r>
              <a:rPr lang="pt-BR" sz="1400" dirty="0" err="1" smtClean="0"/>
              <a:t>Nuflo</a:t>
            </a:r>
            <a:r>
              <a:rPr lang="pt-BR" sz="1400" dirty="0" smtClean="0"/>
              <a:t>, F.</a:t>
            </a:r>
          </a:p>
          <a:p>
            <a:r>
              <a:rPr lang="pt-BR" sz="1400" dirty="0" smtClean="0"/>
              <a:t>(1995). </a:t>
            </a:r>
            <a:r>
              <a:rPr lang="pt-BR" sz="1400" b="1" dirty="0" err="1" smtClean="0"/>
              <a:t>Modeling</a:t>
            </a:r>
            <a:r>
              <a:rPr lang="pt-BR" sz="1400" b="1" dirty="0" smtClean="0"/>
              <a:t> visual </a:t>
            </a:r>
            <a:r>
              <a:rPr lang="pt-BR" sz="1400" b="1" dirty="0" err="1" smtClean="0"/>
              <a:t>attention</a:t>
            </a:r>
            <a:r>
              <a:rPr lang="pt-BR" sz="1400" b="1" dirty="0" smtClean="0"/>
              <a:t> via </a:t>
            </a:r>
            <a:r>
              <a:rPr lang="pt-BR" sz="1400" b="1" dirty="0" err="1" smtClean="0"/>
              <a:t>selective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tuning</a:t>
            </a:r>
            <a:r>
              <a:rPr lang="pt-BR" sz="1400" dirty="0" smtClean="0"/>
              <a:t>. </a:t>
            </a:r>
            <a:r>
              <a:rPr lang="pt-BR" sz="1400" i="1" dirty="0" smtClean="0"/>
              <a:t>Artificial </a:t>
            </a:r>
            <a:r>
              <a:rPr lang="pt-BR" sz="1400" i="1" dirty="0" err="1" smtClean="0"/>
              <a:t>Intelligence</a:t>
            </a:r>
            <a:r>
              <a:rPr lang="pt-BR" sz="1400" dirty="0" smtClean="0"/>
              <a:t>,</a:t>
            </a:r>
          </a:p>
          <a:p>
            <a:r>
              <a:rPr lang="pt-BR" sz="1400" dirty="0" smtClean="0"/>
              <a:t>78, 507–545.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9020</TotalTime>
  <Words>3977</Words>
  <Application>Microsoft Office PowerPoint</Application>
  <PresentationFormat>Apresentação na tela (4:3)</PresentationFormat>
  <Paragraphs>352</Paragraphs>
  <Slides>48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Cambria Math</vt:lpstr>
      <vt:lpstr>Symbol</vt:lpstr>
      <vt:lpstr>Wingdings 2</vt:lpstr>
      <vt:lpstr>Patrimônio Líquido</vt:lpstr>
      <vt:lpstr>Aprendizado de Máquina em Redes Complexas</vt:lpstr>
      <vt:lpstr>Agenda</vt:lpstr>
      <vt:lpstr>Introdução</vt:lpstr>
      <vt:lpstr>Motivações</vt:lpstr>
      <vt:lpstr>Motivações</vt:lpstr>
      <vt:lpstr>Objetivos</vt:lpstr>
      <vt:lpstr>Modelos Desenvolvidos</vt:lpstr>
      <vt:lpstr>Modelos Baseados em Redes de Osciladores Acoplados</vt:lpstr>
      <vt:lpstr>Aplicação em Atenção Visual</vt:lpstr>
      <vt:lpstr>Atenção Visual com Sincronização e Dessincronização por Fase em Redes de Osciladores</vt:lpstr>
      <vt:lpstr>Atenção Visual com Sincronização e Dessincronização por Fase em Redes de Osciladores</vt:lpstr>
      <vt:lpstr>Atenção Visual com Sincronização e Dessincronização por Fase em Redes de Osciladores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Modelos baseados em Movimentação de Partículas em Redes Complexas</vt:lpstr>
      <vt:lpstr>Aprendizado Semi-Supervisionado em Redes Complexas com Competição e Cooperação entre Partículas</vt:lpstr>
      <vt:lpstr>Configuração Inicial dos Nós</vt:lpstr>
      <vt:lpstr>Configuração Inicial das Partículas</vt:lpstr>
      <vt:lpstr>Configuração Inicial dos Nós</vt:lpstr>
      <vt:lpstr>Dinâmica de nós</vt:lpstr>
      <vt:lpstr>Dinâmica de Partículas</vt:lpstr>
      <vt:lpstr>Tabela de Distância</vt:lpstr>
      <vt:lpstr>Caminhada Aleatório-Gulosa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Aprendizado Semi-Supervisionado em Redes Complexas com Competição e Cooperação entre Partículas</vt:lpstr>
      <vt:lpstr>Aprendizado Semi-Supervisionado em Redes Complexas com Competição e Cooperação entre Partículas</vt:lpstr>
      <vt:lpstr>Conclusões</vt:lpstr>
      <vt:lpstr>Conclusões</vt:lpstr>
      <vt:lpstr>Conclusões</vt:lpstr>
      <vt:lpstr>Conclusões</vt:lpstr>
      <vt:lpstr>Publicações</vt:lpstr>
      <vt:lpstr>Publicações</vt:lpstr>
      <vt:lpstr>Publicações</vt:lpstr>
      <vt:lpstr>Publicações</vt:lpstr>
      <vt:lpstr>Aprendizado de Máquina em Redes Complexas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Aprendizado de Máquina em Redes Complexas</dc:title>
  <dc:creator>Fabricio</dc:creator>
  <cp:lastModifiedBy>Fabricio Breve</cp:lastModifiedBy>
  <cp:revision>514</cp:revision>
  <dcterms:created xsi:type="dcterms:W3CDTF">2008-03-15T15:43:11Z</dcterms:created>
  <dcterms:modified xsi:type="dcterms:W3CDTF">2013-09-08T18:36:55Z</dcterms:modified>
</cp:coreProperties>
</file>