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58" r:id="rId14"/>
    <p:sldId id="271" r:id="rId15"/>
    <p:sldId id="268" r:id="rId16"/>
    <p:sldId id="269" r:id="rId17"/>
    <p:sldId id="270" r:id="rId18"/>
    <p:sldId id="274" r:id="rId19"/>
    <p:sldId id="280" r:id="rId20"/>
    <p:sldId id="278" r:id="rId21"/>
    <p:sldId id="279" r:id="rId22"/>
    <p:sldId id="277" r:id="rId23"/>
    <p:sldId id="281" r:id="rId24"/>
    <p:sldId id="282" r:id="rId25"/>
    <p:sldId id="283" r:id="rId26"/>
    <p:sldId id="273" r:id="rId27"/>
    <p:sldId id="28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B150-56EE-4726-BC08-95E125D9D1F6}" type="datetimeFigureOut">
              <a:rPr lang="pt-BR" smtClean="0"/>
              <a:t>02/07/2020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3B4F0-4036-4035-AFC7-0B2BBA1C0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0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3B4F0-4036-4035-AFC7-0B2BBA1C06E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9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0000" y="394416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9044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7852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1740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4000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7852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1740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40000" y="1368000"/>
            <a:ext cx="8100000" cy="493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GB" sz="3200" b="0" i="1" strike="noStrike" spc="-1">
              <a:solidFill>
                <a:srgbClr val="5F5F5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810000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008000" y="0"/>
            <a:ext cx="8064000" cy="417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GB" sz="3200" b="0" i="1" strike="noStrike" spc="-1">
              <a:solidFill>
                <a:srgbClr val="5F5F5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40000" y="1368000"/>
            <a:ext cx="8100000" cy="493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GB" sz="3200" b="0" i="1" strike="noStrike" spc="-1">
              <a:solidFill>
                <a:srgbClr val="5F5F5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9044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0000" y="394416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9044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7852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17400" y="136800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4000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7852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17400" y="3944160"/>
            <a:ext cx="26078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810000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08000" y="0"/>
            <a:ext cx="8064000" cy="417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GB" sz="3200" b="0" i="1" strike="noStrike" spc="-1">
              <a:solidFill>
                <a:srgbClr val="5F5F5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0440" y="394416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1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000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0440" y="1368000"/>
            <a:ext cx="395244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0000" y="3944160"/>
            <a:ext cx="8100000" cy="2352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GB" sz="2800" b="0" strike="noStrike" spc="-1">
              <a:solidFill>
                <a:srgbClr val="333333"/>
              </a:solidFill>
              <a:latin typeface="DejaVu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540000" y="1368000"/>
            <a:ext cx="8100000" cy="493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720" indent="-342720">
              <a:spcBef>
                <a:spcPts val="799"/>
              </a:spcBef>
              <a:buClr>
                <a:srgbClr val="5F5F5F"/>
              </a:buClr>
              <a:buSzPct val="60000"/>
              <a:buFont typeface="Webdings" charset="2"/>
              <a:buChar char=""/>
            </a:pPr>
            <a:r>
              <a:rPr lang="en-GB" sz="2800" b="0" strike="noStrike" spc="-1">
                <a:solidFill>
                  <a:srgbClr val="333333"/>
                </a:solidFill>
                <a:latin typeface="DejaVu Sans"/>
              </a:rPr>
              <a:t>Fai clic per modificare il formato del testo della struttura</a:t>
            </a:r>
          </a:p>
          <a:p>
            <a:pPr marL="742680" lvl="1" indent="-285480">
              <a:spcBef>
                <a:spcPts val="697"/>
              </a:spcBef>
              <a:buClr>
                <a:srgbClr val="5F5F5F"/>
              </a:buClr>
              <a:buFont typeface="Helvetica"/>
              <a:buChar char="–"/>
            </a:pPr>
            <a:r>
              <a:rPr lang="en-GB" sz="2600" b="0" strike="noStrike" spc="-1">
                <a:solidFill>
                  <a:srgbClr val="333333"/>
                </a:solidFill>
                <a:latin typeface="DejaVu Sans"/>
              </a:rPr>
              <a:t>Secondo livello struttura</a:t>
            </a:r>
          </a:p>
          <a:p>
            <a:pPr marL="1143000" lvl="2" indent="-228600">
              <a:spcBef>
                <a:spcPts val="598"/>
              </a:spcBef>
              <a:buClr>
                <a:srgbClr val="5F5F5F"/>
              </a:buClr>
              <a:buSzPct val="80000"/>
              <a:buFont typeface="Webdings" charset="2"/>
              <a:buChar char=""/>
            </a:pPr>
            <a:r>
              <a:rPr lang="en-GB" sz="2400" b="0" strike="noStrike" spc="-1">
                <a:solidFill>
                  <a:srgbClr val="333333"/>
                </a:solidFill>
                <a:latin typeface="DejaVu Sans"/>
              </a:rPr>
              <a:t>Terzo livello struttura</a:t>
            </a:r>
          </a:p>
          <a:p>
            <a:pPr marL="1562040" lvl="3" indent="-228600">
              <a:spcBef>
                <a:spcPts val="499"/>
              </a:spcBef>
              <a:buClr>
                <a:srgbClr val="5F5F5F"/>
              </a:buClr>
              <a:buFont typeface="Helvetica"/>
              <a:buChar char="–"/>
            </a:pPr>
            <a:r>
              <a:rPr lang="en-GB" sz="2200" b="0" strike="noStrike" spc="-1">
                <a:solidFill>
                  <a:srgbClr val="333333"/>
                </a:solidFill>
                <a:latin typeface="DejaVu Sans"/>
              </a:rPr>
              <a:t>Quarto livello struttura</a:t>
            </a:r>
          </a:p>
          <a:p>
            <a:pPr marL="1981080" lvl="4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2000" b="0" strike="noStrike" spc="-1">
                <a:solidFill>
                  <a:srgbClr val="333333"/>
                </a:solidFill>
                <a:latin typeface="DejaVu Sans"/>
              </a:rPr>
              <a:t>Quinto livello struttura</a:t>
            </a:r>
          </a:p>
          <a:p>
            <a:pPr marL="1981080" lvl="5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1800" b="0" strike="noStrike" spc="-1">
                <a:solidFill>
                  <a:srgbClr val="333333"/>
                </a:solidFill>
                <a:latin typeface="DejaVu Sans"/>
              </a:rPr>
              <a:t>Sesto livello struttura</a:t>
            </a:r>
          </a:p>
          <a:p>
            <a:pPr marL="1981080" lvl="6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1800" b="0" strike="noStrike" spc="-1">
                <a:solidFill>
                  <a:srgbClr val="333333"/>
                </a:solidFill>
                <a:latin typeface="DejaVu Sans"/>
              </a:rPr>
              <a:t>Settimo livello struttura</a:t>
            </a:r>
          </a:p>
        </p:txBody>
      </p:sp>
      <p:sp>
        <p:nvSpPr>
          <p:cNvPr id="10" name="Line 2"/>
          <p:cNvSpPr/>
          <p:nvPr/>
        </p:nvSpPr>
        <p:spPr>
          <a:xfrm>
            <a:off x="419040" y="6553080"/>
            <a:ext cx="8305920" cy="0"/>
          </a:xfrm>
          <a:prstGeom prst="line">
            <a:avLst/>
          </a:prstGeom>
          <a:ln w="1260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008000" y="0"/>
            <a:ext cx="8064000" cy="9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b="1" strike="noStrike" spc="-1">
                <a:solidFill>
                  <a:srgbClr val="4C4C4C"/>
                </a:solidFill>
                <a:latin typeface="Arial"/>
              </a:rPr>
              <a:t>Fate clic per modificare il formato del testo del titolo</a:t>
            </a:r>
          </a:p>
        </p:txBody>
      </p:sp>
      <p:sp>
        <p:nvSpPr>
          <p:cNvPr id="3" name="Line 4"/>
          <p:cNvSpPr/>
          <p:nvPr/>
        </p:nvSpPr>
        <p:spPr>
          <a:xfrm>
            <a:off x="0" y="1043640"/>
            <a:ext cx="9067680" cy="0"/>
          </a:xfrm>
          <a:prstGeom prst="line">
            <a:avLst/>
          </a:prstGeom>
          <a:ln w="9360">
            <a:solidFill>
              <a:srgbClr val="5F5F5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458200" y="6597720"/>
            <a:ext cx="6094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998"/>
              </a:spcBef>
            </a:pPr>
            <a:fld id="{902EFC16-48DC-4EE4-ABDE-A6338053A3A6}" type="slidenum">
              <a:rPr lang="it-IT" sz="1400" b="1" strike="noStrike" spc="-1">
                <a:solidFill>
                  <a:srgbClr val="5F5F5F"/>
                </a:solidFill>
                <a:latin typeface="Arial"/>
              </a:rPr>
              <a:t>‹nº›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756000" y="6622200"/>
            <a:ext cx="2971800" cy="24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624"/>
              </a:spcBef>
            </a:pPr>
            <a:r>
              <a:rPr lang="en-GB" sz="1000" b="0" strike="noStrike" spc="-1">
                <a:solidFill>
                  <a:srgbClr val="5F5F5F"/>
                </a:solidFill>
                <a:latin typeface="Arial"/>
              </a:rPr>
              <a:t>Author Info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2160000" y="6588000"/>
            <a:ext cx="6374520" cy="24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0066"/>
                </a:solidFill>
                <a:latin typeface="Arial"/>
                <a:ea typeface="Arial"/>
              </a:rPr>
              <a:t>ICCSA 2020 Online, July 1-4, 2020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m 6"/>
          <p:cNvPicPr/>
          <p:nvPr/>
        </p:nvPicPr>
        <p:blipFill>
          <a:blip r:embed="rId14"/>
          <a:stretch/>
        </p:blipFill>
        <p:spPr>
          <a:xfrm>
            <a:off x="20160" y="6601680"/>
            <a:ext cx="699840" cy="25632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15"/>
          <a:stretch/>
        </p:blipFill>
        <p:spPr>
          <a:xfrm>
            <a:off x="36000" y="36000"/>
            <a:ext cx="934200" cy="934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6384960"/>
            <a:ext cx="914400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6248520"/>
            <a:ext cx="914400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228600"/>
            <a:ext cx="9144000" cy="1295280"/>
          </a:xfrm>
          <a:prstGeom prst="rect">
            <a:avLst/>
          </a:prstGeom>
          <a:noFill/>
          <a:ln>
            <a:noFill/>
          </a:ln>
          <a:effectLst>
            <a:outerShdw dist="36147" dir="2700000">
              <a:srgbClr val="96969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180000" y="1800000"/>
            <a:ext cx="8640000" cy="12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b="1" strike="noStrike" spc="-1">
                <a:solidFill>
                  <a:srgbClr val="4C4C4C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620000" y="3060000"/>
            <a:ext cx="6660000" cy="40024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720" indent="-342720">
              <a:spcBef>
                <a:spcPts val="799"/>
              </a:spcBef>
              <a:buClr>
                <a:srgbClr val="5F5F5F"/>
              </a:buClr>
              <a:buSzPct val="80000"/>
              <a:buFont typeface="Webdings" charset="2"/>
              <a:buChar char=""/>
            </a:pPr>
            <a:r>
              <a:rPr lang="en-GB" sz="3200" b="0" strike="noStrike" spc="-1">
                <a:solidFill>
                  <a:srgbClr val="5F5F5F"/>
                </a:solidFill>
                <a:latin typeface="Arial"/>
              </a:rPr>
              <a:t>Fai clic per modificare il formato del testo della struttura</a:t>
            </a:r>
          </a:p>
          <a:p>
            <a:pPr marL="742680" lvl="1" indent="-285480">
              <a:spcBef>
                <a:spcPts val="697"/>
              </a:spcBef>
              <a:buClr>
                <a:srgbClr val="5F5F5F"/>
              </a:buClr>
              <a:buFont typeface="Helvetica"/>
              <a:buChar char="–"/>
            </a:pPr>
            <a:r>
              <a:rPr lang="en-GB" sz="2800" b="0" strike="noStrike" spc="-1">
                <a:solidFill>
                  <a:srgbClr val="5F5F5F"/>
                </a:solidFill>
                <a:latin typeface="Arial"/>
              </a:rPr>
              <a:t>Secondo livello struttura</a:t>
            </a:r>
          </a:p>
          <a:p>
            <a:pPr marL="1143000" lvl="2" indent="-228600">
              <a:spcBef>
                <a:spcPts val="598"/>
              </a:spcBef>
              <a:buClr>
                <a:srgbClr val="5F5F5F"/>
              </a:buClr>
              <a:buSzPct val="80000"/>
              <a:buFont typeface="Webdings" charset="2"/>
              <a:buChar char=""/>
            </a:pPr>
            <a:r>
              <a:rPr lang="en-GB" sz="2400" b="0" strike="noStrike" spc="-1">
                <a:solidFill>
                  <a:srgbClr val="5F5F5F"/>
                </a:solidFill>
                <a:latin typeface="Arial"/>
              </a:rPr>
              <a:t>Terzo livello struttura</a:t>
            </a:r>
          </a:p>
          <a:p>
            <a:pPr marL="1562040" lvl="3" indent="-228600">
              <a:spcBef>
                <a:spcPts val="499"/>
              </a:spcBef>
              <a:buClr>
                <a:srgbClr val="5F5F5F"/>
              </a:buClr>
              <a:buFont typeface="Helvetica"/>
              <a:buChar char="–"/>
            </a:pPr>
            <a:r>
              <a:rPr lang="en-GB" sz="2000" b="0" strike="noStrike" spc="-1">
                <a:solidFill>
                  <a:srgbClr val="5F5F5F"/>
                </a:solidFill>
                <a:latin typeface="Arial"/>
              </a:rPr>
              <a:t>Quarto livello struttura</a:t>
            </a:r>
          </a:p>
          <a:p>
            <a:pPr marL="1981080" lvl="4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1800" b="0" strike="noStrike" spc="-1">
                <a:solidFill>
                  <a:srgbClr val="5F5F5F"/>
                </a:solidFill>
                <a:latin typeface="Arial"/>
              </a:rPr>
              <a:t>Quinto livello struttura</a:t>
            </a:r>
          </a:p>
          <a:p>
            <a:pPr marL="1981080" lvl="5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1800" b="0" strike="noStrike" spc="-1">
                <a:solidFill>
                  <a:srgbClr val="5F5F5F"/>
                </a:solidFill>
                <a:latin typeface="Arial"/>
              </a:rPr>
              <a:t>Sesto livello struttura</a:t>
            </a:r>
          </a:p>
          <a:p>
            <a:pPr marL="1981080" lvl="6" indent="-228600">
              <a:spcBef>
                <a:spcPts val="448"/>
              </a:spcBef>
              <a:buClr>
                <a:srgbClr val="5F5F5F"/>
              </a:buClr>
              <a:buFont typeface="Helvetica"/>
              <a:buChar char="•"/>
            </a:pPr>
            <a:r>
              <a:rPr lang="en-GB" sz="1800" b="0" strike="noStrike" spc="-1">
                <a:solidFill>
                  <a:srgbClr val="5F5F5F"/>
                </a:solidFill>
                <a:latin typeface="Arial"/>
              </a:rPr>
              <a:t>Settimo livello struttura</a:t>
            </a:r>
          </a:p>
        </p:txBody>
      </p:sp>
      <p:pic>
        <p:nvPicPr>
          <p:cNvPr id="50" name="Imagem 49"/>
          <p:cNvPicPr/>
          <p:nvPr/>
        </p:nvPicPr>
        <p:blipFill>
          <a:blip r:embed="rId14"/>
          <a:stretch/>
        </p:blipFill>
        <p:spPr>
          <a:xfrm>
            <a:off x="20160" y="6601680"/>
            <a:ext cx="699840" cy="256320"/>
          </a:xfrm>
          <a:prstGeom prst="rect">
            <a:avLst/>
          </a:prstGeom>
          <a:ln>
            <a:noFill/>
          </a:ln>
        </p:spPr>
      </p:pic>
      <p:pic>
        <p:nvPicPr>
          <p:cNvPr id="51" name="Picture 2"/>
          <p:cNvPicPr/>
          <p:nvPr/>
        </p:nvPicPr>
        <p:blipFill>
          <a:blip r:embed="rId15"/>
          <a:stretch/>
        </p:blipFill>
        <p:spPr>
          <a:xfrm>
            <a:off x="360" y="360"/>
            <a:ext cx="9143640" cy="1798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ffersonarpasserini/dataset-interactive-algorithms.git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620000" y="3060000"/>
            <a:ext cx="6660000" cy="40024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799"/>
              </a:spcBef>
            </a:pPr>
            <a:endParaRPr lang="en-GB" sz="3200" b="0" i="1" strike="noStrike" spc="-1">
              <a:solidFill>
                <a:srgbClr val="5F5F5F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697536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/>
            <a:fld id="{2EA5C729-947F-4787-8EC1-3FE968B17DCC}" type="slidenum">
              <a:rPr lang="en-US" sz="1200" b="0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252000" y="1747476"/>
            <a:ext cx="8640000" cy="283154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spc="-1" dirty="0">
                <a:solidFill>
                  <a:srgbClr val="4C4C4C"/>
                </a:solidFill>
              </a:rPr>
              <a:t>Complex Network Construction for Interactive Image Segmentation using Particle Competition and Cooperation: A New Approach</a:t>
            </a:r>
            <a:br>
              <a:rPr dirty="0"/>
            </a:br>
            <a:br>
              <a:rPr dirty="0"/>
            </a:br>
            <a:r>
              <a:rPr lang="en-GB" sz="1600" spc="-1" dirty="0">
                <a:solidFill>
                  <a:srgbClr val="4C4C4C"/>
                </a:solidFill>
              </a:rPr>
              <a:t>Jefferson A. R. </a:t>
            </a:r>
            <a:r>
              <a:rPr lang="en-GB" sz="1600" spc="-1" dirty="0" err="1">
                <a:solidFill>
                  <a:srgbClr val="4C4C4C"/>
                </a:solidFill>
              </a:rPr>
              <a:t>Passerini</a:t>
            </a:r>
            <a:r>
              <a:rPr lang="en-GB" sz="1600" spc="-1" dirty="0">
                <a:solidFill>
                  <a:srgbClr val="4C4C4C"/>
                </a:solidFill>
              </a:rPr>
              <a:t> and Fabricio Breve</a:t>
            </a:r>
            <a:endParaRPr lang="en-GB" sz="1600" b="1" strike="noStrike" spc="-1" dirty="0">
              <a:solidFill>
                <a:srgbClr val="4C4C4C"/>
              </a:solidFill>
              <a:latin typeface="Arial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1920600" y="3956760"/>
            <a:ext cx="5400720" cy="1263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93" name="TextShape 6"/>
          <p:cNvSpPr txBox="1"/>
          <p:nvPr/>
        </p:nvSpPr>
        <p:spPr>
          <a:xfrm>
            <a:off x="1384920" y="6167252"/>
            <a:ext cx="6374520" cy="8295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sz="1600" b="0" strike="noStrike" spc="-1" dirty="0">
                <a:solidFill>
                  <a:srgbClr val="4C4C4C"/>
                </a:solidFill>
                <a:latin typeface="DejaVu Sans"/>
                <a:ea typeface="Arial"/>
              </a:rPr>
              <a:t>July 3, 2020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7"/>
          <p:cNvSpPr txBox="1"/>
          <p:nvPr/>
        </p:nvSpPr>
        <p:spPr>
          <a:xfrm>
            <a:off x="2260134" y="4852578"/>
            <a:ext cx="4623731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pt-BR" sz="2800" b="1" strike="noStrike" spc="-1" dirty="0">
                <a:solidFill>
                  <a:srgbClr val="4C4C4C"/>
                </a:solidFill>
                <a:latin typeface="Arial"/>
              </a:rPr>
              <a:t>Fabricio Breve</a:t>
            </a:r>
            <a:br>
              <a:rPr lang="pt-BR" sz="2800" b="1" strike="noStrike" spc="-1" dirty="0">
                <a:solidFill>
                  <a:srgbClr val="4C4C4C"/>
                </a:solidFill>
                <a:latin typeface="Arial"/>
              </a:rPr>
            </a:br>
            <a:r>
              <a:rPr lang="pt-BR" sz="2000" b="1" strike="noStrike" spc="-1" dirty="0">
                <a:solidFill>
                  <a:srgbClr val="4C4C4C"/>
                </a:solidFill>
                <a:latin typeface="Arial"/>
              </a:rPr>
              <a:t>São Paulo </a:t>
            </a:r>
            <a:r>
              <a:rPr lang="pt-BR" sz="2000" b="1" strike="noStrike" spc="-1" dirty="0" err="1">
                <a:solidFill>
                  <a:srgbClr val="4C4C4C"/>
                </a:solidFill>
                <a:latin typeface="Arial"/>
              </a:rPr>
              <a:t>State</a:t>
            </a:r>
            <a:r>
              <a:rPr lang="pt-BR" sz="2000" b="1" strike="noStrike" spc="-1" dirty="0">
                <a:solidFill>
                  <a:srgbClr val="4C4C4C"/>
                </a:solidFill>
                <a:latin typeface="Arial"/>
              </a:rPr>
              <a:t> </a:t>
            </a:r>
            <a:r>
              <a:rPr lang="pt-BR" sz="2000" b="1" strike="noStrike" spc="-1" dirty="0" err="1">
                <a:solidFill>
                  <a:srgbClr val="4C4C4C"/>
                </a:solidFill>
                <a:latin typeface="Arial"/>
              </a:rPr>
              <a:t>University</a:t>
            </a:r>
            <a:r>
              <a:rPr lang="pt-BR" sz="2000" b="1" strike="noStrike" spc="-1" dirty="0">
                <a:solidFill>
                  <a:srgbClr val="4C4C4C"/>
                </a:solidFill>
                <a:latin typeface="Arial"/>
              </a:rPr>
              <a:t> (UNESP)</a:t>
            </a:r>
          </a:p>
          <a:p>
            <a:pPr algn="ctr"/>
            <a:r>
              <a:rPr lang="en-GB" sz="1600" b="1" strike="noStrike" spc="-1" dirty="0">
                <a:solidFill>
                  <a:srgbClr val="4C4C4C"/>
                </a:solidFill>
                <a:latin typeface="Arial"/>
              </a:rPr>
              <a:t>fabricio.breve@unesp.br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940F4D4-C146-4643-933F-0E98A8F7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61" y="5390459"/>
            <a:ext cx="1500821" cy="3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E9E55C6-282E-4D2B-AB78-99D071BA4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5" y="5337469"/>
            <a:ext cx="1397749" cy="4481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Experiments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4739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151 real-world images taken from the </a:t>
            </a:r>
            <a:r>
              <a:rPr lang="en-US" sz="2800" spc="-1" dirty="0" err="1">
                <a:solidFill>
                  <a:srgbClr val="5F5F5F"/>
                </a:solidFill>
              </a:rPr>
              <a:t>GrabCut</a:t>
            </a:r>
            <a:r>
              <a:rPr lang="en-US" sz="2800" spc="-1" dirty="0">
                <a:solidFill>
                  <a:srgbClr val="5F5F5F"/>
                </a:solidFill>
              </a:rPr>
              <a:t> dataset, the PASCAL VOC dataset, and from the Alpha matting dataset are used to evaluate both models.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The weight vector </a:t>
            </a:r>
            <a:r>
              <a:rPr lang="el-GR" sz="2800" spc="-1" dirty="0">
                <a:solidFill>
                  <a:srgbClr val="5F5F5F"/>
                </a:solidFill>
              </a:rPr>
              <a:t>λ</a:t>
            </a:r>
            <a:r>
              <a:rPr lang="pt-BR" sz="2800" spc="-1" dirty="0">
                <a:solidFill>
                  <a:srgbClr val="5F5F5F"/>
                </a:solidFill>
              </a:rPr>
              <a:t> </a:t>
            </a:r>
            <a:r>
              <a:rPr lang="en-US" sz="2800" spc="-1" dirty="0">
                <a:solidFill>
                  <a:srgbClr val="5F5F5F"/>
                </a:solidFill>
              </a:rPr>
              <a:t>was defined so all the features had the same weight.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The markings (labels) defined for the tests and the cut polygons used in this work are available at Github¹.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5F5F5F"/>
                </a:solidFill>
                <a:latin typeface="Arial"/>
              </a:rPr>
              <a:t>Each image is evaluated 30 times and the average is taken.</a:t>
            </a:r>
            <a:endParaRPr lang="en-GB" sz="2800" b="0" strike="noStrike" spc="-1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8E16F52-F961-47F8-9D99-3A84299D781A}"/>
              </a:ext>
            </a:extLst>
          </p:cNvPr>
          <p:cNvSpPr/>
          <p:nvPr/>
        </p:nvSpPr>
        <p:spPr>
          <a:xfrm>
            <a:off x="4337637" y="6010212"/>
            <a:ext cx="4429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¹ </a:t>
            </a:r>
            <a:r>
              <a:rPr lang="pt-BR" sz="1000" dirty="0">
                <a:hlinkClick r:id="rId2"/>
              </a:rPr>
              <a:t>https://github.com/jeffersonarpasserini/dataset-interactive-algorithms.git</a:t>
            </a:r>
            <a:endParaRPr lang="pt-BR" sz="1000" dirty="0"/>
          </a:p>
          <a:p>
            <a:endParaRPr lang="pt-BR" sz="1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FEADD9-6D82-46A8-B5AE-FD027609B3B2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182941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3200" spc="-1" dirty="0">
                <a:solidFill>
                  <a:srgbClr val="5F5F5F"/>
                </a:solidFill>
              </a:rPr>
              <a:t>Error rates in the five images that </a:t>
            </a:r>
            <a:r>
              <a:rPr lang="en-US" sz="3200" b="1" spc="-1" dirty="0">
                <a:solidFill>
                  <a:srgbClr val="5F5F5F"/>
                </a:solidFill>
              </a:rPr>
              <a:t>did not use the cut polygon resource</a:t>
            </a:r>
            <a:r>
              <a:rPr lang="en-US" sz="3200" spc="-1" dirty="0">
                <a:solidFill>
                  <a:srgbClr val="5F5F5F"/>
                </a:solidFill>
              </a:rPr>
              <a:t>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2E6CAA2-37CD-4D15-B6E9-A1906A83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21386"/>
              </p:ext>
            </p:extLst>
          </p:nvPr>
        </p:nvGraphicFramePr>
        <p:xfrm>
          <a:off x="1750038" y="3188152"/>
          <a:ext cx="5643924" cy="220027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488041">
                  <a:extLst>
                    <a:ext uri="{9D8B030D-6E8A-4147-A177-3AD203B41FA5}">
                      <a16:colId xmlns:a16="http://schemas.microsoft.com/office/drawing/2014/main" val="2897609909"/>
                    </a:ext>
                  </a:extLst>
                </a:gridCol>
                <a:gridCol w="1570781">
                  <a:extLst>
                    <a:ext uri="{9D8B030D-6E8A-4147-A177-3AD203B41FA5}">
                      <a16:colId xmlns:a16="http://schemas.microsoft.com/office/drawing/2014/main" val="1979194537"/>
                    </a:ext>
                  </a:extLst>
                </a:gridCol>
                <a:gridCol w="1585102">
                  <a:extLst>
                    <a:ext uri="{9D8B030D-6E8A-4147-A177-3AD203B41FA5}">
                      <a16:colId xmlns:a16="http://schemas.microsoft.com/office/drawing/2014/main" val="2642951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Image Name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Proposed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Reference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72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>
                          <a:effectLst/>
                        </a:rPr>
                        <a:t>Baby_2007_006647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1.17%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4.57%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091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>
                          <a:effectLst/>
                        </a:rPr>
                        <a:t>cross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0.48%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1.79%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951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>
                          <a:effectLst/>
                        </a:rPr>
                        <a:t>gt02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0.52%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1.27%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344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>
                          <a:effectLst/>
                        </a:rPr>
                        <a:t>gt07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0.21%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0.64%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732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>
                          <a:effectLst/>
                        </a:rPr>
                        <a:t>gt13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1.08%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>
                          <a:effectLst/>
                        </a:rPr>
                        <a:t>2.11%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61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>
                          <a:effectLst/>
                        </a:rPr>
                        <a:t>Average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>
                          <a:effectLst/>
                        </a:rPr>
                        <a:t>0.64%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1.72%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65011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DE3C858-1DDC-4596-9526-0C72C6E36260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65503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BCFF01-A6EF-454B-BD8C-86155EC80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95" y="3942681"/>
            <a:ext cx="2880000" cy="216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4D0BF2-BEB4-40E3-8BCB-CF75B2FE2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47" y="1368000"/>
            <a:ext cx="2880000" cy="216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A98751-A234-4BF5-BCEF-ADFF2CF5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942681"/>
            <a:ext cx="2880000" cy="216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0054C0-22C9-4171-86E9-EDF6C433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95" y="1313273"/>
            <a:ext cx="2880000" cy="216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1.17%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4.57%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E22686-D256-4134-81DE-58D3403F914A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98523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1144285" y="4787017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Proposed Model </a:t>
            </a:r>
          </a:p>
          <a:p>
            <a:pPr algn="ctr"/>
            <a:r>
              <a:rPr lang="en-US" b="1"/>
              <a:t>Error Rate: 0.48%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5795147" y="4787017"/>
            <a:ext cx="215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Reference Model </a:t>
            </a:r>
          </a:p>
          <a:p>
            <a:pPr algn="ctr"/>
            <a:r>
              <a:rPr lang="en-US" b="1"/>
              <a:t>Error Rate: 1.79%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E8780F-3BB6-496D-AACF-D8B951A8A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39" y="1818036"/>
            <a:ext cx="2160000" cy="288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3377E8-69DD-4C41-81F3-FCB371BC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" y="1818036"/>
            <a:ext cx="2160000" cy="28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56FA8B-63DA-4292-B8BA-431697926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62" y="1818036"/>
            <a:ext cx="2160000" cy="28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CE7E5D-958B-414C-BF8A-1352957A7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80" y="1818036"/>
            <a:ext cx="2160000" cy="288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A3BF44-C7A1-4C4C-A82D-70E5A03BC064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359139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0.52%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1.27%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4100D1-89D1-47D2-A57B-598443CD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78" y="3914824"/>
            <a:ext cx="3297710" cy="216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A04BAC-D6E3-44F6-9AE8-DC04FD686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80" y="3914824"/>
            <a:ext cx="3297710" cy="216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5B07CBE-2711-4EBC-A9CA-F4DF7A2C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80" y="1269000"/>
            <a:ext cx="3297710" cy="216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A3717C-3BC0-4536-9969-AE9ABEFEA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78" y="1269000"/>
            <a:ext cx="3297710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12F7108-C5B6-4DED-ADB9-D81CD04804CC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34713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0.21%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0.64%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17386E-D6F4-44BE-B704-81D7D78C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35" y="1299826"/>
            <a:ext cx="2796116" cy="216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4F7A55D-F72F-4AF5-A78B-ED1AFEDFA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35" y="3946938"/>
            <a:ext cx="2796116" cy="216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BDD0776-D893-4995-BFA7-D384F468A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8" y="1238174"/>
            <a:ext cx="2796117" cy="216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B50BE46-89D3-4558-B048-1CBD8E12B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8" y="3946938"/>
            <a:ext cx="2796117" cy="216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8ED49E-1F93-442D-BF89-B80E785F091C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99937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1.08%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2.11%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7F5A95A-0364-41F9-B024-7247A7D6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75" y="1269000"/>
            <a:ext cx="2904202" cy="216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A33B663-AABF-456A-90AD-9E5EDFB3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5" y="1269000"/>
            <a:ext cx="2904202" cy="216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59CC386-15BF-4F61-8207-EFF0407CE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5" y="3946938"/>
            <a:ext cx="2904202" cy="216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11B2C0D-30A7-4DA2-AB35-C925894BE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946938"/>
            <a:ext cx="2904202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B61262A-5110-4DFB-BB8B-70787A362911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330599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14773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3200" spc="-1" dirty="0">
                <a:solidFill>
                  <a:srgbClr val="5F5F5F"/>
                </a:solidFill>
              </a:rPr>
              <a:t>Error rates in the images with the lowest error rates achieved by the proposed method.</a:t>
            </a:r>
            <a:endParaRPr lang="en-GB" sz="3200" b="0" strike="noStrike" spc="-1" dirty="0">
              <a:solidFill>
                <a:srgbClr val="5F5F5F"/>
              </a:solidFill>
              <a:latin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3952454-1EFA-4BA4-8844-EAD35F499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11205"/>
              </p:ext>
            </p:extLst>
          </p:nvPr>
        </p:nvGraphicFramePr>
        <p:xfrm>
          <a:off x="1768038" y="3165100"/>
          <a:ext cx="5643924" cy="220027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488041">
                  <a:extLst>
                    <a:ext uri="{9D8B030D-6E8A-4147-A177-3AD203B41FA5}">
                      <a16:colId xmlns:a16="http://schemas.microsoft.com/office/drawing/2014/main" val="2897609909"/>
                    </a:ext>
                  </a:extLst>
                </a:gridCol>
                <a:gridCol w="1570781">
                  <a:extLst>
                    <a:ext uri="{9D8B030D-6E8A-4147-A177-3AD203B41FA5}">
                      <a16:colId xmlns:a16="http://schemas.microsoft.com/office/drawing/2014/main" val="1979194537"/>
                    </a:ext>
                  </a:extLst>
                </a:gridCol>
                <a:gridCol w="1585102">
                  <a:extLst>
                    <a:ext uri="{9D8B030D-6E8A-4147-A177-3AD203B41FA5}">
                      <a16:colId xmlns:a16="http://schemas.microsoft.com/office/drawing/2014/main" val="2642951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Image Name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Proposed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Reference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72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Monitor_2007_003011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091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Train_2007_004627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951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Car_2008_001716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344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Monitor_2007_004193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732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Person_2007_002639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61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65011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CA77838-2A5B-4346-89E3-6A8FC35EE703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93797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0.02%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1.09%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E4CF99-B8EA-4957-818E-6C257F24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34" y="1299826"/>
            <a:ext cx="2880000" cy="216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A846C7-BFE9-45A2-8837-8322BD7F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6" y="1299826"/>
            <a:ext cx="2880000" cy="216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82C00FC-0AD0-444B-94D6-9259A0A31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946938"/>
            <a:ext cx="2880000" cy="216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EFEA11E-A97A-4C03-A498-B74C00CDF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6" y="3946938"/>
            <a:ext cx="2880000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8D3111B-9024-4721-ADEF-BEFB93E9DE8E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62958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0.09%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0.76%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F707B6-1B67-4C0F-A474-02CB4D45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68" y="1269000"/>
            <a:ext cx="2880000" cy="216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D483C4-9E86-4687-B954-07D8503FA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33" y="1299826"/>
            <a:ext cx="2880000" cy="216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1B8CD32-6061-4771-99B3-D071CA59B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68" y="3944714"/>
            <a:ext cx="2880000" cy="216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6E6880F-1A8C-4D97-A440-7C0A82ED2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33" y="3944714"/>
            <a:ext cx="2880000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6D0465B-9C9A-4FAA-AF50-914FB78FB8E8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13269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Particle Competition and Cooperation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5793582" cy="42011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solidFill>
                  <a:srgbClr val="5F5F5F"/>
                </a:solidFill>
              </a:rPr>
              <a:t>Particle competition and cooperation (PCC) is a graph-based semi-supervised learning method.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solidFill>
                  <a:srgbClr val="5F5F5F"/>
                </a:solidFill>
              </a:rPr>
              <a:t>The dataset is converted into a non-weighted and non-orientated graph: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solidFill>
                  <a:srgbClr val="5F5F5F"/>
                </a:solidFill>
              </a:rPr>
              <a:t>Each data item corresponds to a node;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solidFill>
                  <a:srgbClr val="5F5F5F"/>
                </a:solidFill>
              </a:rPr>
              <a:t>Edges are generated from the similarity relations between the data items.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solidFill>
                  <a:srgbClr val="5F5F5F"/>
                </a:solidFill>
              </a:rPr>
              <a:t>Particles, which correspond to the labeled data, move in the graph cooperating with other particles of the same class and competing against particles of other classes.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100" b="0" strike="noStrike" spc="-1" dirty="0">
                <a:solidFill>
                  <a:srgbClr val="5F5F5F"/>
                </a:solidFill>
                <a:latin typeface="Arial"/>
              </a:rPr>
              <a:t>To dominate as many nodes as possible.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AB686F4-C651-49B3-B15E-9C9CF781C8F2}"/>
              </a:ext>
            </a:extLst>
          </p:cNvPr>
          <p:cNvGrpSpPr/>
          <p:nvPr/>
        </p:nvGrpSpPr>
        <p:grpSpPr>
          <a:xfrm>
            <a:off x="6539112" y="1443728"/>
            <a:ext cx="2532887" cy="4242455"/>
            <a:chOff x="5292080" y="552683"/>
            <a:chExt cx="3528392" cy="5997813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45848B9A-BC6E-466E-A4DF-07ACEC1BE546}"/>
                </a:ext>
              </a:extLst>
            </p:cNvPr>
            <p:cNvCxnSpPr>
              <a:stCxn id="10" idx="7"/>
            </p:cNvCxnSpPr>
            <p:nvPr/>
          </p:nvCxnSpPr>
          <p:spPr>
            <a:xfrm flipV="1">
              <a:off x="6949202" y="4733642"/>
              <a:ext cx="133905" cy="514913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D1561B9-3163-4DEB-8015-5440EAB61364}"/>
                </a:ext>
              </a:extLst>
            </p:cNvPr>
            <p:cNvCxnSpPr>
              <a:stCxn id="12" idx="5"/>
            </p:cNvCxnSpPr>
            <p:nvPr/>
          </p:nvCxnSpPr>
          <p:spPr>
            <a:xfrm>
              <a:off x="6796802" y="3895445"/>
              <a:ext cx="322165" cy="541799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D6E42186-DF6E-4D1F-ADC4-23157EB43889}"/>
                </a:ext>
              </a:extLst>
            </p:cNvPr>
            <p:cNvCxnSpPr/>
            <p:nvPr/>
          </p:nvCxnSpPr>
          <p:spPr>
            <a:xfrm rot="5400000" flipH="1" flipV="1">
              <a:off x="6521183" y="3174295"/>
              <a:ext cx="447955" cy="219355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AE0287B-5E65-4C46-B942-02E5E448A4DC}"/>
                </a:ext>
              </a:extLst>
            </p:cNvPr>
            <p:cNvSpPr/>
            <p:nvPr/>
          </p:nvSpPr>
          <p:spPr>
            <a:xfrm>
              <a:off x="6558957" y="5181600"/>
              <a:ext cx="457200" cy="457200"/>
            </a:xfrm>
            <a:prstGeom prst="ellipse">
              <a:avLst/>
            </a:prstGeom>
            <a:solidFill>
              <a:srgbClr val="9999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8EFDA5C-56CE-44AF-81EA-1F23698BBF18}"/>
                </a:ext>
              </a:extLst>
            </p:cNvPr>
            <p:cNvSpPr/>
            <p:nvPr/>
          </p:nvSpPr>
          <p:spPr>
            <a:xfrm>
              <a:off x="6558957" y="51816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8EAABD9-A39A-4FB7-B2F7-6913C50662A4}"/>
                </a:ext>
              </a:extLst>
            </p:cNvPr>
            <p:cNvSpPr/>
            <p:nvPr/>
          </p:nvSpPr>
          <p:spPr>
            <a:xfrm>
              <a:off x="6406557" y="35052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D9E1E7B-7ED8-4591-A604-D3A5ECA1018C}"/>
                </a:ext>
              </a:extLst>
            </p:cNvPr>
            <p:cNvSpPr/>
            <p:nvPr/>
          </p:nvSpPr>
          <p:spPr>
            <a:xfrm>
              <a:off x="7016157" y="15240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A549A56-FCDB-46FE-8C7F-22E4E9CC7916}"/>
                </a:ext>
              </a:extLst>
            </p:cNvPr>
            <p:cNvSpPr/>
            <p:nvPr/>
          </p:nvSpPr>
          <p:spPr>
            <a:xfrm>
              <a:off x="7930557" y="22098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74078F0-B114-47B9-B196-7EC9D00A4CFC}"/>
                </a:ext>
              </a:extLst>
            </p:cNvPr>
            <p:cNvSpPr/>
            <p:nvPr/>
          </p:nvSpPr>
          <p:spPr>
            <a:xfrm>
              <a:off x="6787557" y="26670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5872259-0F62-4D96-AB68-F07C77D53A4E}"/>
                </a:ext>
              </a:extLst>
            </p:cNvPr>
            <p:cNvSpPr/>
            <p:nvPr/>
          </p:nvSpPr>
          <p:spPr>
            <a:xfrm>
              <a:off x="7778157" y="35052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D6882FC-8ABB-4F29-BBFF-E2A744A5B624}"/>
                </a:ext>
              </a:extLst>
            </p:cNvPr>
            <p:cNvSpPr/>
            <p:nvPr/>
          </p:nvSpPr>
          <p:spPr>
            <a:xfrm>
              <a:off x="7016157" y="43434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95E4D6C-5D17-4A1A-B7BB-BB981836814E}"/>
                </a:ext>
              </a:extLst>
            </p:cNvPr>
            <p:cNvSpPr/>
            <p:nvPr/>
          </p:nvSpPr>
          <p:spPr>
            <a:xfrm>
              <a:off x="8311557" y="44958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09412B0-1E31-43FE-B9D2-8B42690B7D96}"/>
                </a:ext>
              </a:extLst>
            </p:cNvPr>
            <p:cNvCxnSpPr>
              <a:stCxn id="13" idx="4"/>
              <a:endCxn id="15" idx="0"/>
            </p:cNvCxnSpPr>
            <p:nvPr/>
          </p:nvCxnSpPr>
          <p:spPr>
            <a:xfrm rot="5400000">
              <a:off x="6787557" y="2209800"/>
              <a:ext cx="685800" cy="2286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A8D2B08A-14BE-409A-9D81-83CF537400BD}"/>
                </a:ext>
              </a:extLst>
            </p:cNvPr>
            <p:cNvCxnSpPr>
              <a:stCxn id="14" idx="3"/>
              <a:endCxn id="15" idx="6"/>
            </p:cNvCxnSpPr>
            <p:nvPr/>
          </p:nvCxnSpPr>
          <p:spPr>
            <a:xfrm rot="5400000">
              <a:off x="7473358" y="2371445"/>
              <a:ext cx="295555" cy="752755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191D7B29-C3E9-4143-8226-B2AEB1E341E4}"/>
                </a:ext>
              </a:extLst>
            </p:cNvPr>
            <p:cNvCxnSpPr>
              <a:stCxn id="16" idx="1"/>
              <a:endCxn id="15" idx="5"/>
            </p:cNvCxnSpPr>
            <p:nvPr/>
          </p:nvCxnSpPr>
          <p:spPr>
            <a:xfrm rot="16200000" flipV="1">
              <a:off x="7254002" y="2981045"/>
              <a:ext cx="514910" cy="6673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A11BEE30-260B-4BAF-BA62-EC99B5B05DBB}"/>
                </a:ext>
              </a:extLst>
            </p:cNvPr>
            <p:cNvCxnSpPr>
              <a:stCxn id="18" idx="1"/>
              <a:endCxn id="16" idx="5"/>
            </p:cNvCxnSpPr>
            <p:nvPr/>
          </p:nvCxnSpPr>
          <p:spPr>
            <a:xfrm flipH="1" flipV="1">
              <a:off x="8168402" y="3895445"/>
              <a:ext cx="210110" cy="6673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244E441B-89F1-4F3C-BA9F-38A9AA524093}"/>
                </a:ext>
              </a:extLst>
            </p:cNvPr>
            <p:cNvCxnSpPr>
              <a:stCxn id="17" idx="7"/>
              <a:endCxn id="16" idx="3"/>
            </p:cNvCxnSpPr>
            <p:nvPr/>
          </p:nvCxnSpPr>
          <p:spPr>
            <a:xfrm rot="5400000" flipH="1" flipV="1">
              <a:off x="7368302" y="3933545"/>
              <a:ext cx="514910" cy="4387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7EEC5834-D9D9-4534-97C4-7F192F180E1B}"/>
                </a:ext>
              </a:extLst>
            </p:cNvPr>
            <p:cNvCxnSpPr>
              <a:stCxn id="16" idx="0"/>
              <a:endCxn id="14" idx="4"/>
            </p:cNvCxnSpPr>
            <p:nvPr/>
          </p:nvCxnSpPr>
          <p:spPr>
            <a:xfrm flipV="1">
              <a:off x="8006757" y="2667000"/>
              <a:ext cx="152400" cy="8382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7A71793F-19EB-4B67-8408-CC8FD10ED736}"/>
                </a:ext>
              </a:extLst>
            </p:cNvPr>
            <p:cNvCxnSpPr>
              <a:stCxn id="14" idx="1"/>
              <a:endCxn id="13" idx="5"/>
            </p:cNvCxnSpPr>
            <p:nvPr/>
          </p:nvCxnSpPr>
          <p:spPr>
            <a:xfrm rot="16200000" flipV="1">
              <a:off x="7520702" y="1799945"/>
              <a:ext cx="362510" cy="5911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0CF200D-84E0-4481-9492-0F7F8E4C5FCC}"/>
                </a:ext>
              </a:extLst>
            </p:cNvPr>
            <p:cNvSpPr/>
            <p:nvPr/>
          </p:nvSpPr>
          <p:spPr>
            <a:xfrm>
              <a:off x="7930557" y="518160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45F7452-5044-4111-A401-E40089F7554B}"/>
                </a:ext>
              </a:extLst>
            </p:cNvPr>
            <p:cNvCxnSpPr>
              <a:stCxn id="26" idx="1"/>
              <a:endCxn id="17" idx="5"/>
            </p:cNvCxnSpPr>
            <p:nvPr/>
          </p:nvCxnSpPr>
          <p:spPr>
            <a:xfrm rot="16200000" flipV="1">
              <a:off x="7444502" y="4695545"/>
              <a:ext cx="514910" cy="5911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E296EA7-8102-4675-91B8-E1CCBDE53267}"/>
                </a:ext>
              </a:extLst>
            </p:cNvPr>
            <p:cNvSpPr/>
            <p:nvPr/>
          </p:nvSpPr>
          <p:spPr>
            <a:xfrm>
              <a:off x="8044857" y="980728"/>
              <a:ext cx="457200" cy="457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A3C675A-DD16-4454-91A4-EA899E05326A}"/>
                </a:ext>
              </a:extLst>
            </p:cNvPr>
            <p:cNvCxnSpPr>
              <a:endCxn id="28" idx="4"/>
            </p:cNvCxnSpPr>
            <p:nvPr/>
          </p:nvCxnSpPr>
          <p:spPr>
            <a:xfrm flipV="1">
              <a:off x="8211684" y="1437928"/>
              <a:ext cx="61773" cy="771873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08D46B9B-2822-4DF5-9F06-B77FFD26C22A}"/>
                </a:ext>
              </a:extLst>
            </p:cNvPr>
            <p:cNvSpPr/>
            <p:nvPr/>
          </p:nvSpPr>
          <p:spPr>
            <a:xfrm>
              <a:off x="7323276" y="5805264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FE1357F-5508-4CE0-A676-D76AD2C07712}"/>
                </a:ext>
              </a:extLst>
            </p:cNvPr>
            <p:cNvSpPr/>
            <p:nvPr/>
          </p:nvSpPr>
          <p:spPr>
            <a:xfrm>
              <a:off x="7016158" y="552683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D271F4F-1F33-4EB9-96BA-54E29F40BEE0}"/>
                </a:ext>
              </a:extLst>
            </p:cNvPr>
            <p:cNvSpPr/>
            <p:nvPr/>
          </p:nvSpPr>
          <p:spPr>
            <a:xfrm>
              <a:off x="5949357" y="1403539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19E0C0A4-F459-4157-BE08-2AFD04DE8AFE}"/>
                </a:ext>
              </a:extLst>
            </p:cNvPr>
            <p:cNvSpPr/>
            <p:nvPr/>
          </p:nvSpPr>
          <p:spPr>
            <a:xfrm>
              <a:off x="6099769" y="2371445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FE37AE0-CFF5-4444-8B6F-F1A98476E0B7}"/>
                </a:ext>
              </a:extLst>
            </p:cNvPr>
            <p:cNvSpPr/>
            <p:nvPr/>
          </p:nvSpPr>
          <p:spPr>
            <a:xfrm>
              <a:off x="8363272" y="3086099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0BE52A3B-044B-4F09-84F4-64B972F72DD5}"/>
                </a:ext>
              </a:extLst>
            </p:cNvPr>
            <p:cNvSpPr/>
            <p:nvPr/>
          </p:nvSpPr>
          <p:spPr>
            <a:xfrm>
              <a:off x="6077349" y="6093296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B3C34A27-93F2-4CF6-9CC7-5D45B91C0A4A}"/>
                </a:ext>
              </a:extLst>
            </p:cNvPr>
            <p:cNvCxnSpPr>
              <a:stCxn id="35" idx="7"/>
              <a:endCxn id="11" idx="3"/>
            </p:cNvCxnSpPr>
            <p:nvPr/>
          </p:nvCxnSpPr>
          <p:spPr>
            <a:xfrm flipV="1">
              <a:off x="6467594" y="5571845"/>
              <a:ext cx="158318" cy="58840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8AE7B6B4-4AD1-4CE4-9D66-94F811EADF5C}"/>
                </a:ext>
              </a:extLst>
            </p:cNvPr>
            <p:cNvCxnSpPr>
              <a:stCxn id="10" idx="5"/>
              <a:endCxn id="30" idx="1"/>
            </p:cNvCxnSpPr>
            <p:nvPr/>
          </p:nvCxnSpPr>
          <p:spPr>
            <a:xfrm>
              <a:off x="6949202" y="5571845"/>
              <a:ext cx="441029" cy="300374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F26844ED-917A-4270-9EF8-F0AB41775274}"/>
                </a:ext>
              </a:extLst>
            </p:cNvPr>
            <p:cNvCxnSpPr>
              <a:stCxn id="35" idx="6"/>
              <a:endCxn id="30" idx="2"/>
            </p:cNvCxnSpPr>
            <p:nvPr/>
          </p:nvCxnSpPr>
          <p:spPr>
            <a:xfrm flipV="1">
              <a:off x="6534549" y="6033864"/>
              <a:ext cx="788727" cy="288032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B71FECD3-0A8E-49D9-BAF3-17BADC84ABC3}"/>
                </a:ext>
              </a:extLst>
            </p:cNvPr>
            <p:cNvCxnSpPr>
              <a:stCxn id="30" idx="7"/>
              <a:endCxn id="26" idx="4"/>
            </p:cNvCxnSpPr>
            <p:nvPr/>
          </p:nvCxnSpPr>
          <p:spPr>
            <a:xfrm flipV="1">
              <a:off x="7713521" y="5638800"/>
              <a:ext cx="445636" cy="233419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5ED53D65-7B86-4275-AF22-C8F9595BA2D2}"/>
                </a:ext>
              </a:extLst>
            </p:cNvPr>
            <p:cNvCxnSpPr>
              <a:stCxn id="26" idx="7"/>
              <a:endCxn id="18" idx="3"/>
            </p:cNvCxnSpPr>
            <p:nvPr/>
          </p:nvCxnSpPr>
          <p:spPr>
            <a:xfrm flipV="1">
              <a:off x="8320802" y="4886045"/>
              <a:ext cx="57710" cy="3625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F1075CF1-ED8E-41FA-B9E3-74E5BB99FAF4}"/>
                </a:ext>
              </a:extLst>
            </p:cNvPr>
            <p:cNvCxnSpPr>
              <a:stCxn id="18" idx="0"/>
              <a:endCxn id="34" idx="4"/>
            </p:cNvCxnSpPr>
            <p:nvPr/>
          </p:nvCxnSpPr>
          <p:spPr>
            <a:xfrm flipV="1">
              <a:off x="8540157" y="3543299"/>
              <a:ext cx="51715" cy="952501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35C162C0-0B12-4EC9-B280-F23E60BF8EC8}"/>
                </a:ext>
              </a:extLst>
            </p:cNvPr>
            <p:cNvCxnSpPr>
              <a:stCxn id="10" idx="0"/>
              <a:endCxn id="12" idx="4"/>
            </p:cNvCxnSpPr>
            <p:nvPr/>
          </p:nvCxnSpPr>
          <p:spPr>
            <a:xfrm flipH="1" flipV="1">
              <a:off x="6635157" y="3962400"/>
              <a:ext cx="152400" cy="12192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9C745280-1F6C-4F90-9CAB-AA37E7CE18C2}"/>
                </a:ext>
              </a:extLst>
            </p:cNvPr>
            <p:cNvCxnSpPr>
              <a:endCxn id="33" idx="4"/>
            </p:cNvCxnSpPr>
            <p:nvPr/>
          </p:nvCxnSpPr>
          <p:spPr>
            <a:xfrm flipH="1" flipV="1">
              <a:off x="6328369" y="2828645"/>
              <a:ext cx="206180" cy="676555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66CD8A4C-810D-4DB6-9B96-C68204EC8E77}"/>
                </a:ext>
              </a:extLst>
            </p:cNvPr>
            <p:cNvCxnSpPr>
              <a:stCxn id="32" idx="6"/>
              <a:endCxn id="13" idx="2"/>
            </p:cNvCxnSpPr>
            <p:nvPr/>
          </p:nvCxnSpPr>
          <p:spPr>
            <a:xfrm>
              <a:off x="6406557" y="1632139"/>
              <a:ext cx="609600" cy="120461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D7E82515-8787-4C71-B580-73E3258B8FFC}"/>
                </a:ext>
              </a:extLst>
            </p:cNvPr>
            <p:cNvCxnSpPr>
              <a:stCxn id="33" idx="7"/>
              <a:endCxn id="13" idx="3"/>
            </p:cNvCxnSpPr>
            <p:nvPr/>
          </p:nvCxnSpPr>
          <p:spPr>
            <a:xfrm flipV="1">
              <a:off x="6490014" y="1914245"/>
              <a:ext cx="593098" cy="524155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BA30D6ED-9A9D-4345-90A9-6F4E45036819}"/>
                </a:ext>
              </a:extLst>
            </p:cNvPr>
            <p:cNvCxnSpPr>
              <a:stCxn id="33" idx="0"/>
            </p:cNvCxnSpPr>
            <p:nvPr/>
          </p:nvCxnSpPr>
          <p:spPr>
            <a:xfrm flipH="1" flipV="1">
              <a:off x="6177957" y="1860739"/>
              <a:ext cx="150412" cy="51070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D5499DF7-727C-491B-920A-D74A184C4780}"/>
                </a:ext>
              </a:extLst>
            </p:cNvPr>
            <p:cNvCxnSpPr>
              <a:stCxn id="32" idx="7"/>
              <a:endCxn id="31" idx="3"/>
            </p:cNvCxnSpPr>
            <p:nvPr/>
          </p:nvCxnSpPr>
          <p:spPr>
            <a:xfrm flipV="1">
              <a:off x="6339602" y="942928"/>
              <a:ext cx="743511" cy="52756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40633600-DD74-4FFA-B214-15F13D3B9960}"/>
                </a:ext>
              </a:extLst>
            </p:cNvPr>
            <p:cNvCxnSpPr>
              <a:stCxn id="13" idx="0"/>
              <a:endCxn id="31" idx="4"/>
            </p:cNvCxnSpPr>
            <p:nvPr/>
          </p:nvCxnSpPr>
          <p:spPr>
            <a:xfrm flipV="1">
              <a:off x="7244757" y="1009883"/>
              <a:ext cx="1" cy="514117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2A67B24B-0E99-47B3-86C6-B61A72C53BD0}"/>
                </a:ext>
              </a:extLst>
            </p:cNvPr>
            <p:cNvCxnSpPr>
              <a:stCxn id="28" idx="1"/>
              <a:endCxn id="31" idx="6"/>
            </p:cNvCxnSpPr>
            <p:nvPr/>
          </p:nvCxnSpPr>
          <p:spPr>
            <a:xfrm flipH="1" flipV="1">
              <a:off x="7473358" y="781283"/>
              <a:ext cx="638454" cy="2664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7A90F428-454B-4A7F-9AC7-BF9C787ABA68}"/>
                </a:ext>
              </a:extLst>
            </p:cNvPr>
            <p:cNvCxnSpPr>
              <a:stCxn id="13" idx="6"/>
              <a:endCxn id="28" idx="3"/>
            </p:cNvCxnSpPr>
            <p:nvPr/>
          </p:nvCxnSpPr>
          <p:spPr>
            <a:xfrm flipV="1">
              <a:off x="7473357" y="1370973"/>
              <a:ext cx="638455" cy="381627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CB678FFF-2207-46EE-9D39-62A6E59820AE}"/>
                </a:ext>
              </a:extLst>
            </p:cNvPr>
            <p:cNvCxnSpPr>
              <a:stCxn id="34" idx="1"/>
              <a:endCxn id="14" idx="5"/>
            </p:cNvCxnSpPr>
            <p:nvPr/>
          </p:nvCxnSpPr>
          <p:spPr>
            <a:xfrm flipH="1" flipV="1">
              <a:off x="8320802" y="2600045"/>
              <a:ext cx="109425" cy="553009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4D965332-5B25-434D-B227-439E77426ED8}"/>
                </a:ext>
              </a:extLst>
            </p:cNvPr>
            <p:cNvCxnSpPr>
              <a:stCxn id="34" idx="0"/>
              <a:endCxn id="28" idx="5"/>
            </p:cNvCxnSpPr>
            <p:nvPr/>
          </p:nvCxnSpPr>
          <p:spPr>
            <a:xfrm flipH="1" flipV="1">
              <a:off x="8435102" y="1370973"/>
              <a:ext cx="156770" cy="171512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8323941D-99C6-4011-AC7F-92081972407D}"/>
                </a:ext>
              </a:extLst>
            </p:cNvPr>
            <p:cNvCxnSpPr>
              <a:stCxn id="33" idx="5"/>
              <a:endCxn id="15" idx="2"/>
            </p:cNvCxnSpPr>
            <p:nvPr/>
          </p:nvCxnSpPr>
          <p:spPr>
            <a:xfrm>
              <a:off x="6490014" y="2761690"/>
              <a:ext cx="297543" cy="13391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F81D1364-9A62-4D89-B69A-82DD5CCA2C14}"/>
                </a:ext>
              </a:extLst>
            </p:cNvPr>
            <p:cNvCxnSpPr>
              <a:stCxn id="26" idx="0"/>
              <a:endCxn id="16" idx="4"/>
            </p:cNvCxnSpPr>
            <p:nvPr/>
          </p:nvCxnSpPr>
          <p:spPr>
            <a:xfrm flipH="1" flipV="1">
              <a:off x="8006757" y="3962400"/>
              <a:ext cx="152400" cy="12192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BD9B163B-E62E-4DFF-8BC5-195273BC4055}"/>
                </a:ext>
              </a:extLst>
            </p:cNvPr>
            <p:cNvSpPr/>
            <p:nvPr/>
          </p:nvSpPr>
          <p:spPr>
            <a:xfrm>
              <a:off x="8242570" y="6030102"/>
              <a:ext cx="457200" cy="457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79017609-DD3B-457E-ACA2-097EFB3C3569}"/>
                </a:ext>
              </a:extLst>
            </p:cNvPr>
            <p:cNvSpPr/>
            <p:nvPr/>
          </p:nvSpPr>
          <p:spPr>
            <a:xfrm>
              <a:off x="5882402" y="4437244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37AE5B67-81DF-4A04-AD9C-00C95FBF269A}"/>
                </a:ext>
              </a:extLst>
            </p:cNvPr>
            <p:cNvCxnSpPr>
              <a:stCxn id="56" idx="0"/>
              <a:endCxn id="12" idx="3"/>
            </p:cNvCxnSpPr>
            <p:nvPr/>
          </p:nvCxnSpPr>
          <p:spPr>
            <a:xfrm flipV="1">
              <a:off x="6111002" y="3895445"/>
              <a:ext cx="362510" cy="541799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73EC9F3A-E447-4D9E-A01D-D2419CA7DF8B}"/>
                </a:ext>
              </a:extLst>
            </p:cNvPr>
            <p:cNvCxnSpPr>
              <a:stCxn id="56" idx="4"/>
              <a:endCxn id="35" idx="1"/>
            </p:cNvCxnSpPr>
            <p:nvPr/>
          </p:nvCxnSpPr>
          <p:spPr>
            <a:xfrm>
              <a:off x="6111002" y="4894444"/>
              <a:ext cx="33302" cy="1265807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314D1745-BE99-4A97-9EFB-AF6824D1A75D}"/>
                </a:ext>
              </a:extLst>
            </p:cNvPr>
            <p:cNvCxnSpPr>
              <a:stCxn id="30" idx="6"/>
              <a:endCxn id="55" idx="2"/>
            </p:cNvCxnSpPr>
            <p:nvPr/>
          </p:nvCxnSpPr>
          <p:spPr>
            <a:xfrm>
              <a:off x="7780476" y="6033864"/>
              <a:ext cx="462094" cy="224838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B4925E6A-B11E-43F8-BB90-135076E9DB06}"/>
                </a:ext>
              </a:extLst>
            </p:cNvPr>
            <p:cNvCxnSpPr>
              <a:stCxn id="55" idx="1"/>
              <a:endCxn id="26" idx="5"/>
            </p:cNvCxnSpPr>
            <p:nvPr/>
          </p:nvCxnSpPr>
          <p:spPr>
            <a:xfrm flipV="1">
              <a:off x="8309525" y="5571845"/>
              <a:ext cx="11277" cy="525212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4E597ED6-0321-4C21-83A0-510A4A80CA4E}"/>
                </a:ext>
              </a:extLst>
            </p:cNvPr>
            <p:cNvCxnSpPr>
              <a:stCxn id="55" idx="0"/>
              <a:endCxn id="18" idx="4"/>
            </p:cNvCxnSpPr>
            <p:nvPr/>
          </p:nvCxnSpPr>
          <p:spPr>
            <a:xfrm flipV="1">
              <a:off x="8471170" y="4953000"/>
              <a:ext cx="68987" cy="1077102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62" name="Picture 15" descr="C:\Users\Fabricio\AppData\Local\Microsoft\Windows\Temporary Internet Files\Content.IE5\LL79MEIM\MCj03294880000[1].wmf">
              <a:extLst>
                <a:ext uri="{FF2B5EF4-FFF2-40B4-BE49-F238E27FC236}">
                  <a16:creationId xmlns:a16="http://schemas.microsoft.com/office/drawing/2014/main" id="{ED1105B0-C79E-4CAE-ABCC-36704147A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3209" y="5302497"/>
              <a:ext cx="363522" cy="278792"/>
            </a:xfrm>
            <a:prstGeom prst="rect">
              <a:avLst/>
            </a:prstGeom>
            <a:noFill/>
          </p:spPr>
        </p:pic>
        <p:pic>
          <p:nvPicPr>
            <p:cNvPr id="63" name="Picture 15" descr="C:\Users\Fabricio\AppData\Local\Microsoft\Windows\Temporary Internet Files\Content.IE5\LL79MEIM\MCj03294880000[1].wmf">
              <a:extLst>
                <a:ext uri="{FF2B5EF4-FFF2-40B4-BE49-F238E27FC236}">
                  <a16:creationId xmlns:a16="http://schemas.microsoft.com/office/drawing/2014/main" id="{79EE5169-AEDA-4E23-9498-17CE4F6D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7833" y="6146283"/>
              <a:ext cx="363522" cy="278792"/>
            </a:xfrm>
            <a:prstGeom prst="rect">
              <a:avLst/>
            </a:prstGeom>
            <a:noFill/>
          </p:spPr>
        </p:pic>
        <p:pic>
          <p:nvPicPr>
            <p:cNvPr id="64" name="Picture 15" descr="C:\Users\Fabricio\AppData\Local\Microsoft\Windows\Temporary Internet Files\Content.IE5\LL79MEIM\MCj03294880000[1].wmf">
              <a:extLst>
                <a:ext uri="{FF2B5EF4-FFF2-40B4-BE49-F238E27FC236}">
                  <a16:creationId xmlns:a16="http://schemas.microsoft.com/office/drawing/2014/main" id="{A733D631-41A6-4CE2-A779-7A3F5FD06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62997" y="1613204"/>
              <a:ext cx="363522" cy="278792"/>
            </a:xfrm>
            <a:prstGeom prst="rect">
              <a:avLst/>
            </a:prstGeom>
            <a:noFill/>
          </p:spPr>
        </p:pic>
        <p:pic>
          <p:nvPicPr>
            <p:cNvPr id="65" name="Picture 15" descr="C:\Users\Fabricio\AppData\Local\Microsoft\Windows\Temporary Internet Files\Content.IE5\LL79MEIM\MCj03294880000[1].wmf">
              <a:extLst>
                <a:ext uri="{FF2B5EF4-FFF2-40B4-BE49-F238E27FC236}">
                  <a16:creationId xmlns:a16="http://schemas.microsoft.com/office/drawing/2014/main" id="{65A5914F-31D1-488D-9CD4-14DD2F262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84955" y="1069932"/>
              <a:ext cx="363522" cy="278792"/>
            </a:xfrm>
            <a:prstGeom prst="rect">
              <a:avLst/>
            </a:prstGeom>
            <a:noFill/>
          </p:spPr>
        </p:pic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7801A12D-D69A-4772-A8EE-C1C3298DF25F}"/>
                </a:ext>
              </a:extLst>
            </p:cNvPr>
            <p:cNvCxnSpPr>
              <a:stCxn id="10" idx="1"/>
              <a:endCxn id="56" idx="5"/>
            </p:cNvCxnSpPr>
            <p:nvPr/>
          </p:nvCxnSpPr>
          <p:spPr>
            <a:xfrm flipH="1" flipV="1">
              <a:off x="6272647" y="4827489"/>
              <a:ext cx="353265" cy="42106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362E5DB3-ED65-43A1-9818-775BC09BBD2C}"/>
                </a:ext>
              </a:extLst>
            </p:cNvPr>
            <p:cNvCxnSpPr>
              <a:stCxn id="56" idx="6"/>
              <a:endCxn id="17" idx="2"/>
            </p:cNvCxnSpPr>
            <p:nvPr/>
          </p:nvCxnSpPr>
          <p:spPr>
            <a:xfrm flipV="1">
              <a:off x="6339602" y="4572000"/>
              <a:ext cx="676555" cy="93844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53A9219A-99C4-4A13-8A09-1048A0610B8C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7473357" y="4572000"/>
              <a:ext cx="838200" cy="15240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36AACE7-4A0E-482E-9474-F5AACD38E494}"/>
                </a:ext>
              </a:extLst>
            </p:cNvPr>
            <p:cNvCxnSpPr>
              <a:stCxn id="16" idx="7"/>
              <a:endCxn id="34" idx="3"/>
            </p:cNvCxnSpPr>
            <p:nvPr/>
          </p:nvCxnSpPr>
          <p:spPr>
            <a:xfrm flipV="1">
              <a:off x="8168402" y="3476344"/>
              <a:ext cx="261825" cy="95811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1B8E74C1-97AB-4456-8CCC-66522E931354}"/>
                </a:ext>
              </a:extLst>
            </p:cNvPr>
            <p:cNvSpPr/>
            <p:nvPr/>
          </p:nvSpPr>
          <p:spPr>
            <a:xfrm>
              <a:off x="5374068" y="3153607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88844DBB-A596-455E-91EF-0503E6E1FD07}"/>
                </a:ext>
              </a:extLst>
            </p:cNvPr>
            <p:cNvSpPr/>
            <p:nvPr/>
          </p:nvSpPr>
          <p:spPr>
            <a:xfrm>
              <a:off x="5292080" y="2048155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9B0B2EC-08E3-4550-B4CC-5F90C07DD20F}"/>
                </a:ext>
              </a:extLst>
            </p:cNvPr>
            <p:cNvSpPr/>
            <p:nvPr/>
          </p:nvSpPr>
          <p:spPr>
            <a:xfrm>
              <a:off x="5374068" y="5498855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8E317126-9D36-40DA-A939-ACC4A2621FA6}"/>
                </a:ext>
              </a:extLst>
            </p:cNvPr>
            <p:cNvCxnSpPr>
              <a:endCxn id="56" idx="1"/>
            </p:cNvCxnSpPr>
            <p:nvPr/>
          </p:nvCxnSpPr>
          <p:spPr>
            <a:xfrm>
              <a:off x="5609750" y="3606169"/>
              <a:ext cx="339607" cy="898030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23ABB58D-F1E3-42EE-A316-148698247186}"/>
                </a:ext>
              </a:extLst>
            </p:cNvPr>
            <p:cNvCxnSpPr>
              <a:stCxn id="56" idx="3"/>
              <a:endCxn id="72" idx="0"/>
            </p:cNvCxnSpPr>
            <p:nvPr/>
          </p:nvCxnSpPr>
          <p:spPr>
            <a:xfrm flipH="1">
              <a:off x="5602668" y="4827489"/>
              <a:ext cx="346689" cy="67136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068BB76F-CA14-4339-8DD2-F88EC5895E55}"/>
                </a:ext>
              </a:extLst>
            </p:cNvPr>
            <p:cNvCxnSpPr>
              <a:stCxn id="72" idx="5"/>
              <a:endCxn id="35" idx="2"/>
            </p:cNvCxnSpPr>
            <p:nvPr/>
          </p:nvCxnSpPr>
          <p:spPr>
            <a:xfrm>
              <a:off x="5764313" y="5889100"/>
              <a:ext cx="313036" cy="43279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ACDD1F61-01D2-44F1-8C4B-D31672DB7275}"/>
                </a:ext>
              </a:extLst>
            </p:cNvPr>
            <p:cNvCxnSpPr>
              <a:stCxn id="32" idx="3"/>
              <a:endCxn id="71" idx="7"/>
            </p:cNvCxnSpPr>
            <p:nvPr/>
          </p:nvCxnSpPr>
          <p:spPr>
            <a:xfrm flipH="1">
              <a:off x="5682325" y="1793784"/>
              <a:ext cx="333987" cy="321326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038076E6-B4D7-42AA-BDC1-D9E00CF1D3DB}"/>
                </a:ext>
              </a:extLst>
            </p:cNvPr>
            <p:cNvCxnSpPr>
              <a:stCxn id="71" idx="5"/>
              <a:endCxn id="33" idx="2"/>
            </p:cNvCxnSpPr>
            <p:nvPr/>
          </p:nvCxnSpPr>
          <p:spPr>
            <a:xfrm>
              <a:off x="5682325" y="2438400"/>
              <a:ext cx="417444" cy="161645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0F77F36A-E64B-4213-A4FC-543C00925202}"/>
                </a:ext>
              </a:extLst>
            </p:cNvPr>
            <p:cNvCxnSpPr>
              <a:stCxn id="71" idx="4"/>
              <a:endCxn id="70" idx="0"/>
            </p:cNvCxnSpPr>
            <p:nvPr/>
          </p:nvCxnSpPr>
          <p:spPr>
            <a:xfrm>
              <a:off x="5520680" y="2505355"/>
              <a:ext cx="81988" cy="648252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0AAD54A9-CA02-4CB7-9CB7-8DF34A125463}"/>
                </a:ext>
              </a:extLst>
            </p:cNvPr>
            <p:cNvCxnSpPr>
              <a:stCxn id="70" idx="6"/>
              <a:endCxn id="12" idx="2"/>
            </p:cNvCxnSpPr>
            <p:nvPr/>
          </p:nvCxnSpPr>
          <p:spPr>
            <a:xfrm>
              <a:off x="5831268" y="3382207"/>
              <a:ext cx="575289" cy="351593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543AEC7C-9571-4CF8-96D3-14A4B0E05AA7}"/>
                </a:ext>
              </a:extLst>
            </p:cNvPr>
            <p:cNvSpPr/>
            <p:nvPr/>
          </p:nvSpPr>
          <p:spPr>
            <a:xfrm>
              <a:off x="5720757" y="563650"/>
              <a:ext cx="457200" cy="4572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328C364F-2512-4A50-A466-F02B97F7933A}"/>
                </a:ext>
              </a:extLst>
            </p:cNvPr>
            <p:cNvCxnSpPr>
              <a:stCxn id="80" idx="6"/>
              <a:endCxn id="31" idx="2"/>
            </p:cNvCxnSpPr>
            <p:nvPr/>
          </p:nvCxnSpPr>
          <p:spPr>
            <a:xfrm flipV="1">
              <a:off x="6177957" y="781283"/>
              <a:ext cx="838201" cy="10967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B088E13E-EBBE-4E97-8C2B-9A6DB7C157CE}"/>
                </a:ext>
              </a:extLst>
            </p:cNvPr>
            <p:cNvCxnSpPr>
              <a:stCxn id="80" idx="4"/>
              <a:endCxn id="32" idx="0"/>
            </p:cNvCxnSpPr>
            <p:nvPr/>
          </p:nvCxnSpPr>
          <p:spPr>
            <a:xfrm>
              <a:off x="5949357" y="1020850"/>
              <a:ext cx="228600" cy="382689"/>
            </a:xfrm>
            <a:prstGeom prst="line">
              <a:avLst/>
            </a:prstGeom>
            <a:noFill/>
            <a:ln w="38100" cap="flat" cmpd="sng" algn="ctr">
              <a:solidFill>
                <a:srgbClr val="0000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D00D5B8F-7E49-43FF-A2F2-4F883BB2DAAA}"/>
              </a:ext>
            </a:extLst>
          </p:cNvPr>
          <p:cNvSpPr/>
          <p:nvPr/>
        </p:nvSpPr>
        <p:spPr>
          <a:xfrm>
            <a:off x="1275550" y="5917763"/>
            <a:ext cx="5040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2. Breve, F., </a:t>
            </a:r>
            <a:r>
              <a:rPr lang="pt-BR" sz="800" dirty="0" err="1"/>
              <a:t>Zhao</a:t>
            </a:r>
            <a:r>
              <a:rPr lang="pt-BR" sz="800" dirty="0"/>
              <a:t>, L., </a:t>
            </a:r>
            <a:r>
              <a:rPr lang="pt-BR" sz="800" dirty="0" err="1"/>
              <a:t>Quiles</a:t>
            </a:r>
            <a:r>
              <a:rPr lang="pt-BR" sz="800" dirty="0"/>
              <a:t>, M., Liu, J., </a:t>
            </a:r>
            <a:r>
              <a:rPr lang="pt-BR" sz="800" dirty="0" err="1"/>
              <a:t>Pedrycz</a:t>
            </a:r>
            <a:r>
              <a:rPr lang="pt-BR" sz="800" dirty="0"/>
              <a:t>, W.: </a:t>
            </a:r>
            <a:r>
              <a:rPr lang="pt-BR" sz="800" dirty="0" err="1"/>
              <a:t>Particle</a:t>
            </a:r>
            <a:r>
              <a:rPr lang="pt-BR" sz="800" dirty="0"/>
              <a:t> </a:t>
            </a:r>
            <a:r>
              <a:rPr lang="pt-BR" sz="800" dirty="0" err="1"/>
              <a:t>competition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cooperation</a:t>
            </a:r>
            <a:r>
              <a:rPr lang="pt-BR" sz="800" dirty="0"/>
              <a:t> in networks for </a:t>
            </a:r>
            <a:r>
              <a:rPr lang="pt-BR" sz="800" dirty="0" err="1"/>
              <a:t>semi-supervised</a:t>
            </a:r>
            <a:r>
              <a:rPr lang="pt-BR" sz="800" dirty="0"/>
              <a:t> </a:t>
            </a:r>
            <a:r>
              <a:rPr lang="pt-BR" sz="800" dirty="0" err="1"/>
              <a:t>learning</a:t>
            </a:r>
            <a:r>
              <a:rPr lang="pt-BR" sz="800" dirty="0"/>
              <a:t>. </a:t>
            </a:r>
            <a:r>
              <a:rPr lang="pt-BR" sz="800" dirty="0" err="1"/>
              <a:t>Knowledge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Data </a:t>
            </a:r>
            <a:r>
              <a:rPr lang="pt-BR" sz="800" dirty="0" err="1"/>
              <a:t>Engineering</a:t>
            </a:r>
            <a:r>
              <a:rPr lang="pt-BR" sz="800" dirty="0"/>
              <a:t> (24(9)), 1686–1698 (2012)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17EDCB-615F-452D-B69A-1B083D5EAF04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0.10%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2.51%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086E8F-6F30-430E-9A62-8D3B5520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95" y="1274415"/>
            <a:ext cx="3735000" cy="216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2A4E66-460D-426C-AF75-A17ADE78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5" y="1274415"/>
            <a:ext cx="3735000" cy="216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B540FC-AB09-4CC7-A88F-A508A53E5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95" y="3951136"/>
            <a:ext cx="3735000" cy="216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7606895-D011-41F6-84A4-1C191438E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5" y="3953583"/>
            <a:ext cx="3735000" cy="216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C2372A-E8C8-4C14-8749-F07910F858F9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107410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0.11%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3.00%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104AD6-9BBF-44AF-917F-ECD91827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1" y="1281938"/>
            <a:ext cx="2880000" cy="216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288E8A-8D6D-4C11-8FDD-E4075FE40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281938"/>
            <a:ext cx="2880000" cy="216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901E21-3834-4321-8BF0-6852C03D2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863641"/>
            <a:ext cx="2880000" cy="216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36CB77-AE42-426B-A04A-CAAE1DB27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946938"/>
            <a:ext cx="2880000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BE7F4E-ED68-4743-BA1E-EDBE0BD94445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66338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5D0B9A-D699-4EFF-ADDA-0C38D0433D0B}"/>
              </a:ext>
            </a:extLst>
          </p:cNvPr>
          <p:cNvSpPr txBox="1"/>
          <p:nvPr/>
        </p:nvSpPr>
        <p:spPr>
          <a:xfrm>
            <a:off x="2491943" y="345982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Model – Error Rate: 0.12%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431C34-4235-4B51-8276-E638E7A84C91}"/>
              </a:ext>
            </a:extLst>
          </p:cNvPr>
          <p:cNvSpPr txBox="1"/>
          <p:nvPr/>
        </p:nvSpPr>
        <p:spPr>
          <a:xfrm>
            <a:off x="2466294" y="61069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 Model – Error Rate: 2.47%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1B5DE0-4F45-4BEB-910B-5B2FC39F2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49" y="1299826"/>
            <a:ext cx="2880000" cy="216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A5F38F-227D-40F2-9074-389CD359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53" y="1299826"/>
            <a:ext cx="2880000" cy="216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9B648BC-649A-44C0-894B-00BF2FAB4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946938"/>
            <a:ext cx="2880000" cy="216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7CDCCA5-F057-438D-B192-C032233B6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44" y="3946938"/>
            <a:ext cx="2880000" cy="216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1466CC-B07D-4189-9E22-F5902F296D98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62803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Results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3200" spc="-1" dirty="0">
                <a:solidFill>
                  <a:srgbClr val="5F5F5F"/>
                </a:solidFill>
              </a:rPr>
              <a:t>Generated complex networks average characteristics</a:t>
            </a:r>
            <a:endParaRPr lang="en-GB" sz="3200" b="0" strike="noStrike" spc="-1" dirty="0">
              <a:solidFill>
                <a:srgbClr val="5F5F5F"/>
              </a:solidFill>
              <a:latin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C6CF6A4-EFBA-4B80-B1A8-D7334CF00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91104"/>
              </p:ext>
            </p:extLst>
          </p:nvPr>
        </p:nvGraphicFramePr>
        <p:xfrm>
          <a:off x="1225602" y="2449498"/>
          <a:ext cx="6692796" cy="13792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5466">
                  <a:extLst>
                    <a:ext uri="{9D8B030D-6E8A-4147-A177-3AD203B41FA5}">
                      <a16:colId xmlns:a16="http://schemas.microsoft.com/office/drawing/2014/main" val="3645297288"/>
                    </a:ext>
                  </a:extLst>
                </a:gridCol>
                <a:gridCol w="1115466">
                  <a:extLst>
                    <a:ext uri="{9D8B030D-6E8A-4147-A177-3AD203B41FA5}">
                      <a16:colId xmlns:a16="http://schemas.microsoft.com/office/drawing/2014/main" val="3016968141"/>
                    </a:ext>
                  </a:extLst>
                </a:gridCol>
                <a:gridCol w="1115466">
                  <a:extLst>
                    <a:ext uri="{9D8B030D-6E8A-4147-A177-3AD203B41FA5}">
                      <a16:colId xmlns:a16="http://schemas.microsoft.com/office/drawing/2014/main" val="1886842631"/>
                    </a:ext>
                  </a:extLst>
                </a:gridCol>
                <a:gridCol w="1115466">
                  <a:extLst>
                    <a:ext uri="{9D8B030D-6E8A-4147-A177-3AD203B41FA5}">
                      <a16:colId xmlns:a16="http://schemas.microsoft.com/office/drawing/2014/main" val="1387104032"/>
                    </a:ext>
                  </a:extLst>
                </a:gridCol>
                <a:gridCol w="1115466">
                  <a:extLst>
                    <a:ext uri="{9D8B030D-6E8A-4147-A177-3AD203B41FA5}">
                      <a16:colId xmlns:a16="http://schemas.microsoft.com/office/drawing/2014/main" val="4242447205"/>
                    </a:ext>
                  </a:extLst>
                </a:gridCol>
                <a:gridCol w="1115466">
                  <a:extLst>
                    <a:ext uri="{9D8B030D-6E8A-4147-A177-3AD203B41FA5}">
                      <a16:colId xmlns:a16="http://schemas.microsoft.com/office/drawing/2014/main" val="4026477926"/>
                    </a:ext>
                  </a:extLst>
                </a:gridCol>
              </a:tblGrid>
              <a:tr h="3448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Method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Pixels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832464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Unlabeled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Particles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Nodes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Edges</a:t>
                      </a:r>
                      <a:endParaRPr lang="en-US" sz="1600" b="1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852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Proposed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200,124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2,783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  <a:latin typeface="+mn-lt"/>
                        </a:rPr>
                        <a:t>2,860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7,538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838,564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60921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Reference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200,124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2,783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5,487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  <a:latin typeface="+mn-lt"/>
                        </a:rPr>
                        <a:t>17,946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  <a:latin typeface="+mn-lt"/>
                        </a:rPr>
                        <a:t>2,354,555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2308768"/>
                  </a:ext>
                </a:extLst>
              </a:tr>
            </a:tbl>
          </a:graphicData>
        </a:graphic>
      </p:graphicFrame>
      <p:sp>
        <p:nvSpPr>
          <p:cNvPr id="6" name="TextShape 2">
            <a:extLst>
              <a:ext uri="{FF2B5EF4-FFF2-40B4-BE49-F238E27FC236}">
                <a16:creationId xmlns:a16="http://schemas.microsoft.com/office/drawing/2014/main" id="{37AA00F7-713C-4BA6-AE54-B4B6D3510407}"/>
              </a:ext>
            </a:extLst>
          </p:cNvPr>
          <p:cNvSpPr txBox="1"/>
          <p:nvPr/>
        </p:nvSpPr>
        <p:spPr>
          <a:xfrm>
            <a:off x="540000" y="4282795"/>
            <a:ext cx="8100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3200" spc="-1" dirty="0">
                <a:solidFill>
                  <a:srgbClr val="5F5F5F"/>
                </a:solidFill>
              </a:rPr>
              <a:t> Average error rate and execution time</a:t>
            </a:r>
            <a:endParaRPr lang="en-GB" sz="3200" b="0" strike="noStrike" spc="-1" dirty="0">
              <a:solidFill>
                <a:srgbClr val="5F5F5F"/>
              </a:solidFill>
              <a:latin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2B4A2E-1C19-4F62-9F34-FE9FA6169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18932"/>
              </p:ext>
            </p:extLst>
          </p:nvPr>
        </p:nvGraphicFramePr>
        <p:xfrm>
          <a:off x="1800696" y="4944551"/>
          <a:ext cx="5578608" cy="8515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59536">
                  <a:extLst>
                    <a:ext uri="{9D8B030D-6E8A-4147-A177-3AD203B41FA5}">
                      <a16:colId xmlns:a16="http://schemas.microsoft.com/office/drawing/2014/main" val="3847490841"/>
                    </a:ext>
                  </a:extLst>
                </a:gridCol>
                <a:gridCol w="1859536">
                  <a:extLst>
                    <a:ext uri="{9D8B030D-6E8A-4147-A177-3AD203B41FA5}">
                      <a16:colId xmlns:a16="http://schemas.microsoft.com/office/drawing/2014/main" val="1300844221"/>
                    </a:ext>
                  </a:extLst>
                </a:gridCol>
                <a:gridCol w="1859536">
                  <a:extLst>
                    <a:ext uri="{9D8B030D-6E8A-4147-A177-3AD203B41FA5}">
                      <a16:colId xmlns:a16="http://schemas.microsoft.com/office/drawing/2014/main" val="28814805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Method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Error Rate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Time (s)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99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Proposed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0.49%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432.54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8715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Reference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</a:rPr>
                        <a:t>3.14%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</a:rPr>
                        <a:t>1082.94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12389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11703D8-EA81-47D1-A42D-9B5E8D545548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59540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-42442"/>
            <a:ext cx="806400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spc="-1" dirty="0">
                <a:solidFill>
                  <a:srgbClr val="5F5F5F"/>
                </a:solidFill>
              </a:rPr>
              <a:t>Relation Analysis between error rate and processing time</a:t>
            </a:r>
            <a:endParaRPr lang="en-GB" sz="3200" b="1" spc="-1" dirty="0">
              <a:solidFill>
                <a:srgbClr val="5F5F5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FE1A29-8D46-4781-A8B9-9CEA2F33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158349"/>
            <a:ext cx="8020050" cy="52959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8C730A-24FD-4DDF-A255-7065092C5446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5726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Conclusions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44012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This paper presented a methodology to </a:t>
            </a:r>
            <a:r>
              <a:rPr lang="en-US" sz="2200" b="1" spc="-1" dirty="0">
                <a:solidFill>
                  <a:srgbClr val="5F5F5F"/>
                </a:solidFill>
              </a:rPr>
              <a:t>improve the automation level, accuracy and performance </a:t>
            </a:r>
            <a:r>
              <a:rPr lang="en-US" sz="2200" spc="-1" dirty="0">
                <a:solidFill>
                  <a:srgbClr val="5F5F5F"/>
                </a:solidFill>
              </a:rPr>
              <a:t>of the particle competition and cooperation model for image segmentation: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Elimination of the weight vector (parameter set by the user, requiring expertise);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Optimization of the network construction phase;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No changes in the particle competition and cooperation step;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Average error rate of only </a:t>
            </a:r>
            <a:r>
              <a:rPr lang="en-US" sz="2200" b="1" spc="-1" dirty="0">
                <a:solidFill>
                  <a:srgbClr val="5F5F5F"/>
                </a:solidFill>
              </a:rPr>
              <a:t>0.49%</a:t>
            </a:r>
            <a:r>
              <a:rPr lang="en-US" sz="2200" spc="-1" dirty="0">
                <a:solidFill>
                  <a:srgbClr val="5F5F5F"/>
                </a:solidFill>
              </a:rPr>
              <a:t> vs. </a:t>
            </a:r>
            <a:r>
              <a:rPr lang="en-US" sz="2200" b="1" spc="-1" dirty="0">
                <a:solidFill>
                  <a:srgbClr val="5F5F5F"/>
                </a:solidFill>
              </a:rPr>
              <a:t>3.14%</a:t>
            </a:r>
            <a:r>
              <a:rPr lang="en-US" sz="2200" spc="-1" dirty="0">
                <a:solidFill>
                  <a:srgbClr val="5F5F5F"/>
                </a:solidFill>
              </a:rPr>
              <a:t> of the reference model;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5F5F5F"/>
                </a:solidFill>
              </a:rPr>
              <a:t>Faster processing. Average time of </a:t>
            </a:r>
            <a:r>
              <a:rPr lang="en-US" sz="2200" b="1" spc="-1" dirty="0">
                <a:solidFill>
                  <a:srgbClr val="5F5F5F"/>
                </a:solidFill>
              </a:rPr>
              <a:t>432.54</a:t>
            </a:r>
            <a:r>
              <a:rPr lang="en-US" sz="2200" spc="-1" dirty="0">
                <a:solidFill>
                  <a:srgbClr val="5F5F5F"/>
                </a:solidFill>
              </a:rPr>
              <a:t> seconds vs. </a:t>
            </a:r>
            <a:r>
              <a:rPr lang="en-US" sz="2200" b="1" spc="-1" dirty="0">
                <a:solidFill>
                  <a:srgbClr val="5F5F5F"/>
                </a:solidFill>
              </a:rPr>
              <a:t>1082.94</a:t>
            </a:r>
            <a:r>
              <a:rPr lang="en-US" sz="2200" spc="-1" dirty="0">
                <a:solidFill>
                  <a:srgbClr val="5F5F5F"/>
                </a:solidFill>
              </a:rPr>
              <a:t> seconds of the reference model.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C26CED-AEEC-4D44-A5EB-1CD0F2F83129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620000" y="3060000"/>
            <a:ext cx="6660000" cy="40024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-1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697536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C729-947F-4787-8EC1-3FE968B17DCC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252000" y="1747476"/>
            <a:ext cx="8640000" cy="283154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Complex Network Construction for Interactive Image Segmentation using Particle Competition and Cooperation: A New Approach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Jefferson A. R. </a:t>
            </a:r>
            <a:r>
              <a:rPr kumimoji="0" lang="en-GB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Passerini</a:t>
            </a: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 and Fabricio Breve</a:t>
            </a:r>
            <a:endParaRPr kumimoji="0" lang="en-GB" sz="1600" b="1" i="0" u="none" strike="noStrike" kern="1200" cap="none" spc="-1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1920600" y="3956760"/>
            <a:ext cx="5400720" cy="1263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6"/>
          <p:cNvSpPr txBox="1"/>
          <p:nvPr/>
        </p:nvSpPr>
        <p:spPr>
          <a:xfrm>
            <a:off x="1384920" y="6167252"/>
            <a:ext cx="6374520" cy="8295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"/>
                <a:ea typeface="Arial"/>
              </a:rPr>
              <a:t>July 3, 2020</a:t>
            </a: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TextShape 7"/>
          <p:cNvSpPr txBox="1"/>
          <p:nvPr/>
        </p:nvSpPr>
        <p:spPr>
          <a:xfrm>
            <a:off x="2260134" y="4852578"/>
            <a:ext cx="4623731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Fabricio Breve</a:t>
            </a:r>
            <a:b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</a:b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São Paulo </a:t>
            </a:r>
            <a:r>
              <a:rPr kumimoji="0" lang="pt-B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State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pt-B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University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 (UNESP)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</a:rPr>
              <a:t>fabricio.breve@unesp.br</a:t>
            </a: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940F4D4-C146-4643-933F-0E98A8F7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61" y="5390459"/>
            <a:ext cx="1500821" cy="3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E9E55C6-282E-4D2B-AB78-99D071BA4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5" y="5337469"/>
            <a:ext cx="1397749" cy="4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-42442"/>
            <a:ext cx="806400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PCC applied to Interactive Image Segmentation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5468914" cy="48013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The complex network is build based on the image to be segmented: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Each pixel is represented as a node;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The pixels labeled by the user are also represented as particles;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The edges are defined according to the similarity between each pair of pixels, measured by the Euclidean distance among features extracted from them: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RGB and HSV components;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Pixel localization.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0B803C-386C-4B75-8769-B682FD32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2" y="1368000"/>
            <a:ext cx="1282840" cy="12828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52CC1A-C723-4F7A-B15A-301F70C36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30" y="1368000"/>
            <a:ext cx="1282840" cy="12828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2E4C35-21AE-427E-8901-95377ACB9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2" y="2776376"/>
            <a:ext cx="2743928" cy="27006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636AA8A-66A3-4FC8-9DB0-BC45E79DD663}"/>
              </a:ext>
            </a:extLst>
          </p:cNvPr>
          <p:cNvSpPr/>
          <p:nvPr/>
        </p:nvSpPr>
        <p:spPr>
          <a:xfrm>
            <a:off x="6175242" y="5664072"/>
            <a:ext cx="274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3. Breve, F., </a:t>
            </a:r>
            <a:r>
              <a:rPr lang="pt-BR" sz="800" dirty="0" err="1"/>
              <a:t>Quiles</a:t>
            </a:r>
            <a:r>
              <a:rPr lang="pt-BR" sz="800" dirty="0"/>
              <a:t>, M.G., </a:t>
            </a:r>
            <a:r>
              <a:rPr lang="pt-BR" sz="800" dirty="0" err="1"/>
              <a:t>Zhao</a:t>
            </a:r>
            <a:r>
              <a:rPr lang="pt-BR" sz="800" dirty="0"/>
              <a:t>, L.: </a:t>
            </a:r>
            <a:r>
              <a:rPr lang="pt-BR" sz="800" dirty="0" err="1"/>
              <a:t>Interactive</a:t>
            </a:r>
            <a:r>
              <a:rPr lang="pt-BR" sz="800" dirty="0"/>
              <a:t> </a:t>
            </a:r>
            <a:r>
              <a:rPr lang="pt-BR" sz="800" dirty="0" err="1"/>
              <a:t>Image</a:t>
            </a:r>
            <a:r>
              <a:rPr lang="pt-BR" sz="800" dirty="0"/>
              <a:t> </a:t>
            </a:r>
            <a:r>
              <a:rPr lang="pt-BR" sz="800" dirty="0" err="1"/>
              <a:t>Segmentation</a:t>
            </a:r>
            <a:r>
              <a:rPr lang="pt-BR" sz="800" dirty="0"/>
              <a:t> </a:t>
            </a:r>
            <a:r>
              <a:rPr lang="pt-BR" sz="800" dirty="0" err="1"/>
              <a:t>using</a:t>
            </a:r>
            <a:r>
              <a:rPr lang="pt-BR" sz="800" dirty="0"/>
              <a:t> </a:t>
            </a:r>
            <a:r>
              <a:rPr lang="pt-BR" sz="800" dirty="0" err="1"/>
              <a:t>Particle</a:t>
            </a:r>
            <a:r>
              <a:rPr lang="pt-BR" sz="800" dirty="0"/>
              <a:t> </a:t>
            </a:r>
            <a:r>
              <a:rPr lang="pt-BR" sz="800" dirty="0" err="1"/>
              <a:t>Competition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Cooperation</a:t>
            </a:r>
            <a:r>
              <a:rPr lang="pt-BR" sz="800" dirty="0"/>
              <a:t>. </a:t>
            </a:r>
            <a:r>
              <a:rPr lang="pt-BR" sz="800" dirty="0" err="1"/>
              <a:t>Lecture</a:t>
            </a:r>
            <a:r>
              <a:rPr lang="pt-BR" sz="800" dirty="0"/>
              <a:t> Notes in Computer Science 9155, 203–216 (10 2015).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C68B37-089C-4C2D-A035-17AAE2BCC95C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33912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Motivation of the New </a:t>
            </a:r>
            <a:r>
              <a:rPr lang="en-GB" sz="3200" b="1" spc="-1" dirty="0">
                <a:solidFill>
                  <a:srgbClr val="4C4C4C"/>
                </a:solidFill>
                <a:latin typeface="Arial"/>
              </a:rPr>
              <a:t>A</a:t>
            </a:r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pproach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4739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spc="-1" dirty="0">
                <a:solidFill>
                  <a:srgbClr val="5F5F5F"/>
                </a:solidFill>
                <a:latin typeface="Arial"/>
              </a:rPr>
              <a:t>In the previous approach, a weight vector must be defined for each image: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According to their discriminative capacity in the image to be segmented;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It has a big impact on the PCC segmentation accuracy.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Methods to automatically define the weight vector had limited success: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Works in some images, fails in others [7];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5F5F5F"/>
                </a:solidFill>
              </a:rPr>
              <a:t>Time-consuming optimization process [8].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b="0" strike="noStrike" spc="-1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256751-EEA3-4C6C-9569-6F6BEC214DF3}"/>
              </a:ext>
            </a:extLst>
          </p:cNvPr>
          <p:cNvSpPr/>
          <p:nvPr/>
        </p:nvSpPr>
        <p:spPr>
          <a:xfrm>
            <a:off x="1008000" y="5815371"/>
            <a:ext cx="796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7. Breve, F.A.: Auto </a:t>
            </a:r>
            <a:r>
              <a:rPr lang="pt-BR" sz="800" dirty="0" err="1"/>
              <a:t>Feature</a:t>
            </a:r>
            <a:r>
              <a:rPr lang="pt-BR" sz="800" dirty="0"/>
              <a:t> </a:t>
            </a:r>
            <a:r>
              <a:rPr lang="pt-BR" sz="800" dirty="0" err="1"/>
              <a:t>Weight</a:t>
            </a:r>
            <a:r>
              <a:rPr lang="pt-BR" sz="800" dirty="0"/>
              <a:t> for </a:t>
            </a:r>
            <a:r>
              <a:rPr lang="pt-BR" sz="800" dirty="0" err="1"/>
              <a:t>Interactive</a:t>
            </a:r>
            <a:r>
              <a:rPr lang="pt-BR" sz="800" dirty="0"/>
              <a:t> </a:t>
            </a:r>
            <a:r>
              <a:rPr lang="pt-BR" sz="800" dirty="0" err="1"/>
              <a:t>Image</a:t>
            </a:r>
            <a:r>
              <a:rPr lang="pt-BR" sz="800" dirty="0"/>
              <a:t> </a:t>
            </a:r>
            <a:r>
              <a:rPr lang="pt-BR" sz="800" dirty="0" err="1"/>
              <a:t>Segmentation</a:t>
            </a:r>
            <a:r>
              <a:rPr lang="pt-BR" sz="800" dirty="0"/>
              <a:t> </a:t>
            </a:r>
            <a:r>
              <a:rPr lang="pt-BR" sz="800" dirty="0" err="1"/>
              <a:t>using</a:t>
            </a:r>
            <a:r>
              <a:rPr lang="pt-BR" sz="800" dirty="0"/>
              <a:t> </a:t>
            </a:r>
            <a:r>
              <a:rPr lang="pt-BR" sz="800" dirty="0" err="1"/>
              <a:t>Particle</a:t>
            </a:r>
            <a:r>
              <a:rPr lang="pt-BR" sz="800" dirty="0"/>
              <a:t> </a:t>
            </a:r>
            <a:r>
              <a:rPr lang="pt-BR" sz="800" dirty="0" err="1"/>
              <a:t>Competition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Cooperation</a:t>
            </a:r>
            <a:r>
              <a:rPr lang="pt-BR" sz="800" dirty="0"/>
              <a:t>. In: </a:t>
            </a:r>
            <a:r>
              <a:rPr lang="pt-BR" sz="800" dirty="0" err="1"/>
              <a:t>Proceedings</a:t>
            </a:r>
            <a:r>
              <a:rPr lang="pt-BR" sz="800" dirty="0"/>
              <a:t> - XI Workshop de Visão</a:t>
            </a:r>
          </a:p>
          <a:p>
            <a:r>
              <a:rPr lang="pt-BR" sz="800" dirty="0"/>
              <a:t>Computacional WVC2015. pp. 164–169. XI Workshop de Visão Computacional (WVC2015) (10 2015).</a:t>
            </a:r>
          </a:p>
          <a:p>
            <a:r>
              <a:rPr lang="pt-BR" sz="800" dirty="0"/>
              <a:t>8. Breve, F.A.: </a:t>
            </a:r>
            <a:r>
              <a:rPr lang="pt-BR" sz="800" dirty="0" err="1"/>
              <a:t>Building</a:t>
            </a:r>
            <a:r>
              <a:rPr lang="pt-BR" sz="800" dirty="0"/>
              <a:t> Networks for </a:t>
            </a:r>
            <a:r>
              <a:rPr lang="pt-BR" sz="800" dirty="0" err="1"/>
              <a:t>Image</a:t>
            </a:r>
            <a:r>
              <a:rPr lang="pt-BR" sz="800" dirty="0"/>
              <a:t> </a:t>
            </a:r>
            <a:r>
              <a:rPr lang="pt-BR" sz="800" dirty="0" err="1"/>
              <a:t>Segmentation</a:t>
            </a:r>
            <a:r>
              <a:rPr lang="pt-BR" sz="800" dirty="0"/>
              <a:t> </a:t>
            </a:r>
            <a:r>
              <a:rPr lang="pt-BR" sz="800" dirty="0" err="1"/>
              <a:t>Using</a:t>
            </a:r>
            <a:r>
              <a:rPr lang="pt-BR" sz="800" dirty="0"/>
              <a:t> </a:t>
            </a:r>
            <a:r>
              <a:rPr lang="pt-BR" sz="800" dirty="0" err="1"/>
              <a:t>Particle</a:t>
            </a:r>
            <a:r>
              <a:rPr lang="pt-BR" sz="800" dirty="0"/>
              <a:t> </a:t>
            </a:r>
            <a:r>
              <a:rPr lang="pt-BR" sz="800" dirty="0" err="1"/>
              <a:t>Competition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Cooperation</a:t>
            </a:r>
            <a:r>
              <a:rPr lang="pt-BR" sz="800" dirty="0"/>
              <a:t>. In: </a:t>
            </a:r>
            <a:r>
              <a:rPr lang="pt-BR" sz="800" dirty="0" err="1"/>
              <a:t>Gervasi</a:t>
            </a:r>
            <a:r>
              <a:rPr lang="pt-BR" sz="800" dirty="0"/>
              <a:t> O. et al (</a:t>
            </a:r>
            <a:r>
              <a:rPr lang="pt-BR" sz="800" dirty="0" err="1"/>
              <a:t>eds</a:t>
            </a:r>
            <a:r>
              <a:rPr lang="pt-BR" sz="800" dirty="0"/>
              <a:t>) </a:t>
            </a:r>
            <a:r>
              <a:rPr lang="pt-BR" sz="800" dirty="0" err="1"/>
              <a:t>Computational</a:t>
            </a:r>
            <a:r>
              <a:rPr lang="pt-BR" sz="800" dirty="0"/>
              <a:t> Science </a:t>
            </a:r>
            <a:r>
              <a:rPr lang="pt-BR" sz="800" dirty="0" err="1"/>
              <a:t>and</a:t>
            </a:r>
            <a:r>
              <a:rPr lang="pt-BR" sz="800" dirty="0"/>
              <a:t> Its</a:t>
            </a:r>
          </a:p>
          <a:p>
            <a:r>
              <a:rPr lang="pt-BR" sz="800" dirty="0" err="1"/>
              <a:t>Applications</a:t>
            </a:r>
            <a:r>
              <a:rPr lang="pt-BR" sz="800" dirty="0"/>
              <a:t>, ICCSA 2017, </a:t>
            </a:r>
            <a:r>
              <a:rPr lang="pt-BR" sz="800" dirty="0" err="1"/>
              <a:t>International</a:t>
            </a:r>
            <a:r>
              <a:rPr lang="pt-BR" sz="800" dirty="0"/>
              <a:t> </a:t>
            </a:r>
            <a:r>
              <a:rPr lang="pt-BR" sz="800" dirty="0" err="1"/>
              <a:t>Conference</a:t>
            </a:r>
            <a:r>
              <a:rPr lang="pt-BR" sz="800" dirty="0"/>
              <a:t>, </a:t>
            </a:r>
            <a:r>
              <a:rPr lang="pt-BR" sz="800" dirty="0" err="1"/>
              <a:t>Proceedings</a:t>
            </a:r>
            <a:r>
              <a:rPr lang="pt-BR" sz="800" dirty="0"/>
              <a:t>. vol. 10404, pp. 217–231. Springer </a:t>
            </a:r>
            <a:r>
              <a:rPr lang="pt-BR" sz="800" dirty="0" err="1"/>
              <a:t>International</a:t>
            </a:r>
            <a:r>
              <a:rPr lang="pt-BR" sz="800" dirty="0"/>
              <a:t> </a:t>
            </a:r>
            <a:r>
              <a:rPr lang="pt-BR" sz="800" dirty="0" err="1"/>
              <a:t>Publishing</a:t>
            </a:r>
            <a:r>
              <a:rPr lang="pt-BR" sz="800" dirty="0"/>
              <a:t> (2017).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B91C46-7870-4969-9B00-8C426B3D60C2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319898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pc="-1" dirty="0">
                <a:solidFill>
                  <a:srgbClr val="4C4C4C"/>
                </a:solidFill>
                <a:latin typeface="Arial"/>
              </a:rPr>
              <a:t>The New Approach</a:t>
            </a:r>
            <a:endParaRPr lang="en-GB" sz="3200" b="1" strike="noStrike" spc="-1" dirty="0">
              <a:solidFill>
                <a:srgbClr val="4C4C4C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5F5F5F"/>
                </a:solidFill>
              </a:rPr>
              <a:t>We propose the elimination of the weight vector through: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spc="-1" dirty="0">
                <a:solidFill>
                  <a:srgbClr val="5F5F5F"/>
                </a:solidFill>
              </a:rPr>
              <a:t>a different set of features;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spc="-1" dirty="0">
                <a:solidFill>
                  <a:srgbClr val="5F5F5F"/>
                </a:solidFill>
              </a:rPr>
              <a:t>a new form of user annotation;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spc="-1" dirty="0">
                <a:solidFill>
                  <a:srgbClr val="5F5F5F"/>
                </a:solidFill>
              </a:rPr>
              <a:t>a new approach to define the edges among network nodes;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spc="-1" dirty="0">
                <a:solidFill>
                  <a:srgbClr val="5F5F5F"/>
                </a:solidFill>
              </a:rPr>
              <a:t>the particle influence on the network being measured before the competition process starts.</a:t>
            </a:r>
            <a:endParaRPr lang="en-GB" sz="3200" b="0" strike="noStrike" spc="-1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F9CCAB-852C-48DC-94A2-B7502FE835FF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38996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New Set of Features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52110" y="1229687"/>
            <a:ext cx="8219798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spc="-1" dirty="0">
                <a:solidFill>
                  <a:srgbClr val="5F5F5F"/>
                </a:solidFill>
              </a:rPr>
              <a:t>The new set uses less features than its predecessors:</a:t>
            </a:r>
          </a:p>
          <a:p>
            <a:pPr lvl="1"/>
            <a:r>
              <a:rPr lang="en-US" sz="2000" spc="-1" dirty="0">
                <a:solidFill>
                  <a:srgbClr val="5F5F5F"/>
                </a:solidFill>
              </a:rPr>
              <a:t>(1-2) pixel location components (line, column)</a:t>
            </a:r>
          </a:p>
          <a:p>
            <a:pPr lvl="1"/>
            <a:r>
              <a:rPr lang="en-US" sz="2000" spc="-1" dirty="0">
                <a:solidFill>
                  <a:srgbClr val="5F5F5F"/>
                </a:solidFill>
              </a:rPr>
              <a:t>(3-5) RGB components </a:t>
            </a:r>
          </a:p>
          <a:p>
            <a:pPr lvl="1"/>
            <a:r>
              <a:rPr lang="en-US" sz="2000" spc="-1" dirty="0">
                <a:solidFill>
                  <a:srgbClr val="5F5F5F"/>
                </a:solidFill>
              </a:rPr>
              <a:t>(6) only the V (value) component of the HSV system</a:t>
            </a:r>
          </a:p>
          <a:p>
            <a:pPr lvl="1"/>
            <a:r>
              <a:rPr lang="en-US" sz="2000" spc="-1" dirty="0">
                <a:solidFill>
                  <a:srgbClr val="5F5F5F"/>
                </a:solidFill>
              </a:rPr>
              <a:t>(7-9) the color components </a:t>
            </a:r>
            <a:r>
              <a:rPr lang="en-US" sz="2000" spc="-1" dirty="0" err="1">
                <a:solidFill>
                  <a:srgbClr val="5F5F5F"/>
                </a:solidFill>
              </a:rPr>
              <a:t>ExR</a:t>
            </a:r>
            <a:r>
              <a:rPr lang="en-US" sz="2000" spc="-1" dirty="0">
                <a:solidFill>
                  <a:srgbClr val="5F5F5F"/>
                </a:solidFill>
              </a:rPr>
              <a:t>, </a:t>
            </a:r>
            <a:r>
              <a:rPr lang="en-US" sz="2000" spc="-1" dirty="0" err="1">
                <a:solidFill>
                  <a:srgbClr val="5F5F5F"/>
                </a:solidFill>
              </a:rPr>
              <a:t>ExG</a:t>
            </a:r>
            <a:r>
              <a:rPr lang="en-US" sz="2000" spc="-1" dirty="0">
                <a:solidFill>
                  <a:srgbClr val="5F5F5F"/>
                </a:solidFill>
              </a:rPr>
              <a:t>, </a:t>
            </a:r>
            <a:r>
              <a:rPr lang="en-US" sz="2000" spc="-1" dirty="0" err="1">
                <a:solidFill>
                  <a:srgbClr val="5F5F5F"/>
                </a:solidFill>
              </a:rPr>
              <a:t>ExB</a:t>
            </a:r>
            <a:endParaRPr lang="en-US" sz="2000" spc="-1" dirty="0">
              <a:solidFill>
                <a:srgbClr val="5F5F5F"/>
              </a:solidFill>
            </a:endParaRPr>
          </a:p>
          <a:p>
            <a:pPr lvl="1"/>
            <a:r>
              <a:rPr lang="en-US" sz="2000" spc="-1" dirty="0">
                <a:solidFill>
                  <a:srgbClr val="5F5F5F"/>
                </a:solidFill>
              </a:rPr>
              <a:t>(10) a new feature extracted using Otsu’s binarization algorithm</a:t>
            </a:r>
            <a:endParaRPr lang="en-GB" sz="2000" b="0" strike="noStrike" spc="-1" dirty="0">
              <a:solidFill>
                <a:srgbClr val="5F5F5F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DDC0CC-5698-493E-8EC3-8FC9780A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57" y="3162509"/>
            <a:ext cx="1223363" cy="144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7888DA-861F-40FB-9CCA-AC98A182B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1" y="3162509"/>
            <a:ext cx="1210619" cy="14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D5B08C-7A46-478C-A792-B967A3FEE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1" y="3162509"/>
            <a:ext cx="1204248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F24AED-CA3C-4CB1-AB4F-0406AB6F9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0" y="3162509"/>
            <a:ext cx="1210619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305FE6E-00A7-406B-8CFF-187472532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85" y="4839154"/>
            <a:ext cx="1205286" cy="1440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CAA5CC-B182-47DB-A7CA-77C934C4B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1" y="4839154"/>
            <a:ext cx="1210619" cy="144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78A6AF4-B817-466B-9861-97BD70999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0" y="4839154"/>
            <a:ext cx="1209600" cy="144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EC9B060-2944-4C66-B431-326171AF3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0" y="4839154"/>
            <a:ext cx="1215000" cy="144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06CC93-3C3D-4107-9148-9082C4F9B27B}"/>
              </a:ext>
            </a:extLst>
          </p:cNvPr>
          <p:cNvSpPr txBox="1"/>
          <p:nvPr/>
        </p:nvSpPr>
        <p:spPr>
          <a:xfrm>
            <a:off x="2345375" y="4550172"/>
            <a:ext cx="658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/>
              <a:t>Otsu’s</a:t>
            </a:r>
            <a:endParaRPr lang="pt-BR" sz="12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E057CF-23CF-4E4E-9C42-2E1DB3F1FB51}"/>
              </a:ext>
            </a:extLst>
          </p:cNvPr>
          <p:cNvSpPr txBox="1"/>
          <p:nvPr/>
        </p:nvSpPr>
        <p:spPr>
          <a:xfrm>
            <a:off x="3819053" y="454801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1BF0CE4-AAB3-4EC8-9F58-D67862F309CC}"/>
              </a:ext>
            </a:extLst>
          </p:cNvPr>
          <p:cNvSpPr txBox="1"/>
          <p:nvPr/>
        </p:nvSpPr>
        <p:spPr>
          <a:xfrm>
            <a:off x="5118520" y="454801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B050"/>
                </a:solidFill>
              </a:rPr>
              <a:t>G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8ABA37A-204E-4139-888C-B2C54F8267E3}"/>
              </a:ext>
            </a:extLst>
          </p:cNvPr>
          <p:cNvSpPr txBox="1"/>
          <p:nvPr/>
        </p:nvSpPr>
        <p:spPr>
          <a:xfrm>
            <a:off x="6427605" y="455023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54A2F0-F943-4907-B1EB-05D6630DFEE1}"/>
              </a:ext>
            </a:extLst>
          </p:cNvPr>
          <p:cNvSpPr txBox="1"/>
          <p:nvPr/>
        </p:nvSpPr>
        <p:spPr>
          <a:xfrm>
            <a:off x="2510709" y="6238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V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B512D6F-5F7A-4F28-88BE-9C9943EC63E2}"/>
              </a:ext>
            </a:extLst>
          </p:cNvPr>
          <p:cNvSpPr txBox="1"/>
          <p:nvPr/>
        </p:nvSpPr>
        <p:spPr>
          <a:xfrm>
            <a:off x="3729285" y="62388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FF0000"/>
                </a:solidFill>
              </a:rPr>
              <a:t>ExR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85C089D-24C2-42D3-8364-405D5B5C0F43}"/>
              </a:ext>
            </a:extLst>
          </p:cNvPr>
          <p:cNvSpPr txBox="1"/>
          <p:nvPr/>
        </p:nvSpPr>
        <p:spPr>
          <a:xfrm>
            <a:off x="5033858" y="62388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00B050"/>
                </a:solidFill>
              </a:rPr>
              <a:t>ExG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C69514D-85D2-441A-BCF7-82D386301232}"/>
              </a:ext>
            </a:extLst>
          </p:cNvPr>
          <p:cNvSpPr txBox="1"/>
          <p:nvPr/>
        </p:nvSpPr>
        <p:spPr>
          <a:xfrm>
            <a:off x="6333468" y="62388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0070C0"/>
                </a:solidFill>
              </a:rPr>
              <a:t>ExB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BEBCE3-CFC5-49CA-B2F1-EBBEA43ABBF4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1018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New Form of User Annotation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3271281" cy="38779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spc="-1" dirty="0">
                <a:solidFill>
                  <a:srgbClr val="5F5F5F"/>
                </a:solidFill>
              </a:rPr>
              <a:t>In this new approach, it possible to delimit, in the image, the region of interest where the object to be segmented is found to reduce the processing scope.</a:t>
            </a:r>
            <a:endParaRPr lang="en-GB" sz="2800" b="0" strike="noStrike" spc="-1" dirty="0">
              <a:solidFill>
                <a:srgbClr val="5F5F5F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9BC177-2A13-4FDD-9E28-8D2EECAB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0" y="3839778"/>
            <a:ext cx="2400000" cy="180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82A20D-5C10-412D-9B48-CA845D71B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1" y="1368000"/>
            <a:ext cx="2400000" cy="180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9D9451-37ED-4A4D-A662-12569C18C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0" y="1368000"/>
            <a:ext cx="2400000" cy="18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7902DAC-7B8E-430F-A8BB-595FE8225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1" y="3726211"/>
            <a:ext cx="2400000" cy="18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DC79B7C-C863-43C4-8088-4349E576E920}"/>
              </a:ext>
            </a:extLst>
          </p:cNvPr>
          <p:cNvSpPr txBox="1"/>
          <p:nvPr/>
        </p:nvSpPr>
        <p:spPr>
          <a:xfrm>
            <a:off x="4132721" y="3168000"/>
            <a:ext cx="24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Real-world images to be segmented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355B47-F0A3-4CC7-80FF-E70D3CC6E9B6}"/>
              </a:ext>
            </a:extLst>
          </p:cNvPr>
          <p:cNvSpPr txBox="1"/>
          <p:nvPr/>
        </p:nvSpPr>
        <p:spPr>
          <a:xfrm>
            <a:off x="6672000" y="3162244"/>
            <a:ext cx="24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“Scribbles” provided by the user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3D9E36-02D6-4D2B-A5E2-F92F687203A2}"/>
              </a:ext>
            </a:extLst>
          </p:cNvPr>
          <p:cNvSpPr txBox="1"/>
          <p:nvPr/>
        </p:nvSpPr>
        <p:spPr>
          <a:xfrm>
            <a:off x="4132721" y="5670981"/>
            <a:ext cx="24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Cut polygon provided by the user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8D7D96-E036-4D05-9A5E-2C2D6410F9E5}"/>
              </a:ext>
            </a:extLst>
          </p:cNvPr>
          <p:cNvSpPr txBox="1"/>
          <p:nvPr/>
        </p:nvSpPr>
        <p:spPr>
          <a:xfrm>
            <a:off x="6672000" y="5670981"/>
            <a:ext cx="24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Overlay image (visualization only)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63D71E-993E-4068-8949-32B4DF4CDD74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3054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-42442"/>
            <a:ext cx="806400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spc="-1" dirty="0">
                <a:solidFill>
                  <a:srgbClr val="5F5F5F"/>
                </a:solidFill>
              </a:rPr>
              <a:t>New Approach to Define the Edges among Network Nodes</a:t>
            </a:r>
            <a:endParaRPr lang="en-GB" sz="3200" b="1" strike="noStrike" spc="-1" dirty="0">
              <a:solidFill>
                <a:srgbClr val="4C4C4C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40000" y="1368000"/>
            <a:ext cx="8100000" cy="3693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1" dirty="0">
                <a:solidFill>
                  <a:srgbClr val="5F5F5F"/>
                </a:solidFill>
              </a:rPr>
              <a:t>Reference model</a:t>
            </a:r>
            <a:r>
              <a:rPr lang="en-US" sz="2400" spc="-1" dirty="0">
                <a:solidFill>
                  <a:srgbClr val="5F5F5F"/>
                </a:solidFill>
              </a:rPr>
              <a:t>: each node is connected to its </a:t>
            </a:r>
            <a:r>
              <a:rPr lang="en-US" sz="2400" i="1" spc="-1" dirty="0">
                <a:solidFill>
                  <a:srgbClr val="5F5F5F"/>
                </a:solidFill>
              </a:rPr>
              <a:t>k</a:t>
            </a:r>
            <a:r>
              <a:rPr lang="en-US" sz="2400" spc="-1" dirty="0">
                <a:solidFill>
                  <a:srgbClr val="5F5F5F"/>
                </a:solidFill>
              </a:rPr>
              <a:t>-nearest neighbors, considering the Euclidean distance among pixel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spc="-1" dirty="0">
                <a:solidFill>
                  <a:srgbClr val="5F5F5F"/>
                </a:solidFill>
              </a:rPr>
              <a:t>k</a:t>
            </a:r>
            <a:r>
              <a:rPr lang="en-US" sz="2400" spc="-1" dirty="0">
                <a:solidFill>
                  <a:srgbClr val="5F5F5F"/>
                </a:solidFill>
              </a:rPr>
              <a:t> is set by the user.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1" dirty="0">
                <a:solidFill>
                  <a:srgbClr val="5F5F5F"/>
                </a:solidFill>
              </a:rPr>
              <a:t>Proposed model</a:t>
            </a:r>
            <a:r>
              <a:rPr lang="en-US" sz="2400" spc="-1" dirty="0">
                <a:solidFill>
                  <a:srgbClr val="5F5F5F"/>
                </a:solidFill>
              </a:rPr>
              <a:t>: </a:t>
            </a:r>
            <a:r>
              <a:rPr lang="en-US" sz="2400" i="1" spc="-1" dirty="0">
                <a:solidFill>
                  <a:srgbClr val="5F5F5F"/>
                </a:solidFill>
              </a:rPr>
              <a:t>k</a:t>
            </a:r>
            <a:r>
              <a:rPr lang="en-US" sz="2400" spc="-1" dirty="0">
                <a:solidFill>
                  <a:srgbClr val="5F5F5F"/>
                </a:solidFill>
              </a:rPr>
              <a:t> is fixed, each node is connected to its 192 nearest neighbors.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Another 8 connections are made based in the pixel spatial neighborhood, defined by a 3x3 window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5F5F5F"/>
                </a:solidFill>
              </a:rPr>
              <a:t>the node will be linked to the nodes corresponding to its 8 physically adjacent pixels.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C0BFA4-BE91-4496-AD5D-444CB5BCC30B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426832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03779"/>
            <a:ext cx="806400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spc="-1" dirty="0">
                <a:solidFill>
                  <a:srgbClr val="5F5F5F"/>
                </a:solidFill>
              </a:rPr>
              <a:t>Particle Influence on the Network</a:t>
            </a:r>
            <a:endParaRPr lang="en-GB" sz="3200" b="1" strike="noStrike" spc="-1" dirty="0">
              <a:solidFill>
                <a:srgbClr val="4C4C4C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93978" y="1260423"/>
            <a:ext cx="8100000" cy="153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5F5F5F"/>
                </a:solidFill>
              </a:rPr>
              <a:t>A particle (labeled pixel) influences nearby nodes in the network.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5F5F5F"/>
                </a:solidFill>
              </a:rPr>
              <a:t>Unlabeled nodes nearby labeled nodes will have an increment in their domination level of the particle’s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5F5F5F"/>
                </a:solidFill>
              </a:rPr>
              <a:t>1 hop away 	= 	+0.2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5F5F5F"/>
                </a:solidFill>
              </a:rPr>
              <a:t>2 hops away 	= 	+0.1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7B972C-9097-4BE2-B743-12E894AB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7" y="2889198"/>
            <a:ext cx="8151025" cy="35393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A5E35D5-D677-4518-80A0-6F3629BC7CF0}"/>
              </a:ext>
            </a:extLst>
          </p:cNvPr>
          <p:cNvSpPr txBox="1"/>
          <p:nvPr/>
        </p:nvSpPr>
        <p:spPr>
          <a:xfrm>
            <a:off x="1221762" y="6596390"/>
            <a:ext cx="210987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J. A. R. </a:t>
            </a:r>
            <a:r>
              <a:rPr lang="pt-BR" sz="1100" dirty="0" err="1"/>
              <a:t>Passerini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F. Breve</a:t>
            </a:r>
          </a:p>
        </p:txBody>
      </p:sp>
    </p:spTree>
    <p:extLst>
      <p:ext uri="{BB962C8B-B14F-4D97-AF65-F5344CB8AC3E}">
        <p14:creationId xmlns:p14="http://schemas.microsoft.com/office/powerpoint/2010/main" val="295126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1619</Words>
  <Application>Microsoft Office PowerPoint</Application>
  <PresentationFormat>Apresentação na tela (4:3)</PresentationFormat>
  <Paragraphs>225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DejaVu Sans</vt:lpstr>
      <vt:lpstr>Helvetica</vt:lpstr>
      <vt:lpstr>Webdings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Network Construction for Interactive Image Segmentation using Particle Competition and Cooperation: A New Approach</dc:title>
  <dc:subject/>
  <dc:creator>Osvaldo Gervasi</dc:creator>
  <dc:description/>
  <cp:lastModifiedBy>Fabricio Breve</cp:lastModifiedBy>
  <cp:revision>151</cp:revision>
  <dcterms:created xsi:type="dcterms:W3CDTF">2016-07-06T12:28:49Z</dcterms:created>
  <dcterms:modified xsi:type="dcterms:W3CDTF">2020-07-03T02:40:37Z</dcterms:modified>
  <dc:language>en-GB</dc:language>
</cp:coreProperties>
</file>