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3"/>
  </p:notesMasterIdLst>
  <p:sldIdLst>
    <p:sldId id="256" r:id="rId2"/>
    <p:sldId id="277" r:id="rId3"/>
    <p:sldId id="278" r:id="rId4"/>
    <p:sldId id="263" r:id="rId5"/>
    <p:sldId id="265" r:id="rId6"/>
    <p:sldId id="267" r:id="rId7"/>
    <p:sldId id="268" r:id="rId8"/>
    <p:sldId id="270" r:id="rId9"/>
    <p:sldId id="271" r:id="rId10"/>
    <p:sldId id="266" r:id="rId11"/>
    <p:sldId id="272" r:id="rId12"/>
    <p:sldId id="274" r:id="rId13"/>
    <p:sldId id="273" r:id="rId14"/>
    <p:sldId id="280" r:id="rId15"/>
    <p:sldId id="257" r:id="rId16"/>
    <p:sldId id="258" r:id="rId17"/>
    <p:sldId id="259" r:id="rId18"/>
    <p:sldId id="260" r:id="rId19"/>
    <p:sldId id="261" r:id="rId20"/>
    <p:sldId id="279" r:id="rId21"/>
    <p:sldId id="275" r:id="rId2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4664" autoAdjust="0"/>
  </p:normalViewPr>
  <p:slideViewPr>
    <p:cSldViewPr>
      <p:cViewPr varScale="1">
        <p:scale>
          <a:sx n="106" d="100"/>
          <a:sy n="106" d="100"/>
        </p:scale>
        <p:origin x="-10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>
        <c:manualLayout>
          <c:layoutTarget val="inner"/>
          <c:xMode val="edge"/>
          <c:yMode val="edge"/>
          <c:x val="0"/>
          <c:y val="7.3420767716535454E-2"/>
          <c:w val="0.99816492078590691"/>
          <c:h val="0.91095423228346706"/>
        </c:manualLayout>
      </c:layout>
      <c:barChart>
        <c:barDir val="col"/>
        <c:grouping val="clustered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800" b="1" dirty="0" smtClean="0"/>
                      <a:t>0.6</a:t>
                    </a:r>
                    <a:endParaRPr lang="en-US" sz="800" b="1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8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Plan1!$B$2</c:f>
              <c:numCache>
                <c:formatCode>General</c:formatCode>
                <c:ptCount val="1"/>
                <c:pt idx="0">
                  <c:v>0.60000000000000064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Colunas2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800" b="1" dirty="0" smtClean="0"/>
                      <a:t>0.4</a:t>
                    </a:r>
                    <a:endParaRPr lang="en-US" sz="800" b="1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8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Plan1!$C$2</c:f>
              <c:numCache>
                <c:formatCode>General</c:formatCode>
                <c:ptCount val="1"/>
                <c:pt idx="0">
                  <c:v>0.4</c:v>
                </c:pt>
              </c:numCache>
            </c:numRef>
          </c:val>
        </c:ser>
        <c:axId val="49421312"/>
        <c:axId val="49441792"/>
      </c:barChart>
      <c:catAx>
        <c:axId val="49421312"/>
        <c:scaling>
          <c:orientation val="minMax"/>
        </c:scaling>
        <c:delete val="1"/>
        <c:axPos val="b"/>
        <c:tickLblPos val="none"/>
        <c:crossAx val="49441792"/>
        <c:crosses val="autoZero"/>
        <c:auto val="1"/>
        <c:lblAlgn val="ctr"/>
        <c:lblOffset val="100"/>
      </c:catAx>
      <c:valAx>
        <c:axId val="49441792"/>
        <c:scaling>
          <c:orientation val="minMax"/>
        </c:scaling>
        <c:delete val="1"/>
        <c:axPos val="l"/>
        <c:numFmt formatCode="General" sourceLinked="1"/>
        <c:tickLblPos val="none"/>
        <c:crossAx val="494213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plotArea>
      <c:layout>
        <c:manualLayout>
          <c:layoutTarget val="inner"/>
          <c:xMode val="edge"/>
          <c:yMode val="edge"/>
          <c:x val="0"/>
          <c:y val="7.3420767716535454E-2"/>
          <c:w val="0.99816492078590646"/>
          <c:h val="0.9109542322834675"/>
        </c:manualLayout>
      </c:layout>
      <c:barChart>
        <c:barDir val="col"/>
        <c:grouping val="clustered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8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Plan1!$B$2</c:f>
              <c:numCache>
                <c:formatCode>General</c:formatCode>
                <c:ptCount val="1"/>
                <c:pt idx="0">
                  <c:v>0.30000000000000021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Colunas2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800" b="1"/>
                </a:pPr>
                <a:endParaRPr lang="pt-BR"/>
              </a:p>
            </c:txPr>
            <c:dLblPos val="outEnd"/>
            <c:showVal val="1"/>
          </c:dLbls>
          <c:cat>
            <c:strRef>
              <c:f>Plan1!$A$2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Plan1!$C$2</c:f>
              <c:numCache>
                <c:formatCode>General</c:formatCode>
                <c:ptCount val="1"/>
                <c:pt idx="0">
                  <c:v>0.7000000000000004</c:v>
                </c:pt>
              </c:numCache>
            </c:numRef>
          </c:val>
        </c:ser>
        <c:axId val="67696128"/>
        <c:axId val="67697664"/>
      </c:barChart>
      <c:catAx>
        <c:axId val="67696128"/>
        <c:scaling>
          <c:orientation val="minMax"/>
        </c:scaling>
        <c:delete val="1"/>
        <c:axPos val="b"/>
        <c:tickLblPos val="none"/>
        <c:crossAx val="67697664"/>
        <c:crosses val="autoZero"/>
        <c:auto val="1"/>
        <c:lblAlgn val="ctr"/>
        <c:lblOffset val="100"/>
      </c:catAx>
      <c:valAx>
        <c:axId val="67697664"/>
        <c:scaling>
          <c:orientation val="minMax"/>
        </c:scaling>
        <c:delete val="1"/>
        <c:axPos val="l"/>
        <c:numFmt formatCode="General" sourceLinked="1"/>
        <c:tickLblPos val="none"/>
        <c:crossAx val="676961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A72BE8-AD1D-45BA-A789-EC6781E8742E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C9A72-108E-4C56-BA19-0B047FE27B0A}" type="slidenum">
              <a:rPr lang="pt-BR"/>
              <a:pPr/>
              <a:t>1</a:t>
            </a:fld>
            <a:endParaRPr lang="pt-BR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D4F42-60BD-4092-BF5C-49CC09F8CCF6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D4F42-60BD-4092-BF5C-49CC09F8CCF6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D4F42-60BD-4092-BF5C-49CC09F8CCF6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C9A72-108E-4C56-BA19-0B047FE27B0A}" type="slidenum">
              <a:rPr lang="pt-BR"/>
              <a:pPr/>
              <a:t>21</a:t>
            </a:fld>
            <a:endParaRPr lang="pt-BR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72BE8-AD1D-45BA-A789-EC6781E8742E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D4F42-60BD-4092-BF5C-49CC09F8CCF6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D4F42-60BD-4092-BF5C-49CC09F8CCF6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D4F42-60BD-4092-BF5C-49CC09F8CCF6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D4F42-60BD-4092-BF5C-49CC09F8CCF6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D4F42-60BD-4092-BF5C-49CC09F8CCF6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D4F42-60BD-4092-BF5C-49CC09F8CCF6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3994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 sz="2400">
                <a:latin typeface="Times New Roman" pitchFamily="18" charset="0"/>
              </a:endParaRPr>
            </a:p>
          </p:txBody>
        </p:sp>
        <p:grpSp>
          <p:nvGrpSpPr>
            <p:cNvPr id="39941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994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3994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3994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3994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3994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3994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3994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3994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3995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3995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995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995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995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7F6044C-0E1C-49D3-9559-694601B9461D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399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99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9E4A05-B5B8-4B4F-A0A3-AA3DEEB8F49D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E4269B-4C04-4B71-8F77-CC6C664D1436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7577BE0-877A-4BCF-9463-1516E96275E8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ítulo, conteúdo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145F275-E720-4B39-BE67-E51E1FD5A1CC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7E61A2-8C2D-41A3-ADE5-7ABA8B7A4797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8D5FD8-5DFC-4A1B-858B-89FDB0EB8739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E5315-EB83-4667-9689-C71427436CB8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7B81E2-5007-4E37-9C97-C3928EF26C37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C1F353-E40C-4EC9-8271-52B59FDB269E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6F1EE2-483B-4F33-8F5C-C7B2467DEBDB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DF4C1A-FE39-4E21-9C64-34883738C39E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0FAAB7-4E99-4699-8AD1-D13AC4948808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9EF575-1BC5-41C7-B463-8057BAB10B48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pt-B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585738FE-FFF0-49D3-9741-C299941201AC}" type="slidenum">
              <a:rPr lang="pt-BR"/>
              <a:pPr/>
              <a:t>‹nº›</a:t>
            </a:fld>
            <a:endParaRPr lang="pt-BR"/>
          </a:p>
        </p:txBody>
      </p:sp>
      <p:grpSp>
        <p:nvGrpSpPr>
          <p:cNvPr id="3891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 sz="1800">
                <a:solidFill>
                  <a:schemeClr val="hlink"/>
                </a:solidFill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 sz="1800">
                <a:solidFill>
                  <a:schemeClr val="hlink"/>
                </a:solidFill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 sz="1800">
                <a:solidFill>
                  <a:schemeClr val="accent2"/>
                </a:solidFill>
              </a:endParaRPr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 sz="1800">
                <a:solidFill>
                  <a:schemeClr val="hlink"/>
                </a:solidFill>
              </a:endParaRP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 sz="1800">
                <a:solidFill>
                  <a:schemeClr val="accent2"/>
                </a:solidFill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389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389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 smtClean="0"/>
              <a:t>Uncovering Overlap Community Structure in Complex Networks using Particle  Competition</a:t>
            </a:r>
            <a:endParaRPr lang="pt-BR" sz="36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11413" y="4429132"/>
            <a:ext cx="6408737" cy="11064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1800" dirty="0"/>
              <a:t>Fabricio A. </a:t>
            </a:r>
            <a:r>
              <a:rPr lang="pt-BR" sz="1800" dirty="0" smtClean="0"/>
              <a:t>Breve	</a:t>
            </a:r>
            <a:r>
              <a:rPr lang="pt-BR" sz="1800" dirty="0"/>
              <a:t>		</a:t>
            </a:r>
            <a:r>
              <a:rPr lang="pt-BR" sz="1800" dirty="0" smtClean="0"/>
              <a:t>fabricio@icmc.usp.br</a:t>
            </a:r>
            <a:endParaRPr lang="pt-BR" sz="1800" dirty="0"/>
          </a:p>
          <a:p>
            <a:pPr>
              <a:lnSpc>
                <a:spcPct val="90000"/>
              </a:lnSpc>
            </a:pPr>
            <a:r>
              <a:rPr lang="pt-BR" sz="1800" dirty="0" err="1" smtClean="0"/>
              <a:t>Liang</a:t>
            </a:r>
            <a:r>
              <a:rPr lang="pt-BR" sz="1800" dirty="0" smtClean="0"/>
              <a:t> </a:t>
            </a:r>
            <a:r>
              <a:rPr lang="pt-BR" sz="1800" dirty="0" err="1" smtClean="0"/>
              <a:t>Zhao</a:t>
            </a:r>
            <a:r>
              <a:rPr lang="pt-BR" sz="1800" dirty="0" smtClean="0"/>
              <a:t>	</a:t>
            </a:r>
            <a:r>
              <a:rPr lang="pt-BR" sz="1800" dirty="0"/>
              <a:t>		</a:t>
            </a:r>
            <a:r>
              <a:rPr lang="pt-BR" sz="1800" dirty="0" smtClean="0"/>
              <a:t>zhao@icmc.usp.br</a:t>
            </a:r>
            <a:endParaRPr lang="pt-BR" sz="1800" dirty="0"/>
          </a:p>
          <a:p>
            <a:pPr>
              <a:lnSpc>
                <a:spcPct val="90000"/>
              </a:lnSpc>
            </a:pPr>
            <a:r>
              <a:rPr lang="pt-BR" sz="1800" dirty="0" smtClean="0"/>
              <a:t>Marcos G. </a:t>
            </a:r>
            <a:r>
              <a:rPr lang="pt-BR" sz="1800" dirty="0" err="1" smtClean="0"/>
              <a:t>Quiles</a:t>
            </a:r>
            <a:r>
              <a:rPr lang="pt-BR" sz="1800" dirty="0" smtClean="0"/>
              <a:t>	</a:t>
            </a:r>
            <a:r>
              <a:rPr lang="pt-BR" sz="1800" dirty="0"/>
              <a:t>	</a:t>
            </a:r>
            <a:r>
              <a:rPr lang="pt-BR" sz="1800" dirty="0" smtClean="0"/>
              <a:t>	quiles@icmc.usp.br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411413" y="5715016"/>
            <a:ext cx="6553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pt-BR" sz="1600" dirty="0" err="1" smtClean="0"/>
              <a:t>Department</a:t>
            </a:r>
            <a:r>
              <a:rPr lang="pt-BR" sz="1600" dirty="0" smtClean="0"/>
              <a:t> </a:t>
            </a:r>
            <a:r>
              <a:rPr lang="en-US" sz="1600" dirty="0" smtClean="0"/>
              <a:t>of Computer Science. Institute of Mathematics and Computer Science. </a:t>
            </a:r>
            <a:r>
              <a:rPr lang="pt-BR" sz="1600" dirty="0" err="1" smtClean="0"/>
              <a:t>University</a:t>
            </a:r>
            <a:r>
              <a:rPr lang="pt-BR" sz="1600" dirty="0" smtClean="0"/>
              <a:t> </a:t>
            </a:r>
            <a:r>
              <a:rPr lang="pt-BR" sz="1600" dirty="0" err="1" smtClean="0"/>
              <a:t>of</a:t>
            </a:r>
            <a:r>
              <a:rPr lang="pt-BR" sz="1600" dirty="0" smtClean="0"/>
              <a:t> São Paulo. São Carlos-SP. </a:t>
            </a:r>
            <a:r>
              <a:rPr lang="pt-BR" sz="1600" dirty="0" err="1" smtClean="0"/>
              <a:t>Brazil</a:t>
            </a:r>
            <a:endParaRPr lang="pt-BR" sz="1600" dirty="0" smtClean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65952" y="1035686"/>
            <a:ext cx="612457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International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Conference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on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Artificial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Intelligence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and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Computational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Intelligence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- AICI'09</a:t>
            </a:r>
            <a:endParaRPr lang="en-US" sz="19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6238" y="381000"/>
            <a:ext cx="8391525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Fuzzy </a:t>
            </a:r>
            <a:r>
              <a:rPr lang="en-US" dirty="0" smtClean="0"/>
              <a:t>Output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Insta</a:t>
            </a:r>
            <a:r>
              <a:rPr lang="en-US" dirty="0" smtClean="0"/>
              <a:t>ntaneous ownership levels</a:t>
            </a:r>
            <a:endParaRPr lang="en-US" dirty="0" smtClean="0"/>
          </a:p>
          <a:p>
            <a:pPr lvl="1"/>
            <a:r>
              <a:rPr lang="en-US" dirty="0" smtClean="0"/>
              <a:t>Very </a:t>
            </a:r>
            <a:r>
              <a:rPr lang="en-US" dirty="0" smtClean="0"/>
              <a:t>volatile under certain conditions</a:t>
            </a:r>
          </a:p>
          <a:p>
            <a:pPr lvl="2"/>
            <a:r>
              <a:rPr lang="en-US" dirty="0" smtClean="0"/>
              <a:t>In overlap nodes the dominating team changes frequently</a:t>
            </a:r>
          </a:p>
          <a:p>
            <a:pPr lvl="2"/>
            <a:r>
              <a:rPr lang="en-US" dirty="0" smtClean="0"/>
              <a:t>Levels do not correspond to overlap measures</a:t>
            </a:r>
          </a:p>
          <a:p>
            <a:r>
              <a:rPr lang="en-US" dirty="0" smtClean="0"/>
              <a:t>Long-term ownership levels</a:t>
            </a:r>
            <a:endParaRPr lang="en-US" dirty="0" smtClean="0"/>
          </a:p>
          <a:p>
            <a:pPr lvl="1"/>
            <a:r>
              <a:rPr lang="en-US" dirty="0" smtClean="0"/>
              <a:t>Temporal </a:t>
            </a:r>
            <a:r>
              <a:rPr lang="en-US" dirty="0" smtClean="0"/>
              <a:t>averaged domination level for each team at each node</a:t>
            </a:r>
          </a:p>
          <a:p>
            <a:pPr lvl="2"/>
            <a:r>
              <a:rPr lang="en-US" dirty="0" smtClean="0"/>
              <a:t>Weighted by particle strength</a:t>
            </a:r>
          </a:p>
          <a:p>
            <a:pPr lvl="2"/>
            <a:r>
              <a:rPr lang="en-US" dirty="0" smtClean="0"/>
              <a:t>Considers only the random </a:t>
            </a:r>
            <a:r>
              <a:rPr lang="en-US" dirty="0" smtClean="0"/>
              <a:t>movements</a:t>
            </a:r>
            <a:endParaRPr lang="en-US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5786454"/>
            <a:ext cx="4286280" cy="692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Fuzzy Output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end of the iterations, the degrees of membership </a:t>
            </a:r>
            <a:r>
              <a:rPr lang="pt-BR" dirty="0" smtClean="0"/>
              <a:t>for </a:t>
            </a:r>
            <a:r>
              <a:rPr lang="pt-BR" dirty="0" err="1" smtClean="0"/>
              <a:t>each</a:t>
            </a:r>
            <a:r>
              <a:rPr lang="pt-BR" dirty="0" smtClean="0"/>
              <a:t> n</a:t>
            </a:r>
            <a:r>
              <a:rPr lang="en-US" dirty="0" smtClean="0"/>
              <a:t>ode are </a:t>
            </a:r>
            <a:r>
              <a:rPr lang="en-US" dirty="0" smtClean="0"/>
              <a:t>calculated using the long term ownership </a:t>
            </a:r>
            <a:r>
              <a:rPr lang="en-US" dirty="0" smtClean="0"/>
              <a:t>levels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3786190"/>
            <a:ext cx="3500462" cy="157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96646" indent="-514350">
              <a:buFont typeface="+mj-lt"/>
              <a:buAutoNum type="arabicParenR"/>
            </a:pPr>
            <a:r>
              <a:rPr lang="en-US" dirty="0" smtClean="0"/>
              <a:t>Build the adjacency matrix,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Set nodes domination levels,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Set initial positions of particles </a:t>
            </a:r>
            <a:r>
              <a:rPr lang="en-US" dirty="0" smtClean="0"/>
              <a:t>randomly and set </a:t>
            </a:r>
            <a:r>
              <a:rPr lang="en-US" dirty="0" smtClean="0"/>
              <a:t>particle </a:t>
            </a:r>
            <a:r>
              <a:rPr lang="en-US" dirty="0" smtClean="0"/>
              <a:t>strength</a:t>
            </a:r>
            <a:endParaRPr lang="en-US" dirty="0" smtClean="0"/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Repeat steps 5 to </a:t>
            </a:r>
            <a:r>
              <a:rPr lang="en-US" dirty="0" smtClean="0"/>
              <a:t>8 </a:t>
            </a:r>
            <a:r>
              <a:rPr lang="en-US" dirty="0" smtClean="0"/>
              <a:t>until convergence or until a predefined number of steps has been achieved,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For each particle, complete steps 6 to </a:t>
            </a:r>
            <a:r>
              <a:rPr lang="en-US" dirty="0" smtClean="0"/>
              <a:t>8,</a:t>
            </a:r>
            <a:endParaRPr lang="en-US" dirty="0" smtClean="0"/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Select the target node by using the combined random-deterministic rule,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Update target node domination levels,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Update particle strength,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Calculate the membership levels (fuzzy </a:t>
            </a:r>
            <a:r>
              <a:rPr lang="en-US" dirty="0" err="1" smtClean="0"/>
              <a:t>classication</a:t>
            </a:r>
            <a:r>
              <a:rPr lang="en-US" dirty="0" smtClean="0"/>
              <a:t>) based on long-term ownership levels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Computer</a:t>
            </a:r>
            <a:r>
              <a:rPr lang="pt-BR" dirty="0" smtClean="0"/>
              <a:t> </a:t>
            </a:r>
            <a:r>
              <a:rPr lang="pt-BR" dirty="0" err="1" smtClean="0"/>
              <a:t>Simulations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57224" y="714357"/>
          <a:ext cx="7429553" cy="464347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26241"/>
                <a:gridCol w="1350828"/>
                <a:gridCol w="1350828"/>
                <a:gridCol w="1350828"/>
                <a:gridCol w="1350828"/>
              </a:tblGrid>
              <a:tr h="53720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Connections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err="1"/>
                        <a:t>Fuzzy</a:t>
                      </a:r>
                      <a:r>
                        <a:rPr lang="pt-BR" sz="1600" u="none" strike="noStrike" dirty="0"/>
                        <a:t> </a:t>
                      </a:r>
                      <a:r>
                        <a:rPr lang="pt-BR" sz="1600" u="none" strike="noStrike" dirty="0" err="1"/>
                        <a:t>Classification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A-B-C-D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B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C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D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16-0-0-0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0.9928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15-1-0-0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0.9210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0.0646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0.0079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0.0065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14-2-0-0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0.8520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0.1150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0.0081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0.0248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13-3-0-0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0.8031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0.1778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0.0107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0.0084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12-4-0-0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0.7498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0.2456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11-5-0-0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0.6875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0.3101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0.0008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10-6-0-0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0.6211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0.3577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0.0111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0.0101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9-7-0-0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0.5584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0.4302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0.0103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8-8-0-0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0.4949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0.4944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0.0090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0.0017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8-4-4-0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0.5025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0.2493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0.2461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7-4-4-1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0.4397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0.2439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0.2491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0.0672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6-4-4-2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0.3694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0.2501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0.2549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0.1256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5-4-4-3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0.3144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0.2491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0.2537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0.1828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4-4-4-4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0.2512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0.2506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0.2504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0.2478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42910" y="5643578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Table 1. Fuzzy classification of a node connected to network with 4 communities </a:t>
            </a:r>
            <a:r>
              <a:rPr lang="pt-BR" sz="2000" dirty="0" err="1" smtClean="0"/>
              <a:t>generated</a:t>
            </a:r>
            <a:r>
              <a:rPr lang="pt-BR" sz="2000" dirty="0" smtClean="0"/>
              <a:t> </a:t>
            </a:r>
            <a:r>
              <a:rPr lang="pt-BR" sz="2000" dirty="0" err="1" smtClean="0"/>
              <a:t>with</a:t>
            </a:r>
            <a:r>
              <a:rPr lang="pt-BR" sz="2000" dirty="0" smtClean="0"/>
              <a:t> </a:t>
            </a:r>
            <a:r>
              <a:rPr lang="pt-BR" sz="2000" i="1" dirty="0" err="1" smtClean="0"/>
              <a:t>z</a:t>
            </a:r>
            <a:r>
              <a:rPr lang="pt-BR" sz="2000" i="1" baseline="-25000" dirty="0" err="1" smtClean="0"/>
              <a:t>out</a:t>
            </a:r>
            <a:r>
              <a:rPr lang="pt-BR" sz="2000" dirty="0" smtClean="0"/>
              <a:t>/</a:t>
            </a:r>
            <a:r>
              <a:rPr lang="pt-BR" sz="2000" i="1" dirty="0" smtClean="0"/>
              <a:t>k</a:t>
            </a:r>
            <a:r>
              <a:rPr lang="pt-BR" sz="2000" dirty="0" smtClean="0"/>
              <a:t> = 0.125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57224" y="714357"/>
          <a:ext cx="7429553" cy="464347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26241"/>
                <a:gridCol w="1350828"/>
                <a:gridCol w="1350828"/>
                <a:gridCol w="1350828"/>
                <a:gridCol w="1350828"/>
              </a:tblGrid>
              <a:tr h="53720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Connections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err="1"/>
                        <a:t>Fuzzy</a:t>
                      </a:r>
                      <a:r>
                        <a:rPr lang="pt-BR" sz="1600" u="none" strike="noStrike" dirty="0"/>
                        <a:t> </a:t>
                      </a:r>
                      <a:r>
                        <a:rPr lang="pt-BR" sz="1600" u="none" strike="noStrike" dirty="0" err="1"/>
                        <a:t>Classification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A-B-C-D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A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B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C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D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16-0-0-0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0.9912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15-1-0-0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0.9318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0.0634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14-2-0-0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0.8715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0.1219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13-3-0-0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0.8107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0.1827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12-4-0-0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0.7497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0.2437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0.0044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11-5-0-0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0.6901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0.3036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10-6-0-0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0.6298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0.3654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9-7-0-0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0.5584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0.4360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8-8-0-0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0.4952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0.4985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0.0036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8-4-4-0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0.5060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0.2485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0.2427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0.0028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7-4-4-1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0.4442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0.2477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0.2429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0.0652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6-4-4-2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0.3762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0.2465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0.2514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0.1259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5-4-4-3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0.3178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0.2473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0.1849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4-4-4-4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0.2470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0.2518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0.2489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0.2523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42910" y="5643578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Table 2. Fuzzy classification of a node connected to network with 4 communities </a:t>
            </a:r>
            <a:r>
              <a:rPr lang="pt-BR" sz="2000" dirty="0" err="1" smtClean="0"/>
              <a:t>generated</a:t>
            </a:r>
            <a:r>
              <a:rPr lang="pt-BR" sz="2000" dirty="0" smtClean="0"/>
              <a:t> </a:t>
            </a:r>
            <a:r>
              <a:rPr lang="pt-BR" sz="2000" dirty="0" err="1" smtClean="0"/>
              <a:t>with</a:t>
            </a:r>
            <a:r>
              <a:rPr lang="pt-BR" sz="2000" dirty="0" smtClean="0"/>
              <a:t> </a:t>
            </a:r>
            <a:r>
              <a:rPr lang="pt-BR" sz="2000" i="1" dirty="0" err="1" smtClean="0"/>
              <a:t>z</a:t>
            </a:r>
            <a:r>
              <a:rPr lang="pt-BR" sz="2000" i="1" baseline="-25000" dirty="0" err="1" smtClean="0"/>
              <a:t>out</a:t>
            </a:r>
            <a:r>
              <a:rPr lang="pt-BR" sz="2000" dirty="0" smtClean="0"/>
              <a:t>/</a:t>
            </a:r>
            <a:r>
              <a:rPr lang="pt-BR" sz="2000" i="1" dirty="0" smtClean="0"/>
              <a:t>k</a:t>
            </a:r>
            <a:r>
              <a:rPr lang="pt-BR" sz="2000" dirty="0" smtClean="0"/>
              <a:t> = 0.250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57224" y="714357"/>
          <a:ext cx="7429553" cy="464347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026241"/>
                <a:gridCol w="1350828"/>
                <a:gridCol w="1350828"/>
                <a:gridCol w="1350828"/>
                <a:gridCol w="1350828"/>
              </a:tblGrid>
              <a:tr h="53720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Connections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err="1"/>
                        <a:t>Fuzzy</a:t>
                      </a:r>
                      <a:r>
                        <a:rPr lang="pt-BR" sz="1600" u="none" strike="noStrike" dirty="0"/>
                        <a:t> </a:t>
                      </a:r>
                      <a:r>
                        <a:rPr lang="pt-BR" sz="1600" u="none" strike="noStrike" dirty="0" err="1"/>
                        <a:t>Classification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A-B-C-D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A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B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C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D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16-0-0-0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0.9709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0.0092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0.0108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0.0091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15-1-0-0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0.9160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0.0647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0.0093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0.0101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14-2-0-0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0.8571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0.1228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0.0104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0.0097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13-3-0-0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0.8008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0.1802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0.0090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12-4-0-0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0.7422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0.2385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0.0095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0.0098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11-5-0-0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0.6825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0.2958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0.0123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0.0093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10-6-0-0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0.6200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0.3566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0.0111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0.0123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9-7-0-0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0.5582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0.4181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0.0128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0.0109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8-8-0-0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0.4891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0.4846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0.0130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0.0133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8-4-4-0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0.5045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0.2437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0.2406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0.0113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7-4-4-1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0.4397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0.2461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0.2436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0.0705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6-4-4-2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0.3797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0.2471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0.2445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0.1287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5-4-4-3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0.3175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0.2439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0.2473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0.1913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37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/>
                        <a:t>4-4-4-4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0.2462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0.2494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0.2549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/>
                        <a:t>0.2495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642910" y="5643578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Table 3. Fuzzy classification of a node connected to network with 4 communities </a:t>
            </a:r>
            <a:r>
              <a:rPr lang="pt-BR" sz="2000" dirty="0" err="1" smtClean="0"/>
              <a:t>generated</a:t>
            </a:r>
            <a:r>
              <a:rPr lang="pt-BR" sz="2000" dirty="0" smtClean="0"/>
              <a:t> </a:t>
            </a:r>
            <a:r>
              <a:rPr lang="pt-BR" sz="2000" dirty="0" err="1" smtClean="0"/>
              <a:t>with</a:t>
            </a:r>
            <a:r>
              <a:rPr lang="pt-BR" sz="2000" dirty="0" smtClean="0"/>
              <a:t> </a:t>
            </a:r>
            <a:r>
              <a:rPr lang="pt-BR" sz="2000" i="1" dirty="0" err="1" smtClean="0"/>
              <a:t>z</a:t>
            </a:r>
            <a:r>
              <a:rPr lang="pt-BR" sz="2000" i="1" baseline="-25000" dirty="0" err="1" smtClean="0"/>
              <a:t>out</a:t>
            </a:r>
            <a:r>
              <a:rPr lang="pt-BR" sz="2000" dirty="0" smtClean="0"/>
              <a:t>/</a:t>
            </a:r>
            <a:r>
              <a:rPr lang="pt-BR" sz="2000" i="1" dirty="0" smtClean="0"/>
              <a:t>k</a:t>
            </a:r>
            <a:r>
              <a:rPr lang="pt-BR" sz="2000" dirty="0" smtClean="0"/>
              <a:t> = 0.375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87000" y="71414"/>
            <a:ext cx="10331098" cy="643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tângulo 10"/>
          <p:cNvSpPr/>
          <p:nvPr/>
        </p:nvSpPr>
        <p:spPr>
          <a:xfrm>
            <a:off x="642910" y="6143644"/>
            <a:ext cx="80724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Fig. 1. Problem with 1000 elements split into four communities, colors represent the overlap index from each node, detected by the proposed method.</a:t>
            </a:r>
            <a:endParaRPr lang="pt-BR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karate-overlap-ba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00108"/>
            <a:ext cx="9144000" cy="448836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42844" y="5929330"/>
            <a:ext cx="885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Fig. 2. The karate club network, colors represent the overlap index from each node, detected by the proposed method.</a:t>
            </a:r>
            <a:endParaRPr lang="pt-BR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Overlap Community Structure</a:t>
            </a:r>
            <a:endParaRPr lang="en-US" dirty="0" smtClean="0"/>
          </a:p>
          <a:p>
            <a:r>
              <a:rPr lang="en-US" dirty="0" smtClean="0"/>
              <a:t>Model Description</a:t>
            </a:r>
          </a:p>
          <a:p>
            <a:pPr lvl="1"/>
            <a:r>
              <a:rPr lang="en-US" dirty="0" smtClean="0"/>
              <a:t>Initial Configuration</a:t>
            </a:r>
          </a:p>
          <a:p>
            <a:pPr lvl="1"/>
            <a:r>
              <a:rPr lang="en-US" dirty="0" smtClean="0"/>
              <a:t>Node and Particle Dynamics</a:t>
            </a:r>
          </a:p>
          <a:p>
            <a:pPr lvl="1"/>
            <a:r>
              <a:rPr lang="en-US" dirty="0" smtClean="0"/>
              <a:t>Random-Deterministic </a:t>
            </a:r>
            <a:r>
              <a:rPr lang="en-US" dirty="0" smtClean="0"/>
              <a:t>Walk</a:t>
            </a:r>
          </a:p>
          <a:p>
            <a:pPr lvl="1"/>
            <a:r>
              <a:rPr lang="en-US" dirty="0" smtClean="0"/>
              <a:t>Fuzzy Output</a:t>
            </a:r>
            <a:endParaRPr lang="en-US" dirty="0" smtClean="0"/>
          </a:p>
          <a:p>
            <a:pPr lvl="1"/>
            <a:r>
              <a:rPr lang="en-US" dirty="0" smtClean="0"/>
              <a:t>Algorithm</a:t>
            </a:r>
          </a:p>
          <a:p>
            <a:r>
              <a:rPr lang="en-US" dirty="0" smtClean="0"/>
              <a:t>Computer Simulations</a:t>
            </a:r>
          </a:p>
          <a:p>
            <a:pPr lvl="1"/>
            <a:r>
              <a:rPr lang="en-US" dirty="0" smtClean="0"/>
              <a:t>Synthetic </a:t>
            </a:r>
            <a:r>
              <a:rPr lang="en-US" dirty="0" smtClean="0"/>
              <a:t>Networks</a:t>
            </a:r>
            <a:endParaRPr lang="en-US" dirty="0" smtClean="0"/>
          </a:p>
          <a:p>
            <a:pPr lvl="1"/>
            <a:r>
              <a:rPr lang="en-US" dirty="0" smtClean="0"/>
              <a:t>Real-World </a:t>
            </a:r>
            <a:r>
              <a:rPr lang="en-US" dirty="0" smtClean="0"/>
              <a:t>Network</a:t>
            </a:r>
            <a:endParaRPr lang="en-US" dirty="0" smtClean="0"/>
          </a:p>
          <a:p>
            <a:r>
              <a:rPr lang="en-US" dirty="0" smtClean="0"/>
              <a:t>Conclusions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Conclusions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algorithm outputs not only hard labels, but also soft </a:t>
            </a:r>
            <a:r>
              <a:rPr lang="en-US" dirty="0" smtClean="0"/>
              <a:t>labels (fuzzy </a:t>
            </a:r>
            <a:r>
              <a:rPr lang="en-US" dirty="0" smtClean="0"/>
              <a:t>values) for each node in the network, which corresponds to the </a:t>
            </a:r>
            <a:r>
              <a:rPr lang="en-US" dirty="0" smtClean="0"/>
              <a:t>levels of </a:t>
            </a:r>
            <a:r>
              <a:rPr lang="en-US" dirty="0" smtClean="0"/>
              <a:t>membership from that node to each community. </a:t>
            </a:r>
            <a:endParaRPr lang="en-US" dirty="0" smtClean="0"/>
          </a:p>
          <a:p>
            <a:r>
              <a:rPr lang="en-US" dirty="0" smtClean="0"/>
              <a:t>Computer </a:t>
            </a:r>
            <a:r>
              <a:rPr lang="en-US" dirty="0" smtClean="0"/>
              <a:t>simulations </a:t>
            </a:r>
            <a:r>
              <a:rPr lang="en-US" dirty="0" smtClean="0"/>
              <a:t>were performed </a:t>
            </a:r>
            <a:r>
              <a:rPr lang="en-US" dirty="0" smtClean="0"/>
              <a:t>in both synthetic and real data, and the results shows that our </a:t>
            </a:r>
            <a:r>
              <a:rPr lang="en-US" dirty="0" smtClean="0"/>
              <a:t>model is </a:t>
            </a:r>
            <a:r>
              <a:rPr lang="en-US" dirty="0" smtClean="0"/>
              <a:t>a promising mechanism to uncover overlap community structure in </a:t>
            </a:r>
            <a:r>
              <a:rPr lang="en-US" dirty="0" smtClean="0"/>
              <a:t>complex </a:t>
            </a:r>
            <a:r>
              <a:rPr lang="pt-BR" dirty="0" smtClean="0"/>
              <a:t>networks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 smtClean="0"/>
              <a:t>Uncovering Overlap Community Structure in Complex Networks using Particle  Competition</a:t>
            </a:r>
            <a:endParaRPr lang="pt-BR" sz="36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11413" y="4429132"/>
            <a:ext cx="6408737" cy="11064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1800" dirty="0"/>
              <a:t>Fabricio A. </a:t>
            </a:r>
            <a:r>
              <a:rPr lang="pt-BR" sz="1800" dirty="0" smtClean="0"/>
              <a:t>Breve	</a:t>
            </a:r>
            <a:r>
              <a:rPr lang="pt-BR" sz="1800" dirty="0"/>
              <a:t>		</a:t>
            </a:r>
            <a:r>
              <a:rPr lang="pt-BR" sz="1800" dirty="0" smtClean="0"/>
              <a:t>fabricio@icmc.usp.br</a:t>
            </a:r>
            <a:endParaRPr lang="pt-BR" sz="1800" dirty="0"/>
          </a:p>
          <a:p>
            <a:pPr>
              <a:lnSpc>
                <a:spcPct val="90000"/>
              </a:lnSpc>
            </a:pPr>
            <a:r>
              <a:rPr lang="pt-BR" sz="1800" dirty="0" err="1" smtClean="0"/>
              <a:t>Liang</a:t>
            </a:r>
            <a:r>
              <a:rPr lang="pt-BR" sz="1800" dirty="0" smtClean="0"/>
              <a:t> </a:t>
            </a:r>
            <a:r>
              <a:rPr lang="pt-BR" sz="1800" dirty="0" err="1" smtClean="0"/>
              <a:t>Zhao</a:t>
            </a:r>
            <a:r>
              <a:rPr lang="pt-BR" sz="1800" dirty="0" smtClean="0"/>
              <a:t>	</a:t>
            </a:r>
            <a:r>
              <a:rPr lang="pt-BR" sz="1800" dirty="0"/>
              <a:t>		</a:t>
            </a:r>
            <a:r>
              <a:rPr lang="pt-BR" sz="1800" dirty="0" smtClean="0"/>
              <a:t>zhao@icmc.usp.br</a:t>
            </a:r>
            <a:endParaRPr lang="pt-BR" sz="1800" dirty="0"/>
          </a:p>
          <a:p>
            <a:pPr>
              <a:lnSpc>
                <a:spcPct val="90000"/>
              </a:lnSpc>
            </a:pPr>
            <a:r>
              <a:rPr lang="pt-BR" sz="1800" dirty="0" smtClean="0"/>
              <a:t>Marcos G. </a:t>
            </a:r>
            <a:r>
              <a:rPr lang="pt-BR" sz="1800" dirty="0" err="1" smtClean="0"/>
              <a:t>Quiles</a:t>
            </a:r>
            <a:r>
              <a:rPr lang="pt-BR" sz="1800" dirty="0" smtClean="0"/>
              <a:t>	</a:t>
            </a:r>
            <a:r>
              <a:rPr lang="pt-BR" sz="1800" dirty="0"/>
              <a:t>	</a:t>
            </a:r>
            <a:r>
              <a:rPr lang="pt-BR" sz="1800" dirty="0" smtClean="0"/>
              <a:t>	quiles@icmc.usp.br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411413" y="5715016"/>
            <a:ext cx="6553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pt-BR" sz="1600" dirty="0" err="1" smtClean="0"/>
              <a:t>Department</a:t>
            </a:r>
            <a:r>
              <a:rPr lang="pt-BR" sz="1600" dirty="0" smtClean="0"/>
              <a:t> </a:t>
            </a:r>
            <a:r>
              <a:rPr lang="en-US" sz="1600" dirty="0" smtClean="0"/>
              <a:t>of Computer Science. Institute of Mathematics and Computer Science. </a:t>
            </a:r>
            <a:r>
              <a:rPr lang="pt-BR" sz="1600" dirty="0" err="1" smtClean="0"/>
              <a:t>University</a:t>
            </a:r>
            <a:r>
              <a:rPr lang="pt-BR" sz="1600" dirty="0" smtClean="0"/>
              <a:t> </a:t>
            </a:r>
            <a:r>
              <a:rPr lang="pt-BR" sz="1600" dirty="0" err="1" smtClean="0"/>
              <a:t>of</a:t>
            </a:r>
            <a:r>
              <a:rPr lang="pt-BR" sz="1600" dirty="0" smtClean="0"/>
              <a:t> São Paulo. São Carlos-SP. </a:t>
            </a:r>
            <a:r>
              <a:rPr lang="pt-BR" sz="1600" dirty="0" err="1" smtClean="0"/>
              <a:t>Brazil</a:t>
            </a:r>
            <a:endParaRPr lang="pt-BR" sz="1600" dirty="0" smtClean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65952" y="1035686"/>
            <a:ext cx="612457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International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Conference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on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Artificial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Intelligence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and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Computational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pt-BR" sz="1900" b="1" dirty="0" err="1" smtClean="0">
                <a:solidFill>
                  <a:schemeClr val="accent5">
                    <a:lumMod val="25000"/>
                  </a:schemeClr>
                </a:solidFill>
              </a:rPr>
              <a:t>Intelligence</a:t>
            </a:r>
            <a:r>
              <a:rPr lang="pt-BR" sz="1900" b="1" dirty="0" smtClean="0">
                <a:solidFill>
                  <a:schemeClr val="accent5">
                    <a:lumMod val="25000"/>
                  </a:schemeClr>
                </a:solidFill>
              </a:rPr>
              <a:t> - AICI'09</a:t>
            </a:r>
            <a:endParaRPr lang="en-US" sz="19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Introduction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Communities are defined as a </a:t>
            </a:r>
            <a:r>
              <a:rPr lang="en-US" dirty="0" err="1" smtClean="0"/>
              <a:t>subgraph</a:t>
            </a:r>
            <a:r>
              <a:rPr lang="en-US" dirty="0" smtClean="0"/>
              <a:t> whose nodes are densely connected within itself but </a:t>
            </a:r>
            <a:r>
              <a:rPr lang="en-US" dirty="0" smtClean="0"/>
              <a:t>sparsely </a:t>
            </a:r>
            <a:r>
              <a:rPr lang="en-US" dirty="0" smtClean="0"/>
              <a:t>connected with the rest of the network. </a:t>
            </a:r>
            <a:endParaRPr lang="en-US" dirty="0" smtClean="0"/>
          </a:p>
          <a:p>
            <a:r>
              <a:rPr lang="en-US" dirty="0" smtClean="0"/>
              <a:t>However, in </a:t>
            </a:r>
            <a:r>
              <a:rPr lang="en-US" dirty="0" smtClean="0"/>
              <a:t>practice there are </a:t>
            </a:r>
            <a:r>
              <a:rPr lang="en-US" dirty="0" smtClean="0"/>
              <a:t>common cases </a:t>
            </a:r>
            <a:r>
              <a:rPr lang="en-US" dirty="0" smtClean="0"/>
              <a:t>where some nodes in a network can belong to more than one community.</a:t>
            </a:r>
          </a:p>
          <a:p>
            <a:pPr lvl="1"/>
            <a:r>
              <a:rPr lang="en-US" dirty="0" smtClean="0"/>
              <a:t>Example: in a social </a:t>
            </a:r>
            <a:r>
              <a:rPr lang="en-US" dirty="0" smtClean="0"/>
              <a:t>network of friendship, individuals often belong to </a:t>
            </a:r>
            <a:r>
              <a:rPr lang="en-US" dirty="0" smtClean="0"/>
              <a:t>several communities</a:t>
            </a:r>
            <a:r>
              <a:rPr lang="en-US" dirty="0" smtClean="0"/>
              <a:t>: </a:t>
            </a:r>
            <a:endParaRPr lang="en-US" dirty="0" smtClean="0"/>
          </a:p>
          <a:p>
            <a:pPr lvl="2"/>
            <a:r>
              <a:rPr lang="en-US" dirty="0" smtClean="0"/>
              <a:t>their families,</a:t>
            </a:r>
          </a:p>
          <a:p>
            <a:pPr lvl="2"/>
            <a:r>
              <a:rPr lang="en-US" dirty="0" smtClean="0"/>
              <a:t>their colleagues,</a:t>
            </a:r>
          </a:p>
          <a:p>
            <a:pPr lvl="2"/>
            <a:r>
              <a:rPr lang="en-US" dirty="0" smtClean="0"/>
              <a:t>their classmates,</a:t>
            </a:r>
          </a:p>
          <a:p>
            <a:pPr lvl="2"/>
            <a:r>
              <a:rPr lang="en-US" dirty="0" smtClean="0"/>
              <a:t>etc</a:t>
            </a:r>
            <a:r>
              <a:rPr lang="en-US" dirty="0" smtClean="0"/>
              <a:t>. </a:t>
            </a:r>
            <a:endParaRPr lang="en-US" dirty="0" smtClean="0"/>
          </a:p>
          <a:p>
            <a:pPr lvl="1"/>
            <a:r>
              <a:rPr lang="en-US" dirty="0" smtClean="0"/>
              <a:t>These nodes are called </a:t>
            </a:r>
            <a:r>
              <a:rPr lang="en-US" dirty="0" smtClean="0"/>
              <a:t>overlap nodes, and most known community detection </a:t>
            </a:r>
            <a:r>
              <a:rPr lang="en-US" dirty="0" smtClean="0"/>
              <a:t>algorithms cannot </a:t>
            </a:r>
            <a:r>
              <a:rPr lang="en-US" dirty="0" smtClean="0"/>
              <a:t>detect </a:t>
            </a:r>
            <a:r>
              <a:rPr lang="en-US" dirty="0" smtClean="0"/>
              <a:t>them</a:t>
            </a:r>
          </a:p>
          <a:p>
            <a:pPr lvl="1"/>
            <a:r>
              <a:rPr lang="en-US" dirty="0" smtClean="0"/>
              <a:t>Uncovering </a:t>
            </a:r>
            <a:r>
              <a:rPr lang="en-US" dirty="0" smtClean="0"/>
              <a:t>the overlapping community </a:t>
            </a:r>
            <a:r>
              <a:rPr lang="en-US" dirty="0" smtClean="0"/>
              <a:t>structure of </a:t>
            </a:r>
            <a:r>
              <a:rPr lang="en-US" dirty="0" smtClean="0"/>
              <a:t>complex networks becomes an important topic in data </a:t>
            </a:r>
            <a:r>
              <a:rPr lang="en-US" dirty="0" smtClean="0"/>
              <a:t>mining. [1 – 3]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357422" y="5934670"/>
            <a:ext cx="61436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900" dirty="0" smtClean="0"/>
              <a:t>Zhang</a:t>
            </a:r>
            <a:r>
              <a:rPr lang="en-US" sz="900" dirty="0" smtClean="0"/>
              <a:t>, </a:t>
            </a:r>
            <a:r>
              <a:rPr lang="en-US" sz="900" dirty="0" err="1" smtClean="0"/>
              <a:t>S.,Wang</a:t>
            </a:r>
            <a:r>
              <a:rPr lang="en-US" sz="900" dirty="0" smtClean="0"/>
              <a:t>, R.S., Zhang, X.S.: </a:t>
            </a:r>
            <a:r>
              <a:rPr lang="en-US" sz="900" dirty="0" err="1" smtClean="0"/>
              <a:t>Identication</a:t>
            </a:r>
            <a:r>
              <a:rPr lang="en-US" sz="900" dirty="0" smtClean="0"/>
              <a:t> </a:t>
            </a:r>
            <a:r>
              <a:rPr lang="en-US" sz="900" dirty="0" smtClean="0"/>
              <a:t>of overlapping community </a:t>
            </a:r>
            <a:r>
              <a:rPr lang="en-US" sz="900" dirty="0" smtClean="0"/>
              <a:t>structure in </a:t>
            </a:r>
            <a:r>
              <a:rPr lang="en-US" sz="900" dirty="0" smtClean="0"/>
              <a:t>complex networks using fuzzy c-means clustering. </a:t>
            </a:r>
            <a:r>
              <a:rPr lang="en-US" sz="900" dirty="0" err="1" smtClean="0"/>
              <a:t>Physica</a:t>
            </a:r>
            <a:r>
              <a:rPr lang="en-US" sz="900" dirty="0" smtClean="0"/>
              <a:t> A </a:t>
            </a:r>
            <a:r>
              <a:rPr lang="en-US" sz="900" dirty="0" smtClean="0"/>
              <a:t>Statistical Mechanics </a:t>
            </a:r>
            <a:r>
              <a:rPr lang="en-US" sz="900" dirty="0" smtClean="0"/>
              <a:t>and its Applications 374 (January 2007) </a:t>
            </a:r>
            <a:r>
              <a:rPr lang="en-US" sz="900" dirty="0" smtClean="0"/>
              <a:t>483-490.</a:t>
            </a:r>
            <a:endParaRPr lang="en-US" sz="9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900" dirty="0" err="1" smtClean="0"/>
              <a:t>Palla</a:t>
            </a:r>
            <a:r>
              <a:rPr lang="en-US" sz="900" dirty="0" smtClean="0"/>
              <a:t>, G., </a:t>
            </a:r>
            <a:r>
              <a:rPr lang="en-US" sz="900" dirty="0" err="1" smtClean="0"/>
              <a:t>Derenyi</a:t>
            </a:r>
            <a:r>
              <a:rPr lang="en-US" sz="900" dirty="0" smtClean="0"/>
              <a:t>, I., </a:t>
            </a:r>
            <a:r>
              <a:rPr lang="en-US" sz="900" dirty="0" err="1" smtClean="0"/>
              <a:t>Farkas</a:t>
            </a:r>
            <a:r>
              <a:rPr lang="en-US" sz="900" dirty="0" smtClean="0"/>
              <a:t>, I., </a:t>
            </a:r>
            <a:r>
              <a:rPr lang="en-US" sz="900" dirty="0" err="1" smtClean="0"/>
              <a:t>Vicsek</a:t>
            </a:r>
            <a:r>
              <a:rPr lang="en-US" sz="900" dirty="0" smtClean="0"/>
              <a:t>, T.: Uncovering the overlapping </a:t>
            </a:r>
            <a:r>
              <a:rPr lang="en-US" sz="900" dirty="0" smtClean="0"/>
              <a:t>community structure </a:t>
            </a:r>
            <a:r>
              <a:rPr lang="en-US" sz="900" dirty="0" smtClean="0"/>
              <a:t>of complex networks in nature and society. Nature 435(7043) (</a:t>
            </a:r>
            <a:r>
              <a:rPr lang="en-US" sz="900" dirty="0" smtClean="0"/>
              <a:t>2005) </a:t>
            </a:r>
            <a:r>
              <a:rPr lang="pt-BR" sz="900" dirty="0" smtClean="0"/>
              <a:t>814-818 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900" dirty="0" smtClean="0"/>
              <a:t>Zhang</a:t>
            </a:r>
            <a:r>
              <a:rPr lang="en-US" sz="900" dirty="0" smtClean="0"/>
              <a:t>, S., Wang, R.S., Zhang, X.S.: Uncovering fuzzy community structure </a:t>
            </a:r>
            <a:r>
              <a:rPr lang="en-US" sz="900" dirty="0" smtClean="0"/>
              <a:t>in complex </a:t>
            </a:r>
            <a:r>
              <a:rPr lang="en-US" sz="900" dirty="0" smtClean="0"/>
              <a:t>networks. Physical Review E (Statistical, Nonlinear, and Soft </a:t>
            </a:r>
            <a:r>
              <a:rPr lang="en-US" sz="900" dirty="0" smtClean="0"/>
              <a:t>Matter </a:t>
            </a:r>
            <a:r>
              <a:rPr lang="pt-BR" sz="900" dirty="0" err="1" smtClean="0"/>
              <a:t>Physics</a:t>
            </a:r>
            <a:r>
              <a:rPr lang="pt-BR" sz="900" dirty="0" smtClean="0"/>
              <a:t>) 76(4) (2007) </a:t>
            </a:r>
            <a:r>
              <a:rPr lang="pt-BR" sz="900" dirty="0" smtClean="0"/>
              <a:t>046103.</a:t>
            </a:r>
            <a:endParaRPr lang="pt-BR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Method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Particles competition </a:t>
            </a:r>
          </a:p>
          <a:p>
            <a:pPr lvl="1"/>
            <a:r>
              <a:rPr lang="en-US" dirty="0" smtClean="0"/>
              <a:t>For possession of nodes of the network</a:t>
            </a:r>
          </a:p>
          <a:p>
            <a:pPr lvl="1"/>
            <a:r>
              <a:rPr lang="en-US" dirty="0" smtClean="0"/>
              <a:t>Rejecting intruder particles</a:t>
            </a:r>
          </a:p>
          <a:p>
            <a:r>
              <a:rPr lang="en-US" dirty="0" smtClean="0"/>
              <a:t>Objectives</a:t>
            </a:r>
          </a:p>
          <a:p>
            <a:pPr lvl="1"/>
            <a:r>
              <a:rPr lang="en-US" dirty="0" smtClean="0"/>
              <a:t>Detect community structure</a:t>
            </a:r>
          </a:p>
          <a:p>
            <a:pPr lvl="1"/>
            <a:r>
              <a:rPr lang="en-US" dirty="0" smtClean="0"/>
              <a:t>Uncover overlap community </a:t>
            </a:r>
            <a:r>
              <a:rPr lang="pt-BR" dirty="0" err="1" smtClean="0"/>
              <a:t>structure</a:t>
            </a:r>
            <a:endParaRPr lang="en-US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</a:t>
            </a:r>
            <a:r>
              <a:rPr lang="pt-BR" dirty="0" smtClean="0"/>
              <a:t> </a:t>
            </a:r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particle is generated for each community to be detected</a:t>
            </a:r>
          </a:p>
          <a:p>
            <a:r>
              <a:rPr lang="en-US" dirty="0" smtClean="0"/>
              <a:t>Nodes have an ownership vector</a:t>
            </a:r>
          </a:p>
          <a:p>
            <a:pPr lvl="1"/>
            <a:r>
              <a:rPr lang="en-US" dirty="0" smtClean="0"/>
              <a:t>Initially, nodes have levels set equally for each particle</a:t>
            </a:r>
          </a:p>
          <a:p>
            <a:pPr lvl="2"/>
            <a:r>
              <a:rPr lang="en-US" dirty="0" smtClean="0"/>
              <a:t>Ex:  [ 0.25  0.25  0.25  0.25 ]  (4 classes)</a:t>
            </a:r>
          </a:p>
          <a:p>
            <a:r>
              <a:rPr lang="en-US" dirty="0" smtClean="0"/>
              <a:t>Particles initial position is set randomly.</a:t>
            </a:r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4143380"/>
            <a:ext cx="1643074" cy="109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5924551"/>
            <a:ext cx="6401973" cy="933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Dynamics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33839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When </a:t>
            </a:r>
            <a:r>
              <a:rPr lang="en-US" dirty="0" smtClean="0"/>
              <a:t>a particle selects a neighbor to visit:</a:t>
            </a:r>
          </a:p>
          <a:p>
            <a:pPr lvl="1"/>
            <a:r>
              <a:rPr lang="en-US" dirty="0" smtClean="0"/>
              <a:t>It decreases the </a:t>
            </a:r>
            <a:r>
              <a:rPr lang="en-US" dirty="0" smtClean="0"/>
              <a:t>ownership </a:t>
            </a:r>
            <a:r>
              <a:rPr lang="en-US" dirty="0" smtClean="0"/>
              <a:t>level of other particles</a:t>
            </a:r>
          </a:p>
          <a:p>
            <a:pPr lvl="1"/>
            <a:r>
              <a:rPr lang="en-US" dirty="0" smtClean="0"/>
              <a:t>It increases its own </a:t>
            </a:r>
            <a:r>
              <a:rPr lang="en-US" dirty="0" smtClean="0"/>
              <a:t>ownership level</a:t>
            </a:r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1736" y="3643314"/>
            <a:ext cx="31432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Particle </a:t>
            </a:r>
            <a:r>
              <a:rPr lang="en-US" dirty="0" smtClean="0"/>
              <a:t>Dynamics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2428892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particle will get:</a:t>
            </a:r>
          </a:p>
          <a:p>
            <a:pPr lvl="1"/>
            <a:r>
              <a:rPr lang="en-US" dirty="0" smtClean="0"/>
              <a:t>stronger when it is targeting a node being dominated by </a:t>
            </a:r>
            <a:r>
              <a:rPr lang="en-US" dirty="0" smtClean="0"/>
              <a:t>it</a:t>
            </a:r>
            <a:endParaRPr lang="en-US" dirty="0" smtClean="0"/>
          </a:p>
          <a:p>
            <a:pPr lvl="1"/>
            <a:r>
              <a:rPr lang="en-US" dirty="0" smtClean="0"/>
              <a:t>weaker when it is targeting a node dominated by other </a:t>
            </a:r>
            <a:r>
              <a:rPr lang="en-US" dirty="0" smtClean="0"/>
              <a:t>particles</a:t>
            </a:r>
            <a:endParaRPr lang="en-US" dirty="0" smtClean="0"/>
          </a:p>
          <a:p>
            <a:pPr lvl="1"/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4357694"/>
            <a:ext cx="85439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46" y="6429375"/>
            <a:ext cx="47529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Particles Walk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643050"/>
            <a:ext cx="4507992" cy="4495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Shocks</a:t>
            </a:r>
          </a:p>
          <a:p>
            <a:pPr lvl="1"/>
            <a:r>
              <a:rPr lang="en-US" dirty="0" smtClean="0"/>
              <a:t>A particle really visits a target node only if </a:t>
            </a:r>
            <a:r>
              <a:rPr lang="en-US" dirty="0" smtClean="0"/>
              <a:t>its ownership </a:t>
            </a:r>
            <a:r>
              <a:rPr lang="en-US" dirty="0" smtClean="0"/>
              <a:t>level </a:t>
            </a:r>
            <a:r>
              <a:rPr lang="en-US" dirty="0" smtClean="0"/>
              <a:t>on that node is </a:t>
            </a:r>
            <a:r>
              <a:rPr lang="en-US" dirty="0" smtClean="0"/>
              <a:t>higher than others; </a:t>
            </a:r>
          </a:p>
          <a:p>
            <a:pPr lvl="1"/>
            <a:r>
              <a:rPr lang="en-US" dirty="0" smtClean="0"/>
              <a:t>otherwise, a shock happens and the particle stays at the current node until next iteration.</a:t>
            </a:r>
          </a:p>
          <a:p>
            <a:r>
              <a:rPr lang="en-US" dirty="0" smtClean="0"/>
              <a:t>How a particle chooses a neighbor node to target? </a:t>
            </a:r>
          </a:p>
          <a:p>
            <a:pPr lvl="1"/>
            <a:r>
              <a:rPr lang="en-US" dirty="0" smtClean="0"/>
              <a:t>Random walk</a:t>
            </a:r>
          </a:p>
          <a:p>
            <a:pPr lvl="1"/>
            <a:r>
              <a:rPr lang="en-US" dirty="0" smtClean="0"/>
              <a:t>Deterministic walk</a:t>
            </a:r>
          </a:p>
          <a:p>
            <a:endParaRPr lang="en-US" dirty="0"/>
          </a:p>
        </p:txBody>
      </p:sp>
      <p:cxnSp>
        <p:nvCxnSpPr>
          <p:cNvPr id="5" name="Conector reto 4"/>
          <p:cNvCxnSpPr/>
          <p:nvPr/>
        </p:nvCxnSpPr>
        <p:spPr>
          <a:xfrm flipV="1">
            <a:off x="7239000" y="2057401"/>
            <a:ext cx="648475" cy="380999"/>
          </a:xfrm>
          <a:prstGeom prst="line">
            <a:avLst/>
          </a:prstGeom>
          <a:ln w="63500">
            <a:solidFill>
              <a:schemeClr val="tx1"/>
            </a:solidFill>
          </a:ln>
          <a:effec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Elipse 5"/>
          <p:cNvSpPr/>
          <p:nvPr/>
        </p:nvSpPr>
        <p:spPr>
          <a:xfrm>
            <a:off x="7772400" y="1219200"/>
            <a:ext cx="11430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Gráfico 6"/>
          <p:cNvGraphicFramePr/>
          <p:nvPr/>
        </p:nvGraphicFramePr>
        <p:xfrm>
          <a:off x="7772400" y="1219200"/>
          <a:ext cx="1161144" cy="829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Elipse 7"/>
          <p:cNvSpPr/>
          <p:nvPr/>
        </p:nvSpPr>
        <p:spPr>
          <a:xfrm>
            <a:off x="6477000" y="2209800"/>
            <a:ext cx="914400" cy="9144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" name="Grupo 18"/>
          <p:cNvGrpSpPr/>
          <p:nvPr/>
        </p:nvGrpSpPr>
        <p:grpSpPr>
          <a:xfrm>
            <a:off x="6553200" y="2362200"/>
            <a:ext cx="763813" cy="585782"/>
            <a:chOff x="6553200" y="2362200"/>
            <a:chExt cx="763813" cy="585782"/>
          </a:xfrm>
        </p:grpSpPr>
        <p:pic>
          <p:nvPicPr>
            <p:cNvPr id="9" name="Picture 15" descr="C:\Users\Fabricio\AppData\Local\Microsoft\Windows\Temporary Internet Files\Content.IE5\LL79MEIM\MCj03294880000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553200" y="2362200"/>
              <a:ext cx="763813" cy="585782"/>
            </a:xfrm>
            <a:prstGeom prst="rect">
              <a:avLst/>
            </a:prstGeom>
            <a:noFill/>
          </p:spPr>
        </p:pic>
        <p:sp>
          <p:nvSpPr>
            <p:cNvPr id="10" name="Elipse 9"/>
            <p:cNvSpPr/>
            <p:nvPr/>
          </p:nvSpPr>
          <p:spPr>
            <a:xfrm rot="20400748">
              <a:off x="6894865" y="2547075"/>
              <a:ext cx="172450" cy="14322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cxnSp>
        <p:nvCxnSpPr>
          <p:cNvPr id="13" name="Conector reto 12"/>
          <p:cNvCxnSpPr/>
          <p:nvPr/>
        </p:nvCxnSpPr>
        <p:spPr>
          <a:xfrm flipV="1">
            <a:off x="7239000" y="4495801"/>
            <a:ext cx="648475" cy="380999"/>
          </a:xfrm>
          <a:prstGeom prst="line">
            <a:avLst/>
          </a:prstGeom>
          <a:ln w="63500">
            <a:solidFill>
              <a:schemeClr val="tx1"/>
            </a:solidFill>
          </a:ln>
          <a:effec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7772400" y="3657600"/>
            <a:ext cx="11430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5" name="Gráfico 14"/>
          <p:cNvGraphicFramePr/>
          <p:nvPr/>
        </p:nvGraphicFramePr>
        <p:xfrm>
          <a:off x="7772400" y="3657600"/>
          <a:ext cx="1161144" cy="829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Elipse 15"/>
          <p:cNvSpPr/>
          <p:nvPr/>
        </p:nvSpPr>
        <p:spPr>
          <a:xfrm>
            <a:off x="6477000" y="4648200"/>
            <a:ext cx="914400" cy="9144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1" name="Grupo 19"/>
          <p:cNvGrpSpPr/>
          <p:nvPr/>
        </p:nvGrpSpPr>
        <p:grpSpPr>
          <a:xfrm>
            <a:off x="6553200" y="4800600"/>
            <a:ext cx="763813" cy="585782"/>
            <a:chOff x="6553200" y="4800600"/>
            <a:chExt cx="763813" cy="585782"/>
          </a:xfrm>
        </p:grpSpPr>
        <p:pic>
          <p:nvPicPr>
            <p:cNvPr id="17" name="Picture 15" descr="C:\Users\Fabricio\AppData\Local\Microsoft\Windows\Temporary Internet Files\Content.IE5\LL79MEIM\MCj03294880000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553200" y="4800600"/>
              <a:ext cx="763813" cy="585782"/>
            </a:xfrm>
            <a:prstGeom prst="rect">
              <a:avLst/>
            </a:prstGeom>
            <a:noFill/>
          </p:spPr>
        </p:pic>
        <p:sp>
          <p:nvSpPr>
            <p:cNvPr id="18" name="Elipse 17"/>
            <p:cNvSpPr/>
            <p:nvPr/>
          </p:nvSpPr>
          <p:spPr>
            <a:xfrm rot="20400748">
              <a:off x="6894865" y="4985475"/>
              <a:ext cx="172450" cy="14322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06386E-6 L 0.16667 -0.133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582E-6 C 0.04636 -0.04142 0.09288 -0.08284 0.09358 -0.08098 C 0.09427 -0.07913 0.01945 -0.00463 0.00469 0.01064 " pathEditMode="relative" ptsTypes="a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Random-deterministic walk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Random walk</a:t>
            </a:r>
          </a:p>
          <a:p>
            <a:pPr marL="612648" lvl="2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400" dirty="0" smtClean="0"/>
              <a:t>The particle randomly chooses any neighbor to visit with no concern about </a:t>
            </a:r>
            <a:r>
              <a:rPr lang="en-US" sz="2400" dirty="0" smtClean="0"/>
              <a:t>ownership levels</a:t>
            </a:r>
            <a:endParaRPr lang="en-US" sz="2400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 smtClean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Deterministic walk</a:t>
            </a:r>
          </a:p>
          <a:p>
            <a:pPr marL="612648" lvl="2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400" dirty="0" smtClean="0"/>
              <a:t>The particle will prefer visiting nodes that </a:t>
            </a:r>
            <a:r>
              <a:rPr lang="en-US" sz="2400" dirty="0" smtClean="0"/>
              <a:t>it already dominates</a:t>
            </a:r>
            <a:endParaRPr lang="en-US" sz="2400" dirty="0" smtClean="0"/>
          </a:p>
          <a:p>
            <a:pPr lvl="1"/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372974" y="6019800"/>
            <a:ext cx="6342298" cy="6469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The particles must exhibit both movements in order to achieve an equilibrium between exploratory and defensive behavior</a:t>
            </a:r>
            <a:endParaRPr lang="en-US" sz="1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4286256"/>
            <a:ext cx="3442795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4214818"/>
            <a:ext cx="3870213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5085</TotalTime>
  <Words>1156</Words>
  <Application>Microsoft Office PowerPoint</Application>
  <PresentationFormat>Apresentação na tela (4:3)</PresentationFormat>
  <Paragraphs>356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Pixel</vt:lpstr>
      <vt:lpstr>Uncovering Overlap Community Structure in Complex Networks using Particle  Competition</vt:lpstr>
      <vt:lpstr>Contents</vt:lpstr>
      <vt:lpstr>Introduction</vt:lpstr>
      <vt:lpstr>Proposed Method</vt:lpstr>
      <vt:lpstr>Initial Configuration</vt:lpstr>
      <vt:lpstr>Node Dynamics</vt:lpstr>
      <vt:lpstr>Particle Dynamics</vt:lpstr>
      <vt:lpstr>Particles Walk</vt:lpstr>
      <vt:lpstr>Random-deterministic walk</vt:lpstr>
      <vt:lpstr>Slide 10</vt:lpstr>
      <vt:lpstr>Fuzzy Output</vt:lpstr>
      <vt:lpstr>Fuzzy Output</vt:lpstr>
      <vt:lpstr>Algorithm</vt:lpstr>
      <vt:lpstr>Computer Simulations</vt:lpstr>
      <vt:lpstr>Slide 15</vt:lpstr>
      <vt:lpstr>Slide 16</vt:lpstr>
      <vt:lpstr>Slide 17</vt:lpstr>
      <vt:lpstr>Slide 18</vt:lpstr>
      <vt:lpstr>Slide 19</vt:lpstr>
      <vt:lpstr>Conclusions</vt:lpstr>
      <vt:lpstr>Uncovering Overlap Community Structure in Complex Networks using Particle  Competition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Fabricio Breve</dc:creator>
  <cp:lastModifiedBy>Fabricio</cp:lastModifiedBy>
  <cp:revision>439</cp:revision>
  <dcterms:created xsi:type="dcterms:W3CDTF">2005-09-20T19:02:37Z</dcterms:created>
  <dcterms:modified xsi:type="dcterms:W3CDTF">2009-10-31T15:47:55Z</dcterms:modified>
</cp:coreProperties>
</file>