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00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"/>
          <c:y val="7.3420767716535482E-2"/>
          <c:w val="0.99816492078590935"/>
          <c:h val="0.91095423228346506"/>
        </c:manualLayout>
      </c:layout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0.8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Plan1!$B$2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0.2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Plan1!$C$2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</c:ser>
        <c:axId val="92350720"/>
        <c:axId val="92373376"/>
      </c:barChart>
      <c:catAx>
        <c:axId val="92350720"/>
        <c:scaling>
          <c:orientation val="minMax"/>
        </c:scaling>
        <c:delete val="1"/>
        <c:axPos val="b"/>
        <c:tickLblPos val="nextTo"/>
        <c:crossAx val="92373376"/>
        <c:crosses val="autoZero"/>
        <c:auto val="1"/>
        <c:lblAlgn val="ctr"/>
        <c:lblOffset val="100"/>
      </c:catAx>
      <c:valAx>
        <c:axId val="92373376"/>
        <c:scaling>
          <c:orientation val="minMax"/>
        </c:scaling>
        <c:delete val="1"/>
        <c:axPos val="l"/>
        <c:numFmt formatCode="General" sourceLinked="1"/>
        <c:tickLblPos val="nextTo"/>
        <c:crossAx val="923507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"/>
          <c:y val="7.3420767716535454E-2"/>
          <c:w val="0.9981649207859089"/>
          <c:h val="0.9109542322834655"/>
        </c:manualLayout>
      </c:layout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0.6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Plan1!$B$2</c:f>
              <c:numCache>
                <c:formatCode>General</c:formatCode>
                <c:ptCount val="1"/>
                <c:pt idx="0">
                  <c:v>0.60000000000000042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0.4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Plan1!$C$2</c:f>
              <c:numCache>
                <c:formatCode>General</c:formatCode>
                <c:ptCount val="1"/>
                <c:pt idx="0">
                  <c:v>0.4</c:v>
                </c:pt>
              </c:numCache>
            </c:numRef>
          </c:val>
        </c:ser>
        <c:axId val="92476928"/>
        <c:axId val="92488448"/>
      </c:barChart>
      <c:catAx>
        <c:axId val="92476928"/>
        <c:scaling>
          <c:orientation val="minMax"/>
        </c:scaling>
        <c:delete val="1"/>
        <c:axPos val="b"/>
        <c:tickLblPos val="nextTo"/>
        <c:crossAx val="92488448"/>
        <c:crosses val="autoZero"/>
        <c:auto val="1"/>
        <c:lblAlgn val="ctr"/>
        <c:lblOffset val="100"/>
      </c:catAx>
      <c:valAx>
        <c:axId val="92488448"/>
        <c:scaling>
          <c:orientation val="minMax"/>
        </c:scaling>
        <c:delete val="1"/>
        <c:axPos val="l"/>
        <c:numFmt formatCode="General" sourceLinked="1"/>
        <c:tickLblPos val="nextTo"/>
        <c:crossAx val="924769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"/>
          <c:y val="7.3420767716535454E-2"/>
          <c:w val="0.9981649207859089"/>
          <c:h val="0.9109542322834655"/>
        </c:manualLayout>
      </c:layout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0.3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Plan1!$B$2</c:f>
              <c:numCache>
                <c:formatCode>General</c:formatCode>
                <c:ptCount val="1"/>
                <c:pt idx="0">
                  <c:v>0.30000000000000021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 dirty="0" smtClean="0"/>
                      <a:t>0.7</a:t>
                    </a:r>
                    <a:endParaRPr lang="en-US" sz="12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Plan1!$C$2</c:f>
              <c:numCache>
                <c:formatCode>General</c:formatCode>
                <c:ptCount val="1"/>
                <c:pt idx="0">
                  <c:v>0.7000000000000004</c:v>
                </c:pt>
              </c:numCache>
            </c:numRef>
          </c:val>
        </c:ser>
        <c:axId val="72156288"/>
        <c:axId val="72157824"/>
      </c:barChart>
      <c:catAx>
        <c:axId val="72156288"/>
        <c:scaling>
          <c:orientation val="minMax"/>
        </c:scaling>
        <c:delete val="1"/>
        <c:axPos val="b"/>
        <c:tickLblPos val="nextTo"/>
        <c:crossAx val="72157824"/>
        <c:crosses val="autoZero"/>
        <c:auto val="1"/>
        <c:lblAlgn val="ctr"/>
        <c:lblOffset val="100"/>
      </c:catAx>
      <c:valAx>
        <c:axId val="72157824"/>
        <c:scaling>
          <c:orientation val="minMax"/>
        </c:scaling>
        <c:delete val="1"/>
        <c:axPos val="l"/>
        <c:numFmt formatCode="General" sourceLinked="1"/>
        <c:tickLblPos val="nextTo"/>
        <c:crossAx val="721562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3.333333333333334E-2"/>
          <c:y val="3.437500000000001E-2"/>
          <c:w val="0.9541666666666665"/>
          <c:h val="0.9645831000307955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dPt>
            <c:idx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</c:dPt>
          <c:dPt>
            <c:idx val="1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</c:dPt>
          <c:dPt>
            <c:idx val="2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</c:dPt>
          <c:dLbls>
            <c:numFmt formatCode="0%" sourceLinked="0"/>
            <c:txPr>
              <a:bodyPr/>
              <a:lstStyle/>
              <a:p>
                <a:pPr>
                  <a:defRPr lang="pt-BR" sz="1600" b="1"/>
                </a:pPr>
                <a:endParaRPr lang="pt-BR"/>
              </a:p>
            </c:txPr>
            <c:dLblPos val="ctr"/>
            <c:showVal val="1"/>
            <c:showLeaderLines val="1"/>
          </c:dLbls>
          <c:cat>
            <c:strRef>
              <c:f>Plan1!$A$2:$A$4</c:f>
              <c:strCache>
                <c:ptCount val="3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0.5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ser>
          <c:idx val="1"/>
          <c:order val="1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cat>
            <c:strRef>
              <c:f>Plan1!$A$2:$A$4</c:f>
              <c:strCache>
                <c:ptCount val="3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0.5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3.333333333333334E-2"/>
          <c:y val="3.437500000000001E-2"/>
          <c:w val="0.9541666666666665"/>
          <c:h val="0.9645831000307955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/>
            </a:solidFill>
            <a:ln w="2540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dPt>
            <c:idx val="1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</c:dPt>
          <c:dPt>
            <c:idx val="2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</c:dPt>
          <c:dLbls>
            <c:numFmt formatCode="0%" sourceLinked="0"/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dLblPos val="ctr"/>
            <c:showVal val="1"/>
            <c:showLeaderLines val="1"/>
          </c:dLbls>
          <c:cat>
            <c:strRef>
              <c:f>Plan1!$A$2:$A$4</c:f>
              <c:strCache>
                <c:ptCount val="3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0.42000000000000021</c:v>
                </c:pt>
                <c:pt idx="1">
                  <c:v>0.42000000000000021</c:v>
                </c:pt>
                <c:pt idx="2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cat>
            <c:strRef>
              <c:f>Plan1!$A$2:$A$4</c:f>
              <c:strCache>
                <c:ptCount val="3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0.42000000000000021</c:v>
                </c:pt>
                <c:pt idx="1">
                  <c:v>0.42000000000000021</c:v>
                </c:pt>
                <c:pt idx="2">
                  <c:v>0.16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B33F7-9A47-46DB-9365-032FAFF1D8C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86E87-5348-4D56-8E59-26D7A6826F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6E87-5348-4D56-8E59-26D7A6826F30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96418-DFEE-4794-BD51-D5D8969B5DEA}" type="datetimeFigureOut">
              <a:rPr lang="pt-BR" smtClean="0"/>
              <a:pPr/>
              <a:t>09/10/2008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BC23-5C9F-4635-A9C2-1238A23F86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notesSlide" Target="../notesSlides/notesSlide4.xml"/><Relationship Id="rId7" Type="http://schemas.openxmlformats.org/officeDocument/2006/relationships/chart" Target="../charts/chart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3.xml"/><Relationship Id="rId11" Type="http://schemas.openxmlformats.org/officeDocument/2006/relationships/image" Target="../media/image18.png"/><Relationship Id="rId5" Type="http://schemas.openxmlformats.org/officeDocument/2006/relationships/chart" Target="../charts/chart2.xml"/><Relationship Id="rId10" Type="http://schemas.openxmlformats.org/officeDocument/2006/relationships/image" Target="../media/image17.png"/><Relationship Id="rId4" Type="http://schemas.openxmlformats.org/officeDocument/2006/relationships/chart" Target="../charts/chart1.xml"/><Relationship Id="rId9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Problem</a:t>
            </a:r>
            <a:r>
              <a:rPr lang="pt-BR" dirty="0" smtClean="0"/>
              <a:t> </a:t>
            </a:r>
            <a:r>
              <a:rPr lang="pt-BR" dirty="0" err="1" smtClean="0"/>
              <a:t>definition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04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Given a data set </a:t>
            </a:r>
            <a:r>
              <a:rPr lang="en-US" i="1" dirty="0" smtClean="0"/>
              <a:t>X</a:t>
            </a:r>
            <a:r>
              <a:rPr lang="en-US" dirty="0" smtClean="0"/>
              <a:t> = {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x</a:t>
            </a:r>
            <a:r>
              <a:rPr lang="en-US" baseline="-25000" dirty="0" smtClean="0"/>
              <a:t>2,</a:t>
            </a:r>
            <a:r>
              <a:rPr lang="en-US" dirty="0" smtClean="0"/>
              <a:t> …,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} </a:t>
            </a:r>
            <a:r>
              <a:rPr lang="en-US" dirty="0" smtClean="0">
                <a:sym typeface="Symbol"/>
              </a:rPr>
              <a:t>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m</a:t>
            </a:r>
            <a:r>
              <a:rPr lang="en-US" dirty="0" smtClean="0"/>
              <a:t> and a label set </a:t>
            </a:r>
            <a:r>
              <a:rPr lang="en-US" i="1" dirty="0" smtClean="0"/>
              <a:t>L</a:t>
            </a:r>
            <a:r>
              <a:rPr lang="en-US" dirty="0" smtClean="0"/>
              <a:t> = {1, 2, … , c}, some samples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 are labeled as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 </a:t>
            </a:r>
            <a:r>
              <a:rPr lang="en-US" i="1" dirty="0" smtClean="0"/>
              <a:t>L</a:t>
            </a:r>
            <a:r>
              <a:rPr lang="en-US" dirty="0" smtClean="0"/>
              <a:t> and some are unlabeled as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i</a:t>
            </a:r>
            <a:r>
              <a:rPr lang="en-US" dirty="0" smtClean="0"/>
              <a:t> = 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goal is to provide a label to these unlabeled samples</a:t>
            </a:r>
          </a:p>
          <a:p>
            <a:r>
              <a:rPr lang="en-US" dirty="0" smtClean="0"/>
              <a:t>Define a graph </a:t>
            </a:r>
            <a:r>
              <a:rPr lang="en-US" i="1" dirty="0" smtClean="0"/>
              <a:t>G</a:t>
            </a:r>
            <a:r>
              <a:rPr lang="en-US" dirty="0" smtClean="0"/>
              <a:t> = (</a:t>
            </a:r>
            <a:r>
              <a:rPr lang="en-US" i="1" dirty="0" smtClean="0"/>
              <a:t>V</a:t>
            </a:r>
            <a:r>
              <a:rPr lang="en-US" dirty="0" smtClean="0"/>
              <a:t>,</a:t>
            </a:r>
            <a:r>
              <a:rPr lang="en-US" i="1" dirty="0" smtClean="0"/>
              <a:t>E</a:t>
            </a:r>
            <a:r>
              <a:rPr lang="en-US" dirty="0" smtClean="0"/>
              <a:t>), with </a:t>
            </a:r>
            <a:r>
              <a:rPr lang="en-US" i="1" dirty="0" smtClean="0"/>
              <a:t>V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baseline="-25000" dirty="0" smtClean="0"/>
              <a:t>2,</a:t>
            </a:r>
            <a:r>
              <a:rPr lang="en-US" dirty="0" smtClean="0"/>
              <a:t> …,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n</a:t>
            </a:r>
            <a:r>
              <a:rPr lang="en-US" dirty="0" smtClean="0"/>
              <a:t>} </a:t>
            </a:r>
          </a:p>
          <a:p>
            <a:pPr lvl="1"/>
            <a:r>
              <a:rPr lang="pt-BR" dirty="0" err="1" smtClean="0"/>
              <a:t>Each</a:t>
            </a:r>
            <a:r>
              <a:rPr lang="pt-BR" dirty="0" smtClean="0"/>
              <a:t> </a:t>
            </a:r>
            <a:r>
              <a:rPr lang="pt-BR" dirty="0" err="1" smtClean="0"/>
              <a:t>node</a:t>
            </a:r>
            <a:r>
              <a:rPr lang="pt-BR" dirty="0" smtClean="0"/>
              <a:t> 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baseline="-25000" dirty="0" smtClean="0"/>
              <a:t> </a:t>
            </a:r>
            <a:r>
              <a:rPr lang="pt-BR" dirty="0" err="1" smtClean="0"/>
              <a:t>corresponds</a:t>
            </a:r>
            <a:r>
              <a:rPr lang="pt-BR" dirty="0" smtClean="0"/>
              <a:t> to a </a:t>
            </a:r>
            <a:r>
              <a:rPr lang="pt-BR" dirty="0" err="1" smtClean="0"/>
              <a:t>sample</a:t>
            </a:r>
            <a:r>
              <a:rPr lang="pt-BR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</a:p>
          <a:p>
            <a:r>
              <a:rPr lang="en-US" dirty="0" smtClean="0"/>
              <a:t>An affinity matrix </a:t>
            </a:r>
            <a:r>
              <a:rPr lang="en-US" i="1" dirty="0" smtClean="0"/>
              <a:t>W</a:t>
            </a:r>
            <a:r>
              <a:rPr lang="en-US" dirty="0" smtClean="0"/>
              <a:t> defines the weight between the edges in </a:t>
            </a:r>
            <a:r>
              <a:rPr lang="en-US" i="1" dirty="0" smtClean="0"/>
              <a:t>E</a:t>
            </a:r>
            <a:r>
              <a:rPr lang="en-US" dirty="0" smtClean="0"/>
              <a:t> as follows:</a:t>
            </a:r>
            <a:endParaRPr lang="pt-BR" i="1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5072074"/>
            <a:ext cx="4572032" cy="85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4749388"/>
            <a:ext cx="324928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Model</a:t>
            </a:r>
            <a:r>
              <a:rPr lang="pt-BR" dirty="0" smtClean="0"/>
              <a:t> </a:t>
            </a:r>
            <a:r>
              <a:rPr lang="pt-BR" dirty="0" err="1" smtClean="0"/>
              <a:t>definition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Set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particles</a:t>
            </a:r>
            <a:endParaRPr lang="pt-BR" dirty="0" smtClean="0"/>
          </a:p>
          <a:p>
            <a:pPr lvl="1"/>
            <a:r>
              <a:rPr lang="pt-BR" dirty="0" err="1" smtClean="0"/>
              <a:t>Each</a:t>
            </a:r>
            <a:r>
              <a:rPr lang="pt-BR" dirty="0" smtClean="0"/>
              <a:t> </a:t>
            </a:r>
            <a:r>
              <a:rPr lang="pt-BR" dirty="0" err="1" smtClean="0"/>
              <a:t>particle</a:t>
            </a:r>
            <a:r>
              <a:rPr lang="pt-BR" dirty="0" smtClean="0"/>
              <a:t> </a:t>
            </a:r>
            <a:r>
              <a:rPr lang="pt-BR" dirty="0" err="1" smtClean="0"/>
              <a:t>corresponds</a:t>
            </a:r>
            <a:r>
              <a:rPr lang="pt-BR" dirty="0" smtClean="0"/>
              <a:t> to a </a:t>
            </a:r>
            <a:r>
              <a:rPr lang="pt-BR" dirty="0" err="1" smtClean="0"/>
              <a:t>label</a:t>
            </a:r>
            <a:r>
              <a:rPr lang="pt-BR" dirty="0" smtClean="0"/>
              <a:t> in </a:t>
            </a:r>
            <a:r>
              <a:rPr lang="pt-BR" i="1" dirty="0" smtClean="0"/>
              <a:t>L</a:t>
            </a:r>
          </a:p>
          <a:p>
            <a:r>
              <a:rPr lang="pt-BR" sz="2800" dirty="0" err="1" smtClean="0"/>
              <a:t>Particle</a:t>
            </a:r>
            <a:r>
              <a:rPr lang="pt-BR" sz="2800" dirty="0" smtClean="0"/>
              <a:t> </a:t>
            </a:r>
            <a:r>
              <a:rPr lang="pt-BR" sz="2800" dirty="0" err="1" smtClean="0"/>
              <a:t>variables</a:t>
            </a:r>
            <a:r>
              <a:rPr lang="pt-BR" sz="2800" dirty="0" smtClean="0"/>
              <a:t>:</a:t>
            </a:r>
          </a:p>
          <a:p>
            <a:pPr lvl="1"/>
            <a:r>
              <a:rPr lang="pt-BR" sz="2400" dirty="0" err="1" smtClean="0"/>
              <a:t>Node</a:t>
            </a:r>
            <a:r>
              <a:rPr lang="pt-BR" sz="2400" dirty="0" smtClean="0"/>
              <a:t> </a:t>
            </a:r>
            <a:r>
              <a:rPr lang="pt-BR" sz="2400" dirty="0" err="1" smtClean="0"/>
              <a:t>being</a:t>
            </a:r>
            <a:r>
              <a:rPr lang="pt-BR" sz="2400" dirty="0" smtClean="0"/>
              <a:t> </a:t>
            </a:r>
            <a:r>
              <a:rPr lang="pt-BR" sz="2400" dirty="0" err="1" smtClean="0"/>
              <a:t>visited</a:t>
            </a:r>
            <a:r>
              <a:rPr lang="pt-BR" sz="2400" dirty="0" smtClean="0"/>
              <a:t> </a:t>
            </a:r>
            <a:r>
              <a:rPr lang="pt-BR" sz="2400" dirty="0" err="1" smtClean="0"/>
              <a:t>by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particle</a:t>
            </a:r>
            <a:endParaRPr lang="pt-BR" sz="2400" dirty="0" smtClean="0"/>
          </a:p>
          <a:p>
            <a:pPr lvl="1"/>
            <a:r>
              <a:rPr lang="pt-BR" sz="2400" dirty="0" err="1" smtClean="0"/>
              <a:t>Particle</a:t>
            </a:r>
            <a:r>
              <a:rPr lang="pt-BR" sz="2400" dirty="0" smtClean="0"/>
              <a:t> </a:t>
            </a:r>
            <a:r>
              <a:rPr lang="pt-BR" sz="2400" dirty="0" err="1" smtClean="0"/>
              <a:t>potential</a:t>
            </a:r>
            <a:endParaRPr lang="pt-BR" sz="2400" dirty="0" smtClean="0"/>
          </a:p>
          <a:p>
            <a:pPr lvl="1"/>
            <a:r>
              <a:rPr lang="pt-BR" sz="2400" dirty="0" err="1" smtClean="0"/>
              <a:t>Target</a:t>
            </a:r>
            <a:r>
              <a:rPr lang="pt-BR" sz="2400" dirty="0" smtClean="0"/>
              <a:t> </a:t>
            </a:r>
            <a:r>
              <a:rPr lang="pt-BR" sz="2400" dirty="0" err="1" smtClean="0"/>
              <a:t>node</a:t>
            </a:r>
            <a:r>
              <a:rPr lang="pt-BR" sz="2400" dirty="0" smtClean="0"/>
              <a:t> </a:t>
            </a:r>
            <a:r>
              <a:rPr lang="pt-BR" sz="2400" dirty="0" err="1" smtClean="0"/>
              <a:t>by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particle</a:t>
            </a:r>
            <a:endParaRPr lang="pt-BR" i="1" dirty="0" smtClean="0"/>
          </a:p>
          <a:p>
            <a:r>
              <a:rPr lang="pt-BR" sz="2800" dirty="0" err="1" smtClean="0"/>
              <a:t>Node</a:t>
            </a:r>
            <a:r>
              <a:rPr lang="pt-BR" sz="2800" dirty="0" smtClean="0"/>
              <a:t> </a:t>
            </a:r>
            <a:r>
              <a:rPr lang="pt-BR" sz="2800" dirty="0" err="1" smtClean="0"/>
              <a:t>variables</a:t>
            </a:r>
            <a:r>
              <a:rPr lang="pt-BR" sz="2800" dirty="0" smtClean="0"/>
              <a:t>:</a:t>
            </a:r>
          </a:p>
          <a:p>
            <a:pPr lvl="1"/>
            <a:r>
              <a:rPr lang="pt-BR" sz="2400" dirty="0" err="1" smtClean="0"/>
              <a:t>Owner</a:t>
            </a:r>
            <a:r>
              <a:rPr lang="pt-BR" sz="2400" dirty="0" smtClean="0"/>
              <a:t> </a:t>
            </a:r>
            <a:r>
              <a:rPr lang="pt-BR" sz="2400" dirty="0" err="1" smtClean="0"/>
              <a:t>particle</a:t>
            </a:r>
            <a:endParaRPr lang="pt-BR" sz="2400" dirty="0" smtClean="0"/>
          </a:p>
          <a:p>
            <a:pPr lvl="1"/>
            <a:r>
              <a:rPr lang="pt-BR" sz="2400" dirty="0" err="1" smtClean="0"/>
              <a:t>Level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ownership</a:t>
            </a:r>
            <a:endParaRPr lang="pt-BR" sz="2400" dirty="0" smtClean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1714488"/>
            <a:ext cx="28956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3143248"/>
            <a:ext cx="14732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57884" y="4035222"/>
            <a:ext cx="15621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9058" y="485776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6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00496" y="5429264"/>
            <a:ext cx="116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3504" y="5357826"/>
            <a:ext cx="3911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27480" y="5857892"/>
            <a:ext cx="1358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75366" y="3643314"/>
            <a:ext cx="2768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357818" y="5929330"/>
            <a:ext cx="187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Variables</a:t>
            </a:r>
            <a:r>
              <a:rPr lang="pt-BR" dirty="0" smtClean="0"/>
              <a:t> </a:t>
            </a:r>
            <a:r>
              <a:rPr lang="pt-BR" dirty="0" err="1" smtClean="0"/>
              <a:t>Initialization</a:t>
            </a:r>
            <a:endParaRPr lang="pt-BR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560595"/>
            <a:ext cx="3790554" cy="868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5429264"/>
            <a:ext cx="276607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58413" y="1714488"/>
            <a:ext cx="7631113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3357562"/>
            <a:ext cx="44196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to 22"/>
          <p:cNvCxnSpPr/>
          <p:nvPr/>
        </p:nvCxnSpPr>
        <p:spPr>
          <a:xfrm>
            <a:off x="1714480" y="3357562"/>
            <a:ext cx="1785950" cy="71438"/>
          </a:xfrm>
          <a:prstGeom prst="line">
            <a:avLst/>
          </a:prstGeom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stCxn id="8" idx="7"/>
          </p:cNvCxnSpPr>
          <p:nvPr/>
        </p:nvCxnSpPr>
        <p:spPr>
          <a:xfrm rot="5400000" flipH="1" flipV="1">
            <a:off x="2052462" y="1475890"/>
            <a:ext cx="961724" cy="179133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500166" y="3714752"/>
            <a:ext cx="1928826" cy="1643074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" name="Elipse 3"/>
          <p:cNvSpPr/>
          <p:nvPr/>
        </p:nvSpPr>
        <p:spPr>
          <a:xfrm>
            <a:off x="3214678" y="4714884"/>
            <a:ext cx="1500198" cy="142876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Gráfico 4"/>
          <p:cNvGraphicFramePr/>
          <p:nvPr/>
        </p:nvGraphicFramePr>
        <p:xfrm>
          <a:off x="3214678" y="4786322"/>
          <a:ext cx="1524012" cy="1111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Elipse 5"/>
          <p:cNvSpPr/>
          <p:nvPr/>
        </p:nvSpPr>
        <p:spPr>
          <a:xfrm>
            <a:off x="3214678" y="928670"/>
            <a:ext cx="1500198" cy="142876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Gráfico 6"/>
          <p:cNvGraphicFramePr/>
          <p:nvPr/>
        </p:nvGraphicFramePr>
        <p:xfrm>
          <a:off x="3214678" y="1000108"/>
          <a:ext cx="1524012" cy="1111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Elipse 7"/>
          <p:cNvSpPr/>
          <p:nvPr/>
        </p:nvSpPr>
        <p:spPr>
          <a:xfrm>
            <a:off x="357158" y="2643182"/>
            <a:ext cx="1500198" cy="142876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3214678" y="2786058"/>
            <a:ext cx="1500198" cy="142876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2" name="Gráfico 21"/>
          <p:cNvGraphicFramePr/>
          <p:nvPr/>
        </p:nvGraphicFramePr>
        <p:xfrm>
          <a:off x="3214678" y="2857496"/>
          <a:ext cx="1524012" cy="1111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8" name="CaixaDeTexto 27"/>
          <p:cNvSpPr txBox="1"/>
          <p:nvPr/>
        </p:nvSpPr>
        <p:spPr>
          <a:xfrm>
            <a:off x="2000232" y="207167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0.8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2428860" y="3000372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0.8</a:t>
            </a:r>
            <a:endParaRPr lang="pt-BR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2071670" y="457200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0.3</a:t>
            </a:r>
            <a:endParaRPr lang="pt-BR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5786446" y="428604"/>
            <a:ext cx="2768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400" b="1" dirty="0" err="1" smtClean="0"/>
              <a:t>Deterministic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Moving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Probabilities</a:t>
            </a:r>
            <a:endParaRPr lang="pt-BR" sz="1400" b="1" dirty="0"/>
          </a:p>
        </p:txBody>
      </p:sp>
      <p:sp>
        <p:nvSpPr>
          <p:cNvPr id="38" name="CaixaDeTexto 37"/>
          <p:cNvSpPr txBox="1"/>
          <p:nvPr/>
        </p:nvSpPr>
        <p:spPr>
          <a:xfrm>
            <a:off x="5973601" y="3714752"/>
            <a:ext cx="2409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err="1" smtClean="0"/>
              <a:t>Random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Moving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Probabilities</a:t>
            </a:r>
            <a:endParaRPr lang="pt-BR" sz="1400" b="1" dirty="0"/>
          </a:p>
        </p:txBody>
      </p:sp>
      <p:graphicFrame>
        <p:nvGraphicFramePr>
          <p:cNvPr id="42" name="Gráfico 41"/>
          <p:cNvGraphicFramePr/>
          <p:nvPr/>
        </p:nvGraphicFramePr>
        <p:xfrm>
          <a:off x="6000760" y="642918"/>
          <a:ext cx="228601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4" name="Gráfico 43"/>
          <p:cNvGraphicFramePr/>
          <p:nvPr/>
        </p:nvGraphicFramePr>
        <p:xfrm>
          <a:off x="6000760" y="3929066"/>
          <a:ext cx="228601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428596" y="385762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1</a:t>
            </a:r>
            <a:endParaRPr lang="pt-BR" baseline="-25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4429124" y="207167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2</a:t>
            </a:r>
            <a:endParaRPr lang="pt-BR" baseline="-25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4429124" y="391692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3</a:t>
            </a:r>
            <a:endParaRPr lang="pt-BR" baseline="-250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4429124" y="5857892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4</a:t>
            </a:r>
            <a:endParaRPr lang="pt-BR" baseline="-250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8171210" y="2059536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2</a:t>
            </a:r>
            <a:endParaRPr lang="pt-BR" baseline="-25000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6063582" y="257174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3</a:t>
            </a:r>
            <a:endParaRPr lang="pt-BR" baseline="-25000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6072198" y="857232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4</a:t>
            </a:r>
            <a:endParaRPr lang="pt-BR" baseline="-250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8215338" y="492919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2</a:t>
            </a:r>
            <a:endParaRPr lang="pt-BR" baseline="-25000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6107710" y="5857892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3</a:t>
            </a:r>
            <a:endParaRPr lang="pt-BR" baseline="-25000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6286926" y="3997240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v</a:t>
            </a:r>
            <a:r>
              <a:rPr lang="pt-BR" baseline="-25000" dirty="0" smtClean="0"/>
              <a:t>4</a:t>
            </a:r>
            <a:endParaRPr lang="pt-BR" baseline="-25000" dirty="0"/>
          </a:p>
        </p:txBody>
      </p:sp>
      <p:pic>
        <p:nvPicPr>
          <p:cNvPr id="1039" name="Picture 15" descr="C:\Users\Fabricio\AppData\Local\Microsoft\Windows\Temporary Internet Files\Content.IE5\LL79MEIM\MCj03294880000[1]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3618" y="2983659"/>
            <a:ext cx="1000132" cy="767019"/>
          </a:xfrm>
          <a:prstGeom prst="rect">
            <a:avLst/>
          </a:prstGeom>
          <a:noFill/>
        </p:spPr>
      </p:pic>
      <p:sp>
        <p:nvSpPr>
          <p:cNvPr id="86" name="Elipse 85"/>
          <p:cNvSpPr/>
          <p:nvPr/>
        </p:nvSpPr>
        <p:spPr>
          <a:xfrm rot="20400748">
            <a:off x="1085945" y="3261243"/>
            <a:ext cx="214314" cy="142876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72198" y="6357958"/>
            <a:ext cx="22161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00760" y="3071810"/>
            <a:ext cx="2265362" cy="344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Particle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Nodes</a:t>
            </a:r>
            <a:r>
              <a:rPr lang="pt-BR" dirty="0" smtClean="0"/>
              <a:t> Dynamics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Node</a:t>
            </a:r>
            <a:r>
              <a:rPr lang="pt-BR" dirty="0" smtClean="0"/>
              <a:t> dynamics</a:t>
            </a:r>
          </a:p>
          <a:p>
            <a:pPr lvl="1"/>
            <a:r>
              <a:rPr lang="pt-BR" dirty="0" smtClean="0"/>
              <a:t>For </a:t>
            </a:r>
            <a:r>
              <a:rPr lang="pt-BR" dirty="0" err="1" smtClean="0"/>
              <a:t>each</a:t>
            </a:r>
            <a:r>
              <a:rPr lang="pt-BR" dirty="0" smtClean="0"/>
              <a:t> </a:t>
            </a:r>
            <a:r>
              <a:rPr lang="pt-BR" dirty="0" err="1" smtClean="0"/>
              <a:t>node</a:t>
            </a:r>
            <a:r>
              <a:rPr lang="pt-BR" dirty="0" smtClean="0"/>
              <a:t> </a:t>
            </a:r>
            <a:r>
              <a:rPr lang="pt-BR" i="1" dirty="0" smtClean="0"/>
              <a:t>v</a:t>
            </a:r>
            <a:r>
              <a:rPr lang="pt-BR" i="1" baseline="-25000" dirty="0" smtClean="0"/>
              <a:t>i</a:t>
            </a:r>
            <a:r>
              <a:rPr lang="pt-BR" dirty="0" smtClean="0"/>
              <a:t> </a:t>
            </a:r>
            <a:r>
              <a:rPr lang="pt-BR" dirty="0" err="1" smtClean="0"/>
              <a:t>selected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a </a:t>
            </a:r>
            <a:r>
              <a:rPr lang="pt-BR" dirty="0" err="1" smtClean="0"/>
              <a:t>particle</a:t>
            </a:r>
            <a:r>
              <a:rPr lang="pt-BR" dirty="0" smtClean="0"/>
              <a:t> </a:t>
            </a:r>
            <a:r>
              <a:rPr lang="el-GR" i="1" dirty="0" smtClean="0"/>
              <a:t>ρ</a:t>
            </a:r>
            <a:r>
              <a:rPr lang="pt-BR" i="1" baseline="-25000" dirty="0" smtClean="0"/>
              <a:t>j</a:t>
            </a:r>
            <a:r>
              <a:rPr lang="pt-BR" dirty="0" smtClean="0"/>
              <a:t> as its </a:t>
            </a:r>
            <a:r>
              <a:rPr lang="pt-BR" dirty="0" err="1" smtClean="0"/>
              <a:t>target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r>
              <a:rPr lang="pt-BR" dirty="0" err="1" smtClean="0"/>
              <a:t>Particle</a:t>
            </a:r>
            <a:r>
              <a:rPr lang="pt-BR" dirty="0" smtClean="0"/>
              <a:t> </a:t>
            </a:r>
            <a:r>
              <a:rPr lang="pt-BR" dirty="0" smtClean="0"/>
              <a:t>dynamics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5286388"/>
            <a:ext cx="6316621" cy="53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2643182"/>
            <a:ext cx="812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3286124"/>
            <a:ext cx="77057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2976" y="5794668"/>
            <a:ext cx="5500726" cy="9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Simulation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: </a:t>
            </a:r>
            <a:r>
              <a:rPr lang="pt-BR" dirty="0" err="1" smtClean="0"/>
              <a:t>Banana-Shaped</a:t>
            </a:r>
            <a:r>
              <a:rPr lang="pt-BR" dirty="0" smtClean="0"/>
              <a:t> data set</a:t>
            </a:r>
            <a:endParaRPr lang="pt-BR" dirty="0"/>
          </a:p>
        </p:txBody>
      </p:sp>
      <p:pic>
        <p:nvPicPr>
          <p:cNvPr id="7" name="Espaço Reservado para Conteúdo 6" descr="bananashape5.eps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643050"/>
            <a:ext cx="4357686" cy="2906930"/>
          </a:xfrm>
        </p:spPr>
      </p:pic>
      <p:pic>
        <p:nvPicPr>
          <p:cNvPr id="8" name="Imagem 7" descr="bananashape5part.ep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0296" y="1571612"/>
            <a:ext cx="4620860" cy="3071835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785786" y="5429264"/>
            <a:ext cx="76272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Classification of the banana-shaped patterns. (a) toy data set with 2000 </a:t>
            </a:r>
          </a:p>
          <a:p>
            <a:r>
              <a:rPr lang="en-US" dirty="0" smtClean="0"/>
              <a:t>samples divided in two classes, 20 samples are pre-labeled (red circles and blue</a:t>
            </a:r>
          </a:p>
          <a:p>
            <a:r>
              <a:rPr lang="en-US" dirty="0" smtClean="0"/>
              <a:t>squares) (b) classification achieved by the proposed method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85786" y="4714884"/>
            <a:ext cx="2956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(a) </a:t>
            </a:r>
            <a:r>
              <a:rPr lang="pt-BR" dirty="0" err="1" smtClean="0"/>
              <a:t>Toy</a:t>
            </a:r>
            <a:r>
              <a:rPr lang="pt-BR" dirty="0" smtClean="0"/>
              <a:t> Data (</a:t>
            </a:r>
            <a:r>
              <a:rPr lang="pt-BR" dirty="0" err="1" smtClean="0"/>
              <a:t>Banana-Shaped</a:t>
            </a:r>
            <a:r>
              <a:rPr lang="pt-BR" dirty="0" smtClean="0"/>
              <a:t>)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655245" y="4714884"/>
            <a:ext cx="2274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(b) </a:t>
            </a:r>
            <a:r>
              <a:rPr lang="pt-BR" dirty="0" err="1" smtClean="0"/>
              <a:t>Classication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Simulation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: Iris data set (UCI)</a:t>
            </a:r>
            <a:endParaRPr lang="pt-BR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340698"/>
            <a:ext cx="6715172" cy="494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tângulo 9"/>
          <p:cNvSpPr/>
          <p:nvPr/>
        </p:nvSpPr>
        <p:spPr>
          <a:xfrm>
            <a:off x="428596" y="6417254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Classification Accuracy in the Iris data set with different number of pre-</a:t>
            </a:r>
            <a:r>
              <a:rPr lang="pt-BR" dirty="0" err="1" smtClean="0"/>
              <a:t>labeled</a:t>
            </a:r>
            <a:r>
              <a:rPr lang="pt-BR" dirty="0" smtClean="0"/>
              <a:t> </a:t>
            </a:r>
            <a:r>
              <a:rPr lang="pt-BR" dirty="0" err="1" smtClean="0"/>
              <a:t>samples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Simulation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: </a:t>
            </a:r>
            <a:r>
              <a:rPr lang="pt-BR" dirty="0" err="1" smtClean="0"/>
              <a:t>Wine</a:t>
            </a:r>
            <a:r>
              <a:rPr lang="pt-BR" dirty="0" smtClean="0"/>
              <a:t> data set (UCI)</a:t>
            </a:r>
            <a:endParaRPr lang="pt-BR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357298"/>
            <a:ext cx="6852544" cy="4758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ângulo 4"/>
          <p:cNvSpPr/>
          <p:nvPr/>
        </p:nvSpPr>
        <p:spPr>
          <a:xfrm>
            <a:off x="357158" y="6274378"/>
            <a:ext cx="857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Classification Accuracy in the Wine data set with  different number of </a:t>
            </a:r>
            <a:r>
              <a:rPr lang="pt-BR" dirty="0" err="1" smtClean="0"/>
              <a:t>pre-labeled</a:t>
            </a:r>
            <a:r>
              <a:rPr lang="pt-BR" dirty="0" smtClean="0"/>
              <a:t> </a:t>
            </a:r>
            <a:r>
              <a:rPr lang="pt-BR" dirty="0" err="1" smtClean="0"/>
              <a:t>samples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Simulation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: </a:t>
            </a:r>
            <a:r>
              <a:rPr lang="pt-BR" dirty="0" err="1" smtClean="0"/>
              <a:t>execution</a:t>
            </a:r>
            <a:r>
              <a:rPr lang="pt-BR" dirty="0" smtClean="0"/>
              <a:t> time</a:t>
            </a:r>
            <a:endParaRPr lang="pt-BR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410784"/>
            <a:ext cx="6712113" cy="4661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tângulo 5"/>
          <p:cNvSpPr/>
          <p:nvPr/>
        </p:nvSpPr>
        <p:spPr>
          <a:xfrm>
            <a:off x="428596" y="6099595"/>
            <a:ext cx="835824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Time elapsed to reach 95% correct  classification with data sets of different </a:t>
            </a:r>
            <a:r>
              <a:rPr lang="pt-BR" dirty="0" err="1" smtClean="0"/>
              <a:t>sizes</a:t>
            </a:r>
            <a:r>
              <a:rPr lang="pt-BR" dirty="0" smtClean="0"/>
              <a:t>.</a:t>
            </a:r>
          </a:p>
          <a:p>
            <a:pPr algn="r"/>
            <a:r>
              <a:rPr lang="pt-BR" sz="1600" dirty="0" smtClean="0"/>
              <a:t>* </a:t>
            </a:r>
            <a:r>
              <a:rPr lang="pt-BR" sz="1600" dirty="0" err="1" smtClean="0"/>
              <a:t>Banana-shaped</a:t>
            </a:r>
            <a:r>
              <a:rPr lang="pt-BR" sz="1600" dirty="0" smtClean="0"/>
              <a:t> classes, 10% </a:t>
            </a:r>
            <a:r>
              <a:rPr lang="pt-BR" sz="1600" dirty="0" err="1" smtClean="0"/>
              <a:t>pre-labeled</a:t>
            </a:r>
            <a:r>
              <a:rPr lang="pt-BR" sz="1600" dirty="0" smtClean="0"/>
              <a:t> </a:t>
            </a:r>
            <a:r>
              <a:rPr lang="pt-BR" sz="1600" dirty="0" err="1" smtClean="0"/>
              <a:t>samples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329</Words>
  <Application>Microsoft Office PowerPoint</Application>
  <PresentationFormat>Apresentação na tela (4:3)</PresentationFormat>
  <Paragraphs>67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Problem definition</vt:lpstr>
      <vt:lpstr>Model definition</vt:lpstr>
      <vt:lpstr>Variables Initialization</vt:lpstr>
      <vt:lpstr>Slide 4</vt:lpstr>
      <vt:lpstr>Particle and Nodes Dynamics</vt:lpstr>
      <vt:lpstr>Simulation Results: Banana-Shaped data set</vt:lpstr>
      <vt:lpstr>Simulation Results: Iris data set (UCI)</vt:lpstr>
      <vt:lpstr>Simulation Results: Wine data set (UCI)</vt:lpstr>
      <vt:lpstr>Simulation Results: execution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Fabricio</dc:creator>
  <cp:lastModifiedBy>Fabricio</cp:lastModifiedBy>
  <cp:revision>62</cp:revision>
  <dcterms:created xsi:type="dcterms:W3CDTF">2008-10-08T20:17:35Z</dcterms:created>
  <dcterms:modified xsi:type="dcterms:W3CDTF">2008-10-10T01:11:52Z</dcterms:modified>
</cp:coreProperties>
</file>