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0"/>
  </p:notesMasterIdLst>
  <p:handoutMasterIdLst>
    <p:handoutMasterId r:id="rId31"/>
  </p:handoutMasterIdLst>
  <p:sldIdLst>
    <p:sldId id="344" r:id="rId2"/>
    <p:sldId id="266" r:id="rId3"/>
    <p:sldId id="294" r:id="rId4"/>
    <p:sldId id="317" r:id="rId5"/>
    <p:sldId id="319" r:id="rId6"/>
    <p:sldId id="320" r:id="rId7"/>
    <p:sldId id="347" r:id="rId8"/>
    <p:sldId id="321" r:id="rId9"/>
    <p:sldId id="322" r:id="rId10"/>
    <p:sldId id="323" r:id="rId11"/>
    <p:sldId id="325" r:id="rId12"/>
    <p:sldId id="328" r:id="rId13"/>
    <p:sldId id="324" r:id="rId14"/>
    <p:sldId id="332" r:id="rId15"/>
    <p:sldId id="341" r:id="rId16"/>
    <p:sldId id="331" r:id="rId17"/>
    <p:sldId id="333" r:id="rId18"/>
    <p:sldId id="336" r:id="rId19"/>
    <p:sldId id="337" r:id="rId20"/>
    <p:sldId id="348" r:id="rId21"/>
    <p:sldId id="349" r:id="rId22"/>
    <p:sldId id="334" r:id="rId23"/>
    <p:sldId id="335" r:id="rId24"/>
    <p:sldId id="338" r:id="rId25"/>
    <p:sldId id="345" r:id="rId26"/>
    <p:sldId id="342" r:id="rId27"/>
    <p:sldId id="339" r:id="rId28"/>
    <p:sldId id="346" r:id="rId29"/>
  </p:sldIdLst>
  <p:sldSz cx="9144000" cy="6858000" type="screen4x3"/>
  <p:notesSz cx="6867525" cy="9993313"/>
  <p:defaultTextStyle>
    <a:defPPr>
      <a:defRPr lang="pt-BR"/>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FF"/>
    <a:srgbClr val="FF66FF"/>
    <a:srgbClr val="0000FF"/>
    <a:srgbClr val="FF00FF"/>
    <a:srgbClr val="CC00CC"/>
    <a:srgbClr val="33CC33"/>
    <a:srgbClr val="CCECFF"/>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4" autoAdjust="0"/>
  </p:normalViewPr>
  <p:slideViewPr>
    <p:cSldViewPr>
      <p:cViewPr>
        <p:scale>
          <a:sx n="110" d="100"/>
          <a:sy n="110" d="100"/>
        </p:scale>
        <p:origin x="-1632"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Planilha_do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Planilha_do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Planilha_do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Planilha_do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Planilha_do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Planilha_do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Planilha_do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Planilha_do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Planilha_do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Planilha_do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Planilha_do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Planilha_do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Planilha_do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Planilha_do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Planilha_do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0.48971292650918635"/>
          <c:y val="0.1943356299212598"/>
          <c:w val="0.5102870734908137"/>
          <c:h val="0.51757874015748029"/>
        </c:manualLayout>
      </c:layout>
      <c:barChart>
        <c:barDir val="col"/>
        <c:grouping val="clustered"/>
        <c:varyColors val="0"/>
        <c:ser>
          <c:idx val="0"/>
          <c:order val="0"/>
          <c:tx>
            <c:strRef>
              <c:f>Plan1!$B$1</c:f>
              <c:strCache>
                <c:ptCount val="1"/>
                <c:pt idx="0">
                  <c:v>Série 1</c:v>
                </c:pt>
              </c:strCache>
            </c:strRef>
          </c:tx>
          <c:spPr>
            <a:solidFill>
              <a:srgbClr val="FF0000"/>
            </a:solidFill>
          </c:spPr>
          <c:invertIfNegative val="0"/>
          <c:dPt>
            <c:idx val="0"/>
            <c:invertIfNegative val="0"/>
            <c:bubble3D val="0"/>
            <c:spPr>
              <a:solidFill>
                <a:srgbClr val="0070C0"/>
              </a:solidFill>
            </c:spPr>
          </c:dPt>
          <c:cat>
            <c:strRef>
              <c:f>Plan1!$A$2</c:f>
              <c:strCache>
                <c:ptCount val="1"/>
                <c:pt idx="0">
                  <c:v>Categoria 1</c:v>
                </c:pt>
              </c:strCache>
            </c:strRef>
          </c:cat>
          <c:val>
            <c:numRef>
              <c:f>Plan1!$B$2</c:f>
              <c:numCache>
                <c:formatCode>General</c:formatCode>
                <c:ptCount val="1"/>
                <c:pt idx="0">
                  <c:v>1</c:v>
                </c:pt>
              </c:numCache>
            </c:numRef>
          </c:val>
        </c:ser>
        <c:ser>
          <c:idx val="1"/>
          <c:order val="1"/>
          <c:tx>
            <c:strRef>
              <c:f>Plan1!$C$1</c:f>
              <c:strCache>
                <c:ptCount val="1"/>
                <c:pt idx="0">
                  <c:v>Série 2</c:v>
                </c:pt>
              </c:strCache>
            </c:strRef>
          </c:tx>
          <c:invertIfNegative val="0"/>
          <c:cat>
            <c:strRef>
              <c:f>Plan1!$A$2</c:f>
              <c:strCache>
                <c:ptCount val="1"/>
                <c:pt idx="0">
                  <c:v>Categoria 1</c:v>
                </c:pt>
              </c:strCache>
            </c:strRef>
          </c:cat>
          <c:val>
            <c:numRef>
              <c:f>Plan1!$C$2</c:f>
              <c:numCache>
                <c:formatCode>General</c:formatCode>
                <c:ptCount val="1"/>
                <c:pt idx="0">
                  <c:v>0</c:v>
                </c:pt>
              </c:numCache>
            </c:numRef>
          </c:val>
        </c:ser>
        <c:ser>
          <c:idx val="2"/>
          <c:order val="2"/>
          <c:tx>
            <c:strRef>
              <c:f>Plan1!$D$1</c:f>
              <c:strCache>
                <c:ptCount val="1"/>
                <c:pt idx="0">
                  <c:v>Série 3</c:v>
                </c:pt>
              </c:strCache>
            </c:strRef>
          </c:tx>
          <c:invertIfNegative val="0"/>
          <c:cat>
            <c:strRef>
              <c:f>Plan1!$A$2</c:f>
              <c:strCache>
                <c:ptCount val="1"/>
                <c:pt idx="0">
                  <c:v>Categoria 1</c:v>
                </c:pt>
              </c:strCache>
            </c:strRef>
          </c:cat>
          <c:val>
            <c:numRef>
              <c:f>Plan1!$D$2</c:f>
              <c:numCache>
                <c:formatCode>General</c:formatCode>
                <c:ptCount val="1"/>
                <c:pt idx="0">
                  <c:v>0</c:v>
                </c:pt>
              </c:numCache>
            </c:numRef>
          </c:val>
        </c:ser>
        <c:ser>
          <c:idx val="3"/>
          <c:order val="3"/>
          <c:tx>
            <c:strRef>
              <c:f>Plan1!$E$1</c:f>
              <c:strCache>
                <c:ptCount val="1"/>
                <c:pt idx="0">
                  <c:v>Série 4</c:v>
                </c:pt>
              </c:strCache>
            </c:strRef>
          </c:tx>
          <c:invertIfNegative val="0"/>
          <c:cat>
            <c:strRef>
              <c:f>Plan1!$A$2</c:f>
              <c:strCache>
                <c:ptCount val="1"/>
                <c:pt idx="0">
                  <c:v>Categoria 1</c:v>
                </c:pt>
              </c:strCache>
            </c:strRef>
          </c:cat>
          <c:val>
            <c:numRef>
              <c:f>Plan1!$E$2</c:f>
              <c:numCache>
                <c:formatCode>General</c:formatCode>
                <c:ptCount val="1"/>
                <c:pt idx="0">
                  <c:v>0</c:v>
                </c:pt>
              </c:numCache>
            </c:numRef>
          </c:val>
        </c:ser>
        <c:dLbls>
          <c:showLegendKey val="0"/>
          <c:showVal val="0"/>
          <c:showCatName val="0"/>
          <c:showSerName val="0"/>
          <c:showPercent val="0"/>
          <c:showBubbleSize val="0"/>
        </c:dLbls>
        <c:gapWidth val="150"/>
        <c:axId val="80529408"/>
        <c:axId val="195486848"/>
      </c:barChart>
      <c:catAx>
        <c:axId val="80529408"/>
        <c:scaling>
          <c:orientation val="minMax"/>
        </c:scaling>
        <c:delete val="1"/>
        <c:axPos val="b"/>
        <c:majorTickMark val="out"/>
        <c:minorTickMark val="none"/>
        <c:tickLblPos val="none"/>
        <c:crossAx val="195486848"/>
        <c:crosses val="autoZero"/>
        <c:auto val="1"/>
        <c:lblAlgn val="ctr"/>
        <c:lblOffset val="100"/>
        <c:noMultiLvlLbl val="0"/>
      </c:catAx>
      <c:valAx>
        <c:axId val="195486848"/>
        <c:scaling>
          <c:orientation val="minMax"/>
          <c:max val="1"/>
        </c:scaling>
        <c:delete val="0"/>
        <c:axPos val="l"/>
        <c:majorGridlines/>
        <c:numFmt formatCode="General" sourceLinked="1"/>
        <c:majorTickMark val="out"/>
        <c:minorTickMark val="none"/>
        <c:tickLblPos val="nextTo"/>
        <c:crossAx val="80529408"/>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3420767716535454E-2"/>
          <c:w val="0.99816492078590435"/>
          <c:h val="0.91095423228346928"/>
        </c:manualLayout>
      </c:layout>
      <c:barChart>
        <c:barDir val="col"/>
        <c:grouping val="clustered"/>
        <c:varyColors val="0"/>
        <c:ser>
          <c:idx val="0"/>
          <c:order val="0"/>
          <c:tx>
            <c:strRef>
              <c:f>Plan1!$B$1</c:f>
              <c:strCache>
                <c:ptCount val="1"/>
                <c:pt idx="0">
                  <c:v>Colunas1</c:v>
                </c:pt>
              </c:strCache>
            </c:strRef>
          </c:tx>
          <c:spPr>
            <a:solidFill>
              <a:srgbClr val="00B0F0"/>
            </a:solidFill>
            <a:ln>
              <a:solidFill>
                <a:schemeClr val="tx1"/>
              </a:solidFill>
            </a:ln>
          </c:spPr>
          <c:invertIfNegative val="0"/>
          <c:cat>
            <c:strRef>
              <c:f>Plan1!$A$2</c:f>
              <c:strCache>
                <c:ptCount val="1"/>
                <c:pt idx="0">
                  <c:v>Categoria 1</c:v>
                </c:pt>
              </c:strCache>
            </c:strRef>
          </c:cat>
          <c:val>
            <c:numRef>
              <c:f>Plan1!$B$2</c:f>
              <c:numCache>
                <c:formatCode>General</c:formatCode>
                <c:ptCount val="1"/>
                <c:pt idx="0">
                  <c:v>0.4</c:v>
                </c:pt>
              </c:numCache>
            </c:numRef>
          </c:val>
        </c:ser>
        <c:ser>
          <c:idx val="1"/>
          <c:order val="1"/>
          <c:tx>
            <c:strRef>
              <c:f>Plan1!$C$1</c:f>
              <c:strCache>
                <c:ptCount val="1"/>
                <c:pt idx="0">
                  <c:v>Colunas2</c:v>
                </c:pt>
              </c:strCache>
            </c:strRef>
          </c:tx>
          <c:spPr>
            <a:solidFill>
              <a:srgbClr val="FFC000"/>
            </a:solidFill>
            <a:ln>
              <a:solidFill>
                <a:schemeClr val="tx1"/>
              </a:solidFill>
            </a:ln>
          </c:spPr>
          <c:invertIfNegative val="0"/>
          <c:cat>
            <c:strRef>
              <c:f>Plan1!$A$2</c:f>
              <c:strCache>
                <c:ptCount val="1"/>
                <c:pt idx="0">
                  <c:v>Categoria 1</c:v>
                </c:pt>
              </c:strCache>
            </c:strRef>
          </c:cat>
          <c:val>
            <c:numRef>
              <c:f>Plan1!$C$2</c:f>
              <c:numCache>
                <c:formatCode>General</c:formatCode>
                <c:ptCount val="1"/>
                <c:pt idx="0">
                  <c:v>0.1</c:v>
                </c:pt>
              </c:numCache>
            </c:numRef>
          </c:val>
        </c:ser>
        <c:ser>
          <c:idx val="2"/>
          <c:order val="2"/>
          <c:tx>
            <c:strRef>
              <c:f>Plan1!$D$1</c:f>
              <c:strCache>
                <c:ptCount val="1"/>
                <c:pt idx="0">
                  <c:v>Colunas3</c:v>
                </c:pt>
              </c:strCache>
            </c:strRef>
          </c:tx>
          <c:spPr>
            <a:solidFill>
              <a:srgbClr val="FF0000"/>
            </a:solidFill>
            <a:ln>
              <a:solidFill>
                <a:schemeClr val="tx1"/>
              </a:solidFill>
            </a:ln>
          </c:spPr>
          <c:invertIfNegative val="0"/>
          <c:cat>
            <c:strRef>
              <c:f>Plan1!$A$2</c:f>
              <c:strCache>
                <c:ptCount val="1"/>
                <c:pt idx="0">
                  <c:v>Categoria 1</c:v>
                </c:pt>
              </c:strCache>
            </c:strRef>
          </c:cat>
          <c:val>
            <c:numRef>
              <c:f>Plan1!$D$2</c:f>
              <c:numCache>
                <c:formatCode>General</c:formatCode>
                <c:ptCount val="1"/>
                <c:pt idx="0">
                  <c:v>0.2</c:v>
                </c:pt>
              </c:numCache>
            </c:numRef>
          </c:val>
        </c:ser>
        <c:ser>
          <c:idx val="3"/>
          <c:order val="3"/>
          <c:tx>
            <c:strRef>
              <c:f>Plan1!$E$1</c:f>
              <c:strCache>
                <c:ptCount val="1"/>
                <c:pt idx="0">
                  <c:v>Colunas4</c:v>
                </c:pt>
              </c:strCache>
            </c:strRef>
          </c:tx>
          <c:spPr>
            <a:solidFill>
              <a:srgbClr val="92D050"/>
            </a:solidFill>
            <a:ln>
              <a:solidFill>
                <a:schemeClr val="tx1"/>
              </a:solidFill>
            </a:ln>
          </c:spPr>
          <c:invertIfNegative val="0"/>
          <c:cat>
            <c:strRef>
              <c:f>Plan1!$A$2</c:f>
              <c:strCache>
                <c:ptCount val="1"/>
                <c:pt idx="0">
                  <c:v>Categoria 1</c:v>
                </c:pt>
              </c:strCache>
            </c:strRef>
          </c:cat>
          <c:val>
            <c:numRef>
              <c:f>Plan1!$E$2</c:f>
              <c:numCache>
                <c:formatCode>General</c:formatCode>
                <c:ptCount val="1"/>
                <c:pt idx="0">
                  <c:v>0.30000000000000032</c:v>
                </c:pt>
              </c:numCache>
            </c:numRef>
          </c:val>
        </c:ser>
        <c:dLbls>
          <c:showLegendKey val="0"/>
          <c:showVal val="0"/>
          <c:showCatName val="0"/>
          <c:showSerName val="0"/>
          <c:showPercent val="0"/>
          <c:showBubbleSize val="0"/>
        </c:dLbls>
        <c:gapWidth val="150"/>
        <c:axId val="48931328"/>
        <c:axId val="49861120"/>
      </c:barChart>
      <c:catAx>
        <c:axId val="48931328"/>
        <c:scaling>
          <c:orientation val="minMax"/>
        </c:scaling>
        <c:delete val="1"/>
        <c:axPos val="b"/>
        <c:majorTickMark val="out"/>
        <c:minorTickMark val="none"/>
        <c:tickLblPos val="none"/>
        <c:crossAx val="49861120"/>
        <c:crosses val="autoZero"/>
        <c:auto val="1"/>
        <c:lblAlgn val="ctr"/>
        <c:lblOffset val="100"/>
        <c:noMultiLvlLbl val="0"/>
      </c:catAx>
      <c:valAx>
        <c:axId val="49861120"/>
        <c:scaling>
          <c:orientation val="minMax"/>
        </c:scaling>
        <c:delete val="1"/>
        <c:axPos val="l"/>
        <c:numFmt formatCode="General" sourceLinked="1"/>
        <c:majorTickMark val="out"/>
        <c:minorTickMark val="none"/>
        <c:tickLblPos val="none"/>
        <c:crossAx val="48931328"/>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3420767716535454E-2"/>
          <c:w val="0.99816492078590546"/>
          <c:h val="0.91095423228346828"/>
        </c:manualLayout>
      </c:layout>
      <c:barChart>
        <c:barDir val="col"/>
        <c:grouping val="clustered"/>
        <c:varyColors val="0"/>
        <c:ser>
          <c:idx val="0"/>
          <c:order val="0"/>
          <c:tx>
            <c:strRef>
              <c:f>Plan1!$B$1</c:f>
              <c:strCache>
                <c:ptCount val="1"/>
                <c:pt idx="0">
                  <c:v>Colunas1</c:v>
                </c:pt>
              </c:strCache>
            </c:strRef>
          </c:tx>
          <c:spPr>
            <a:solidFill>
              <a:srgbClr val="00B0F0"/>
            </a:solidFill>
            <a:ln>
              <a:solidFill>
                <a:schemeClr val="tx1"/>
              </a:solidFill>
            </a:ln>
          </c:spPr>
          <c:invertIfNegative val="0"/>
          <c:cat>
            <c:strRef>
              <c:f>Plan1!$A$2</c:f>
              <c:strCache>
                <c:ptCount val="1"/>
                <c:pt idx="0">
                  <c:v>Categoria 1</c:v>
                </c:pt>
              </c:strCache>
            </c:strRef>
          </c:cat>
          <c:val>
            <c:numRef>
              <c:f>Plan1!$B$2</c:f>
              <c:numCache>
                <c:formatCode>General</c:formatCode>
                <c:ptCount val="1"/>
                <c:pt idx="0">
                  <c:v>0.1</c:v>
                </c:pt>
              </c:numCache>
            </c:numRef>
          </c:val>
        </c:ser>
        <c:ser>
          <c:idx val="1"/>
          <c:order val="1"/>
          <c:tx>
            <c:strRef>
              <c:f>Plan1!$C$1</c:f>
              <c:strCache>
                <c:ptCount val="1"/>
                <c:pt idx="0">
                  <c:v>Colunas2</c:v>
                </c:pt>
              </c:strCache>
            </c:strRef>
          </c:tx>
          <c:spPr>
            <a:solidFill>
              <a:srgbClr val="FFC000"/>
            </a:solidFill>
            <a:ln>
              <a:solidFill>
                <a:schemeClr val="tx1"/>
              </a:solidFill>
            </a:ln>
          </c:spPr>
          <c:invertIfNegative val="0"/>
          <c:cat>
            <c:strRef>
              <c:f>Plan1!$A$2</c:f>
              <c:strCache>
                <c:ptCount val="1"/>
                <c:pt idx="0">
                  <c:v>Categoria 1</c:v>
                </c:pt>
              </c:strCache>
            </c:strRef>
          </c:cat>
          <c:val>
            <c:numRef>
              <c:f>Plan1!$C$2</c:f>
              <c:numCache>
                <c:formatCode>General</c:formatCode>
                <c:ptCount val="1"/>
                <c:pt idx="0">
                  <c:v>0.2</c:v>
                </c:pt>
              </c:numCache>
            </c:numRef>
          </c:val>
        </c:ser>
        <c:ser>
          <c:idx val="2"/>
          <c:order val="2"/>
          <c:tx>
            <c:strRef>
              <c:f>Plan1!$D$1</c:f>
              <c:strCache>
                <c:ptCount val="1"/>
                <c:pt idx="0">
                  <c:v>Colunas3</c:v>
                </c:pt>
              </c:strCache>
            </c:strRef>
          </c:tx>
          <c:spPr>
            <a:solidFill>
              <a:srgbClr val="FF0000"/>
            </a:solidFill>
            <a:ln>
              <a:solidFill>
                <a:schemeClr val="tx1"/>
              </a:solidFill>
            </a:ln>
          </c:spPr>
          <c:invertIfNegative val="0"/>
          <c:cat>
            <c:strRef>
              <c:f>Plan1!$A$2</c:f>
              <c:strCache>
                <c:ptCount val="1"/>
                <c:pt idx="0">
                  <c:v>Categoria 1</c:v>
                </c:pt>
              </c:strCache>
            </c:strRef>
          </c:cat>
          <c:val>
            <c:numRef>
              <c:f>Plan1!$D$2</c:f>
              <c:numCache>
                <c:formatCode>General</c:formatCode>
                <c:ptCount val="1"/>
                <c:pt idx="0">
                  <c:v>0.60000000000000064</c:v>
                </c:pt>
              </c:numCache>
            </c:numRef>
          </c:val>
        </c:ser>
        <c:ser>
          <c:idx val="3"/>
          <c:order val="3"/>
          <c:tx>
            <c:strRef>
              <c:f>Plan1!$E$1</c:f>
              <c:strCache>
                <c:ptCount val="1"/>
                <c:pt idx="0">
                  <c:v>Colunas4</c:v>
                </c:pt>
              </c:strCache>
            </c:strRef>
          </c:tx>
          <c:spPr>
            <a:solidFill>
              <a:srgbClr val="92D050"/>
            </a:solidFill>
            <a:ln>
              <a:solidFill>
                <a:schemeClr val="tx1"/>
              </a:solidFill>
            </a:ln>
          </c:spPr>
          <c:invertIfNegative val="0"/>
          <c:cat>
            <c:strRef>
              <c:f>Plan1!$A$2</c:f>
              <c:strCache>
                <c:ptCount val="1"/>
                <c:pt idx="0">
                  <c:v>Categoria 1</c:v>
                </c:pt>
              </c:strCache>
            </c:strRef>
          </c:cat>
          <c:val>
            <c:numRef>
              <c:f>Plan1!$E$2</c:f>
              <c:numCache>
                <c:formatCode>General</c:formatCode>
                <c:ptCount val="1"/>
                <c:pt idx="0">
                  <c:v>0.1</c:v>
                </c:pt>
              </c:numCache>
            </c:numRef>
          </c:val>
        </c:ser>
        <c:dLbls>
          <c:showLegendKey val="0"/>
          <c:showVal val="0"/>
          <c:showCatName val="0"/>
          <c:showSerName val="0"/>
          <c:showPercent val="0"/>
          <c:showBubbleSize val="0"/>
        </c:dLbls>
        <c:gapWidth val="150"/>
        <c:axId val="145735168"/>
        <c:axId val="49856512"/>
      </c:barChart>
      <c:catAx>
        <c:axId val="145735168"/>
        <c:scaling>
          <c:orientation val="minMax"/>
        </c:scaling>
        <c:delete val="1"/>
        <c:axPos val="b"/>
        <c:majorTickMark val="out"/>
        <c:minorTickMark val="none"/>
        <c:tickLblPos val="none"/>
        <c:crossAx val="49856512"/>
        <c:crosses val="autoZero"/>
        <c:auto val="1"/>
        <c:lblAlgn val="ctr"/>
        <c:lblOffset val="100"/>
        <c:noMultiLvlLbl val="0"/>
      </c:catAx>
      <c:valAx>
        <c:axId val="49856512"/>
        <c:scaling>
          <c:orientation val="minMax"/>
        </c:scaling>
        <c:delete val="1"/>
        <c:axPos val="l"/>
        <c:numFmt formatCode="General" sourceLinked="1"/>
        <c:majorTickMark val="out"/>
        <c:minorTickMark val="none"/>
        <c:tickLblPos val="none"/>
        <c:crossAx val="145735168"/>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3333333333334E-2"/>
          <c:y val="3.437500000000001E-2"/>
          <c:w val="0.9541666666666665"/>
          <c:h val="0.9645831000307955"/>
        </c:manualLayout>
      </c:layout>
      <c:pieChart>
        <c:varyColors val="1"/>
        <c:ser>
          <c:idx val="0"/>
          <c:order val="0"/>
          <c:tx>
            <c:strRef>
              <c:f>Plan1!$B$1</c:f>
              <c:strCache>
                <c:ptCount val="1"/>
                <c:pt idx="0">
                  <c:v>Série 1</c:v>
                </c:pt>
              </c:strCache>
            </c:strRef>
          </c:tx>
          <c:spPr>
            <a:solidFill>
              <a:srgbClr val="00FFFF"/>
            </a:solidFill>
            <a:ln>
              <a:solidFill>
                <a:schemeClr val="tx1"/>
              </a:solidFill>
            </a:ln>
          </c:spPr>
          <c:dPt>
            <c:idx val="0"/>
            <c:bubble3D val="0"/>
            <c:spPr>
              <a:solidFill>
                <a:srgbClr val="00FFFF"/>
              </a:solidFill>
              <a:ln w="25400" cap="flat" cmpd="sng" algn="ctr">
                <a:solidFill>
                  <a:schemeClr val="tx1"/>
                </a:solidFill>
                <a:prstDash val="solid"/>
              </a:ln>
              <a:effectLst/>
            </c:spPr>
          </c:dPt>
          <c:dPt>
            <c:idx val="1"/>
            <c:bubble3D val="0"/>
            <c:spPr>
              <a:solidFill>
                <a:srgbClr val="FFFF00"/>
              </a:solidFill>
              <a:ln w="25400" cap="flat" cmpd="sng" algn="ctr">
                <a:solidFill>
                  <a:schemeClr val="tx1"/>
                </a:solidFill>
                <a:prstDash val="solid"/>
              </a:ln>
              <a:effectLst/>
            </c:spPr>
          </c:dPt>
          <c:dPt>
            <c:idx val="2"/>
            <c:bubble3D val="0"/>
            <c:spPr>
              <a:solidFill>
                <a:srgbClr val="00FF00"/>
              </a:solidFill>
              <a:ln w="25400" cap="flat" cmpd="sng" algn="ctr">
                <a:solidFill>
                  <a:schemeClr val="tx1"/>
                </a:solidFill>
                <a:prstDash val="solid"/>
              </a:ln>
              <a:effectLst/>
            </c:spPr>
          </c:dPt>
          <c:dLbls>
            <c:dLbl>
              <c:idx val="2"/>
              <c:numFmt formatCode="0%" sourceLinked="0"/>
              <c:spPr/>
              <c:txPr>
                <a:bodyPr rot="0" vert="horz" anchor="t" anchorCtr="1"/>
                <a:lstStyle/>
                <a:p>
                  <a:pPr>
                    <a:defRPr lang="pt-BR" sz="1800" b="1" spc="-150"/>
                  </a:pPr>
                  <a:endParaRPr lang="pt-BR"/>
                </a:p>
              </c:txPr>
              <c:dLblPos val="ctr"/>
              <c:showLegendKey val="0"/>
              <c:showVal val="1"/>
              <c:showCatName val="0"/>
              <c:showSerName val="0"/>
              <c:showPercent val="0"/>
              <c:showBubbleSize val="0"/>
            </c:dLbl>
            <c:numFmt formatCode="0%" sourceLinked="0"/>
            <c:txPr>
              <a:bodyPr/>
              <a:lstStyle/>
              <a:p>
                <a:pPr>
                  <a:defRPr lang="pt-BR" sz="1800" b="1" spc="-150"/>
                </a:pPr>
                <a:endParaRPr lang="pt-BR"/>
              </a:p>
            </c:txPr>
            <c:dLblPos val="ctr"/>
            <c:showLegendKey val="0"/>
            <c:showVal val="1"/>
            <c:showCatName val="0"/>
            <c:showSerName val="0"/>
            <c:showPercent val="0"/>
            <c:showBubbleSize val="0"/>
            <c:showLeaderLines val="1"/>
          </c:dLbls>
          <c:cat>
            <c:strRef>
              <c:f>Plan1!$A$2:$A$4</c:f>
              <c:strCache>
                <c:ptCount val="3"/>
                <c:pt idx="0">
                  <c:v>Categoria 1</c:v>
                </c:pt>
                <c:pt idx="1">
                  <c:v>Categoria 2</c:v>
                </c:pt>
                <c:pt idx="2">
                  <c:v>Categoria 3</c:v>
                </c:pt>
              </c:strCache>
            </c:strRef>
          </c:cat>
          <c:val>
            <c:numRef>
              <c:f>Plan1!$B$2:$B$4</c:f>
              <c:numCache>
                <c:formatCode>General</c:formatCode>
                <c:ptCount val="3"/>
                <c:pt idx="0">
                  <c:v>0.34</c:v>
                </c:pt>
                <c:pt idx="1">
                  <c:v>0.26</c:v>
                </c:pt>
                <c:pt idx="2">
                  <c:v>0.4</c:v>
                </c:pt>
              </c:numCache>
            </c:numRef>
          </c:val>
        </c:ser>
        <c:ser>
          <c:idx val="1"/>
          <c:order val="1"/>
          <c:tx>
            <c:strRef>
              <c:f>Plan1!$B$1</c:f>
              <c:strCache>
                <c:ptCount val="1"/>
                <c:pt idx="0">
                  <c:v>Série 1</c:v>
                </c:pt>
              </c:strCache>
            </c:strRef>
          </c:tx>
          <c:cat>
            <c:strRef>
              <c:f>Plan1!$A$2:$A$4</c:f>
              <c:strCache>
                <c:ptCount val="3"/>
                <c:pt idx="0">
                  <c:v>Categoria 1</c:v>
                </c:pt>
                <c:pt idx="1">
                  <c:v>Categoria 2</c:v>
                </c:pt>
                <c:pt idx="2">
                  <c:v>Categoria 3</c:v>
                </c:pt>
              </c:strCache>
            </c:strRef>
          </c:cat>
          <c:val>
            <c:numRef>
              <c:f>Plan1!$B$2:$B$4</c:f>
              <c:numCache>
                <c:formatCode>General</c:formatCode>
                <c:ptCount val="3"/>
                <c:pt idx="0">
                  <c:v>0.34</c:v>
                </c:pt>
                <c:pt idx="1">
                  <c:v>0.26</c:v>
                </c:pt>
                <c:pt idx="2">
                  <c:v>0.4</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txPr>
    <a:bodyPr/>
    <a:lstStyle/>
    <a:p>
      <a:pPr>
        <a:defRPr sz="1800"/>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3420767716535454E-2"/>
          <c:w val="0.99816492078590513"/>
          <c:h val="0.91095423228346872"/>
        </c:manualLayout>
      </c:layout>
      <c:barChart>
        <c:barDir val="col"/>
        <c:grouping val="clustered"/>
        <c:varyColors val="0"/>
        <c:ser>
          <c:idx val="0"/>
          <c:order val="0"/>
          <c:tx>
            <c:strRef>
              <c:f>Plan1!$B$1</c:f>
              <c:strCache>
                <c:ptCount val="1"/>
                <c:pt idx="0">
                  <c:v>Colunas1</c:v>
                </c:pt>
              </c:strCache>
            </c:strRef>
          </c:tx>
          <c:spPr>
            <a:solidFill>
              <a:srgbClr val="00B0F0"/>
            </a:solidFill>
            <a:ln>
              <a:solidFill>
                <a:schemeClr val="tx1"/>
              </a:solidFill>
            </a:ln>
          </c:spPr>
          <c:invertIfNegative val="0"/>
          <c:cat>
            <c:strRef>
              <c:f>Plan1!$A$2</c:f>
              <c:strCache>
                <c:ptCount val="1"/>
                <c:pt idx="0">
                  <c:v>Categoria 1</c:v>
                </c:pt>
              </c:strCache>
            </c:strRef>
          </c:cat>
          <c:val>
            <c:numRef>
              <c:f>Plan1!$B$2</c:f>
              <c:numCache>
                <c:formatCode>General</c:formatCode>
                <c:ptCount val="1"/>
                <c:pt idx="0">
                  <c:v>0.4</c:v>
                </c:pt>
              </c:numCache>
            </c:numRef>
          </c:val>
        </c:ser>
        <c:ser>
          <c:idx val="1"/>
          <c:order val="1"/>
          <c:tx>
            <c:strRef>
              <c:f>Plan1!$C$1</c:f>
              <c:strCache>
                <c:ptCount val="1"/>
                <c:pt idx="0">
                  <c:v>Colunas2</c:v>
                </c:pt>
              </c:strCache>
            </c:strRef>
          </c:tx>
          <c:spPr>
            <a:solidFill>
              <a:srgbClr val="FFC000"/>
            </a:solidFill>
            <a:ln>
              <a:solidFill>
                <a:schemeClr val="tx1"/>
              </a:solidFill>
            </a:ln>
          </c:spPr>
          <c:invertIfNegative val="0"/>
          <c:cat>
            <c:strRef>
              <c:f>Plan1!$A$2</c:f>
              <c:strCache>
                <c:ptCount val="1"/>
                <c:pt idx="0">
                  <c:v>Categoria 1</c:v>
                </c:pt>
              </c:strCache>
            </c:strRef>
          </c:cat>
          <c:val>
            <c:numRef>
              <c:f>Plan1!$C$2</c:f>
              <c:numCache>
                <c:formatCode>General</c:formatCode>
                <c:ptCount val="1"/>
                <c:pt idx="0">
                  <c:v>0.2</c:v>
                </c:pt>
              </c:numCache>
            </c:numRef>
          </c:val>
        </c:ser>
        <c:ser>
          <c:idx val="2"/>
          <c:order val="2"/>
          <c:tx>
            <c:strRef>
              <c:f>Plan1!$D$1</c:f>
              <c:strCache>
                <c:ptCount val="1"/>
                <c:pt idx="0">
                  <c:v>Colunas3</c:v>
                </c:pt>
              </c:strCache>
            </c:strRef>
          </c:tx>
          <c:spPr>
            <a:solidFill>
              <a:srgbClr val="FF0000"/>
            </a:solidFill>
            <a:ln>
              <a:solidFill>
                <a:schemeClr val="tx1"/>
              </a:solidFill>
            </a:ln>
          </c:spPr>
          <c:invertIfNegative val="0"/>
          <c:cat>
            <c:strRef>
              <c:f>Plan1!$A$2</c:f>
              <c:strCache>
                <c:ptCount val="1"/>
                <c:pt idx="0">
                  <c:v>Categoria 1</c:v>
                </c:pt>
              </c:strCache>
            </c:strRef>
          </c:cat>
          <c:val>
            <c:numRef>
              <c:f>Plan1!$D$2</c:f>
              <c:numCache>
                <c:formatCode>General</c:formatCode>
                <c:ptCount val="1"/>
                <c:pt idx="0">
                  <c:v>0.30000000000000032</c:v>
                </c:pt>
              </c:numCache>
            </c:numRef>
          </c:val>
        </c:ser>
        <c:ser>
          <c:idx val="3"/>
          <c:order val="3"/>
          <c:tx>
            <c:strRef>
              <c:f>Plan1!$E$1</c:f>
              <c:strCache>
                <c:ptCount val="1"/>
                <c:pt idx="0">
                  <c:v>Colunas4</c:v>
                </c:pt>
              </c:strCache>
            </c:strRef>
          </c:tx>
          <c:spPr>
            <a:solidFill>
              <a:srgbClr val="92D050"/>
            </a:solidFill>
            <a:ln>
              <a:solidFill>
                <a:schemeClr val="tx1"/>
              </a:solidFill>
            </a:ln>
          </c:spPr>
          <c:invertIfNegative val="0"/>
          <c:cat>
            <c:strRef>
              <c:f>Plan1!$A$2</c:f>
              <c:strCache>
                <c:ptCount val="1"/>
                <c:pt idx="0">
                  <c:v>Categoria 1</c:v>
                </c:pt>
              </c:strCache>
            </c:strRef>
          </c:cat>
          <c:val>
            <c:numRef>
              <c:f>Plan1!$E$2</c:f>
              <c:numCache>
                <c:formatCode>General</c:formatCode>
                <c:ptCount val="1"/>
                <c:pt idx="0">
                  <c:v>0.1</c:v>
                </c:pt>
              </c:numCache>
            </c:numRef>
          </c:val>
        </c:ser>
        <c:dLbls>
          <c:showLegendKey val="0"/>
          <c:showVal val="0"/>
          <c:showCatName val="0"/>
          <c:showSerName val="0"/>
          <c:showPercent val="0"/>
          <c:showBubbleSize val="0"/>
        </c:dLbls>
        <c:gapWidth val="150"/>
        <c:axId val="48893952"/>
        <c:axId val="68707456"/>
      </c:barChart>
      <c:catAx>
        <c:axId val="48893952"/>
        <c:scaling>
          <c:orientation val="minMax"/>
        </c:scaling>
        <c:delete val="1"/>
        <c:axPos val="b"/>
        <c:majorTickMark val="out"/>
        <c:minorTickMark val="none"/>
        <c:tickLblPos val="none"/>
        <c:crossAx val="68707456"/>
        <c:crosses val="autoZero"/>
        <c:auto val="1"/>
        <c:lblAlgn val="ctr"/>
        <c:lblOffset val="100"/>
        <c:noMultiLvlLbl val="0"/>
      </c:catAx>
      <c:valAx>
        <c:axId val="68707456"/>
        <c:scaling>
          <c:orientation val="minMax"/>
        </c:scaling>
        <c:delete val="1"/>
        <c:axPos val="l"/>
        <c:numFmt formatCode="General" sourceLinked="1"/>
        <c:majorTickMark val="out"/>
        <c:minorTickMark val="none"/>
        <c:tickLblPos val="none"/>
        <c:crossAx val="48893952"/>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3420767716535454E-2"/>
          <c:w val="0.99816492078590469"/>
          <c:h val="0.91095423228346895"/>
        </c:manualLayout>
      </c:layout>
      <c:barChart>
        <c:barDir val="col"/>
        <c:grouping val="clustered"/>
        <c:varyColors val="0"/>
        <c:ser>
          <c:idx val="0"/>
          <c:order val="0"/>
          <c:tx>
            <c:strRef>
              <c:f>Plan1!$B$1</c:f>
              <c:strCache>
                <c:ptCount val="1"/>
                <c:pt idx="0">
                  <c:v>Colunas1</c:v>
                </c:pt>
              </c:strCache>
            </c:strRef>
          </c:tx>
          <c:spPr>
            <a:solidFill>
              <a:srgbClr val="00B0F0"/>
            </a:solidFill>
            <a:ln>
              <a:solidFill>
                <a:schemeClr val="tx1"/>
              </a:solidFill>
            </a:ln>
          </c:spPr>
          <c:invertIfNegative val="0"/>
          <c:cat>
            <c:strRef>
              <c:f>Plan1!$A$2</c:f>
              <c:strCache>
                <c:ptCount val="1"/>
                <c:pt idx="0">
                  <c:v>Categoria 1</c:v>
                </c:pt>
              </c:strCache>
            </c:strRef>
          </c:cat>
          <c:val>
            <c:numRef>
              <c:f>Plan1!$B$2</c:f>
              <c:numCache>
                <c:formatCode>General</c:formatCode>
                <c:ptCount val="1"/>
                <c:pt idx="0">
                  <c:v>0.1</c:v>
                </c:pt>
              </c:numCache>
            </c:numRef>
          </c:val>
        </c:ser>
        <c:ser>
          <c:idx val="1"/>
          <c:order val="1"/>
          <c:tx>
            <c:strRef>
              <c:f>Plan1!$C$1</c:f>
              <c:strCache>
                <c:ptCount val="1"/>
                <c:pt idx="0">
                  <c:v>Colunas2</c:v>
                </c:pt>
              </c:strCache>
            </c:strRef>
          </c:tx>
          <c:spPr>
            <a:solidFill>
              <a:srgbClr val="FFC000"/>
            </a:solidFill>
            <a:ln>
              <a:solidFill>
                <a:schemeClr val="tx1"/>
              </a:solidFill>
            </a:ln>
          </c:spPr>
          <c:invertIfNegative val="0"/>
          <c:cat>
            <c:strRef>
              <c:f>Plan1!$A$2</c:f>
              <c:strCache>
                <c:ptCount val="1"/>
                <c:pt idx="0">
                  <c:v>Categoria 1</c:v>
                </c:pt>
              </c:strCache>
            </c:strRef>
          </c:cat>
          <c:val>
            <c:numRef>
              <c:f>Plan1!$C$2</c:f>
              <c:numCache>
                <c:formatCode>General</c:formatCode>
                <c:ptCount val="1"/>
                <c:pt idx="0">
                  <c:v>0</c:v>
                </c:pt>
              </c:numCache>
            </c:numRef>
          </c:val>
        </c:ser>
        <c:ser>
          <c:idx val="2"/>
          <c:order val="2"/>
          <c:tx>
            <c:strRef>
              <c:f>Plan1!$D$1</c:f>
              <c:strCache>
                <c:ptCount val="1"/>
                <c:pt idx="0">
                  <c:v>Colunas3</c:v>
                </c:pt>
              </c:strCache>
            </c:strRef>
          </c:tx>
          <c:spPr>
            <a:solidFill>
              <a:srgbClr val="FF0000"/>
            </a:solidFill>
            <a:ln>
              <a:solidFill>
                <a:schemeClr val="tx1"/>
              </a:solidFill>
            </a:ln>
          </c:spPr>
          <c:invertIfNegative val="0"/>
          <c:cat>
            <c:strRef>
              <c:f>Plan1!$A$2</c:f>
              <c:strCache>
                <c:ptCount val="1"/>
                <c:pt idx="0">
                  <c:v>Categoria 1</c:v>
                </c:pt>
              </c:strCache>
            </c:strRef>
          </c:cat>
          <c:val>
            <c:numRef>
              <c:f>Plan1!$D$2</c:f>
              <c:numCache>
                <c:formatCode>General</c:formatCode>
                <c:ptCount val="1"/>
                <c:pt idx="0">
                  <c:v>0.8</c:v>
                </c:pt>
              </c:numCache>
            </c:numRef>
          </c:val>
        </c:ser>
        <c:ser>
          <c:idx val="3"/>
          <c:order val="3"/>
          <c:tx>
            <c:strRef>
              <c:f>Plan1!$E$1</c:f>
              <c:strCache>
                <c:ptCount val="1"/>
                <c:pt idx="0">
                  <c:v>Colunas4</c:v>
                </c:pt>
              </c:strCache>
            </c:strRef>
          </c:tx>
          <c:spPr>
            <a:solidFill>
              <a:srgbClr val="92D050"/>
            </a:solidFill>
            <a:ln>
              <a:solidFill>
                <a:schemeClr val="tx1"/>
              </a:solidFill>
            </a:ln>
          </c:spPr>
          <c:invertIfNegative val="0"/>
          <c:cat>
            <c:strRef>
              <c:f>Plan1!$A$2</c:f>
              <c:strCache>
                <c:ptCount val="1"/>
                <c:pt idx="0">
                  <c:v>Categoria 1</c:v>
                </c:pt>
              </c:strCache>
            </c:strRef>
          </c:cat>
          <c:val>
            <c:numRef>
              <c:f>Plan1!$E$2</c:f>
              <c:numCache>
                <c:formatCode>General</c:formatCode>
                <c:ptCount val="1"/>
                <c:pt idx="0">
                  <c:v>0.1</c:v>
                </c:pt>
              </c:numCache>
            </c:numRef>
          </c:val>
        </c:ser>
        <c:dLbls>
          <c:showLegendKey val="0"/>
          <c:showVal val="0"/>
          <c:showCatName val="0"/>
          <c:showSerName val="0"/>
          <c:showPercent val="0"/>
          <c:showBubbleSize val="0"/>
        </c:dLbls>
        <c:gapWidth val="150"/>
        <c:axId val="49744384"/>
        <c:axId val="147269888"/>
      </c:barChart>
      <c:catAx>
        <c:axId val="49744384"/>
        <c:scaling>
          <c:orientation val="minMax"/>
        </c:scaling>
        <c:delete val="1"/>
        <c:axPos val="b"/>
        <c:majorTickMark val="out"/>
        <c:minorTickMark val="none"/>
        <c:tickLblPos val="none"/>
        <c:crossAx val="147269888"/>
        <c:crosses val="autoZero"/>
        <c:auto val="1"/>
        <c:lblAlgn val="ctr"/>
        <c:lblOffset val="100"/>
        <c:noMultiLvlLbl val="0"/>
      </c:catAx>
      <c:valAx>
        <c:axId val="147269888"/>
        <c:scaling>
          <c:orientation val="minMax"/>
        </c:scaling>
        <c:delete val="1"/>
        <c:axPos val="l"/>
        <c:numFmt formatCode="General" sourceLinked="1"/>
        <c:majorTickMark val="out"/>
        <c:minorTickMark val="none"/>
        <c:tickLblPos val="none"/>
        <c:crossAx val="49744384"/>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3420767716535454E-2"/>
          <c:w val="0.99816492078590535"/>
          <c:h val="0.9109542322834685"/>
        </c:manualLayout>
      </c:layout>
      <c:barChart>
        <c:barDir val="col"/>
        <c:grouping val="clustered"/>
        <c:varyColors val="0"/>
        <c:ser>
          <c:idx val="0"/>
          <c:order val="0"/>
          <c:tx>
            <c:strRef>
              <c:f>Plan1!$B$1</c:f>
              <c:strCache>
                <c:ptCount val="1"/>
                <c:pt idx="0">
                  <c:v>Colunas1</c:v>
                </c:pt>
              </c:strCache>
            </c:strRef>
          </c:tx>
          <c:spPr>
            <a:solidFill>
              <a:srgbClr val="FF0000"/>
            </a:solidFill>
            <a:ln>
              <a:solidFill>
                <a:schemeClr val="tx1"/>
              </a:solidFill>
            </a:ln>
          </c:spPr>
          <c:invertIfNegative val="0"/>
          <c:dLbls>
            <c:dLbl>
              <c:idx val="0"/>
              <c:layout/>
              <c:tx>
                <c:rich>
                  <a:bodyPr/>
                  <a:lstStyle/>
                  <a:p>
                    <a:r>
                      <a:rPr lang="en-US" sz="800" b="1" dirty="0" smtClean="0"/>
                      <a:t>0.6</a:t>
                    </a:r>
                    <a:endParaRPr lang="en-US" sz="800" b="1" dirty="0"/>
                  </a:p>
                </c:rich>
              </c:tx>
              <c:dLblPos val="outEnd"/>
              <c:showLegendKey val="0"/>
              <c:showVal val="1"/>
              <c:showCatName val="0"/>
              <c:showSerName val="0"/>
              <c:showPercent val="0"/>
              <c:showBubbleSize val="0"/>
            </c:dLbl>
            <c:txPr>
              <a:bodyPr/>
              <a:lstStyle/>
              <a:p>
                <a:pPr>
                  <a:defRPr sz="800" b="1"/>
                </a:pPr>
                <a:endParaRPr lang="pt-BR"/>
              </a:p>
            </c:txPr>
            <c:dLblPos val="outEnd"/>
            <c:showLegendKey val="0"/>
            <c:showVal val="1"/>
            <c:showCatName val="0"/>
            <c:showSerName val="0"/>
            <c:showPercent val="0"/>
            <c:showBubbleSize val="0"/>
            <c:showLeaderLines val="0"/>
          </c:dLbls>
          <c:cat>
            <c:strRef>
              <c:f>Plan1!$A$2</c:f>
              <c:strCache>
                <c:ptCount val="1"/>
                <c:pt idx="0">
                  <c:v>Categoria 1</c:v>
                </c:pt>
              </c:strCache>
            </c:strRef>
          </c:cat>
          <c:val>
            <c:numRef>
              <c:f>Plan1!$B$2</c:f>
              <c:numCache>
                <c:formatCode>General</c:formatCode>
                <c:ptCount val="1"/>
                <c:pt idx="0">
                  <c:v>0.60000000000000064</c:v>
                </c:pt>
              </c:numCache>
            </c:numRef>
          </c:val>
        </c:ser>
        <c:ser>
          <c:idx val="1"/>
          <c:order val="1"/>
          <c:tx>
            <c:strRef>
              <c:f>Plan1!$C$1</c:f>
              <c:strCache>
                <c:ptCount val="1"/>
                <c:pt idx="0">
                  <c:v>Colunas2</c:v>
                </c:pt>
              </c:strCache>
            </c:strRef>
          </c:tx>
          <c:spPr>
            <a:solidFill>
              <a:srgbClr val="FFFF00"/>
            </a:solidFill>
            <a:ln>
              <a:solidFill>
                <a:schemeClr val="tx1"/>
              </a:solidFill>
            </a:ln>
          </c:spPr>
          <c:invertIfNegative val="0"/>
          <c:dLbls>
            <c:dLbl>
              <c:idx val="0"/>
              <c:layout/>
              <c:tx>
                <c:rich>
                  <a:bodyPr/>
                  <a:lstStyle/>
                  <a:p>
                    <a:r>
                      <a:rPr lang="en-US" sz="800" b="1" dirty="0" smtClean="0"/>
                      <a:t>0.4</a:t>
                    </a:r>
                    <a:endParaRPr lang="en-US" sz="800" b="1" dirty="0"/>
                  </a:p>
                </c:rich>
              </c:tx>
              <c:dLblPos val="outEnd"/>
              <c:showLegendKey val="0"/>
              <c:showVal val="1"/>
              <c:showCatName val="0"/>
              <c:showSerName val="0"/>
              <c:showPercent val="0"/>
              <c:showBubbleSize val="0"/>
            </c:dLbl>
            <c:txPr>
              <a:bodyPr/>
              <a:lstStyle/>
              <a:p>
                <a:pPr>
                  <a:defRPr sz="800" b="1"/>
                </a:pPr>
                <a:endParaRPr lang="pt-BR"/>
              </a:p>
            </c:txPr>
            <c:dLblPos val="outEnd"/>
            <c:showLegendKey val="0"/>
            <c:showVal val="1"/>
            <c:showCatName val="0"/>
            <c:showSerName val="0"/>
            <c:showPercent val="0"/>
            <c:showBubbleSize val="0"/>
            <c:showLeaderLines val="0"/>
          </c:dLbls>
          <c:cat>
            <c:strRef>
              <c:f>Plan1!$A$2</c:f>
              <c:strCache>
                <c:ptCount val="1"/>
                <c:pt idx="0">
                  <c:v>Categoria 1</c:v>
                </c:pt>
              </c:strCache>
            </c:strRef>
          </c:cat>
          <c:val>
            <c:numRef>
              <c:f>Plan1!$C$2</c:f>
              <c:numCache>
                <c:formatCode>General</c:formatCode>
                <c:ptCount val="1"/>
                <c:pt idx="0">
                  <c:v>0.4</c:v>
                </c:pt>
              </c:numCache>
            </c:numRef>
          </c:val>
        </c:ser>
        <c:dLbls>
          <c:showLegendKey val="0"/>
          <c:showVal val="0"/>
          <c:showCatName val="0"/>
          <c:showSerName val="0"/>
          <c:showPercent val="0"/>
          <c:showBubbleSize val="0"/>
        </c:dLbls>
        <c:gapWidth val="150"/>
        <c:axId val="147250688"/>
        <c:axId val="48113344"/>
      </c:barChart>
      <c:catAx>
        <c:axId val="147250688"/>
        <c:scaling>
          <c:orientation val="minMax"/>
        </c:scaling>
        <c:delete val="1"/>
        <c:axPos val="b"/>
        <c:majorTickMark val="out"/>
        <c:minorTickMark val="none"/>
        <c:tickLblPos val="none"/>
        <c:crossAx val="48113344"/>
        <c:crosses val="autoZero"/>
        <c:auto val="1"/>
        <c:lblAlgn val="ctr"/>
        <c:lblOffset val="100"/>
        <c:noMultiLvlLbl val="0"/>
      </c:catAx>
      <c:valAx>
        <c:axId val="48113344"/>
        <c:scaling>
          <c:orientation val="minMax"/>
        </c:scaling>
        <c:delete val="1"/>
        <c:axPos val="l"/>
        <c:numFmt formatCode="General" sourceLinked="1"/>
        <c:majorTickMark val="out"/>
        <c:minorTickMark val="none"/>
        <c:tickLblPos val="none"/>
        <c:crossAx val="147250688"/>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3420767716535454E-2"/>
          <c:w val="0.99816492078590491"/>
          <c:h val="0.91095423228346883"/>
        </c:manualLayout>
      </c:layout>
      <c:barChart>
        <c:barDir val="col"/>
        <c:grouping val="clustered"/>
        <c:varyColors val="0"/>
        <c:ser>
          <c:idx val="0"/>
          <c:order val="0"/>
          <c:tx>
            <c:strRef>
              <c:f>Plan1!$B$1</c:f>
              <c:strCache>
                <c:ptCount val="1"/>
                <c:pt idx="0">
                  <c:v>Colunas1</c:v>
                </c:pt>
              </c:strCache>
            </c:strRef>
          </c:tx>
          <c:spPr>
            <a:solidFill>
              <a:srgbClr val="FF0000"/>
            </a:solidFill>
            <a:ln>
              <a:solidFill>
                <a:schemeClr val="tx1"/>
              </a:solidFill>
            </a:ln>
          </c:spPr>
          <c:invertIfNegative val="0"/>
          <c:dLbls>
            <c:txPr>
              <a:bodyPr/>
              <a:lstStyle/>
              <a:p>
                <a:pPr>
                  <a:defRPr sz="800" b="1"/>
                </a:pPr>
                <a:endParaRPr lang="pt-BR"/>
              </a:p>
            </c:txPr>
            <c:dLblPos val="outEnd"/>
            <c:showLegendKey val="0"/>
            <c:showVal val="1"/>
            <c:showCatName val="0"/>
            <c:showSerName val="0"/>
            <c:showPercent val="0"/>
            <c:showBubbleSize val="0"/>
            <c:showLeaderLines val="0"/>
          </c:dLbls>
          <c:cat>
            <c:strRef>
              <c:f>Plan1!$A$2</c:f>
              <c:strCache>
                <c:ptCount val="1"/>
                <c:pt idx="0">
                  <c:v>Categoria 1</c:v>
                </c:pt>
              </c:strCache>
            </c:strRef>
          </c:cat>
          <c:val>
            <c:numRef>
              <c:f>Plan1!$B$2</c:f>
              <c:numCache>
                <c:formatCode>General</c:formatCode>
                <c:ptCount val="1"/>
                <c:pt idx="0">
                  <c:v>0.30000000000000032</c:v>
                </c:pt>
              </c:numCache>
            </c:numRef>
          </c:val>
        </c:ser>
        <c:ser>
          <c:idx val="1"/>
          <c:order val="1"/>
          <c:tx>
            <c:strRef>
              <c:f>Plan1!$C$1</c:f>
              <c:strCache>
                <c:ptCount val="1"/>
                <c:pt idx="0">
                  <c:v>Colunas2</c:v>
                </c:pt>
              </c:strCache>
            </c:strRef>
          </c:tx>
          <c:spPr>
            <a:solidFill>
              <a:srgbClr val="FFFF00"/>
            </a:solidFill>
            <a:ln>
              <a:solidFill>
                <a:schemeClr val="tx1"/>
              </a:solidFill>
            </a:ln>
          </c:spPr>
          <c:invertIfNegative val="0"/>
          <c:dLbls>
            <c:txPr>
              <a:bodyPr/>
              <a:lstStyle/>
              <a:p>
                <a:pPr>
                  <a:defRPr sz="800" b="1"/>
                </a:pPr>
                <a:endParaRPr lang="pt-BR"/>
              </a:p>
            </c:txPr>
            <c:dLblPos val="outEnd"/>
            <c:showLegendKey val="0"/>
            <c:showVal val="1"/>
            <c:showCatName val="0"/>
            <c:showSerName val="0"/>
            <c:showPercent val="0"/>
            <c:showBubbleSize val="0"/>
            <c:showLeaderLines val="0"/>
          </c:dLbls>
          <c:cat>
            <c:strRef>
              <c:f>Plan1!$A$2</c:f>
              <c:strCache>
                <c:ptCount val="1"/>
                <c:pt idx="0">
                  <c:v>Categoria 1</c:v>
                </c:pt>
              </c:strCache>
            </c:strRef>
          </c:cat>
          <c:val>
            <c:numRef>
              <c:f>Plan1!$C$2</c:f>
              <c:numCache>
                <c:formatCode>General</c:formatCode>
                <c:ptCount val="1"/>
                <c:pt idx="0">
                  <c:v>0.70000000000000062</c:v>
                </c:pt>
              </c:numCache>
            </c:numRef>
          </c:val>
        </c:ser>
        <c:dLbls>
          <c:showLegendKey val="0"/>
          <c:showVal val="0"/>
          <c:showCatName val="0"/>
          <c:showSerName val="0"/>
          <c:showPercent val="0"/>
          <c:showBubbleSize val="0"/>
        </c:dLbls>
        <c:gapWidth val="150"/>
        <c:axId val="147250176"/>
        <c:axId val="48117376"/>
      </c:barChart>
      <c:catAx>
        <c:axId val="147250176"/>
        <c:scaling>
          <c:orientation val="minMax"/>
        </c:scaling>
        <c:delete val="1"/>
        <c:axPos val="b"/>
        <c:majorTickMark val="out"/>
        <c:minorTickMark val="none"/>
        <c:tickLblPos val="none"/>
        <c:crossAx val="48117376"/>
        <c:crosses val="autoZero"/>
        <c:auto val="1"/>
        <c:lblAlgn val="ctr"/>
        <c:lblOffset val="100"/>
        <c:noMultiLvlLbl val="0"/>
      </c:catAx>
      <c:valAx>
        <c:axId val="48117376"/>
        <c:scaling>
          <c:orientation val="minMax"/>
        </c:scaling>
        <c:delete val="1"/>
        <c:axPos val="l"/>
        <c:numFmt formatCode="General" sourceLinked="1"/>
        <c:majorTickMark val="out"/>
        <c:minorTickMark val="none"/>
        <c:tickLblPos val="none"/>
        <c:crossAx val="147250176"/>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8858563040315E-2"/>
          <c:y val="0.15493767614108375"/>
          <c:w val="0.4278182053845872"/>
          <c:h val="0.80721237082987196"/>
        </c:manualLayout>
      </c:layout>
      <c:pieChart>
        <c:varyColors val="1"/>
        <c:ser>
          <c:idx val="2"/>
          <c:order val="2"/>
          <c:tx>
            <c:strRef>
              <c:f>Plan1!$B$1</c:f>
              <c:strCache>
                <c:ptCount val="1"/>
                <c:pt idx="0">
                  <c:v>Colunas1</c:v>
                </c:pt>
              </c:strCache>
            </c:strRef>
          </c:tx>
          <c:spPr>
            <a:solidFill>
              <a:srgbClr val="00FFFF"/>
            </a:solidFill>
            <a:ln>
              <a:solidFill>
                <a:schemeClr val="tx2"/>
              </a:solidFill>
            </a:ln>
          </c:spPr>
          <c:dPt>
            <c:idx val="0"/>
            <c:bubble3D val="0"/>
            <c:spPr>
              <a:solidFill>
                <a:srgbClr val="00FF00"/>
              </a:solidFill>
              <a:ln>
                <a:solidFill>
                  <a:schemeClr val="tx2"/>
                </a:solidFill>
              </a:ln>
            </c:spPr>
          </c:dPt>
          <c:dLbls>
            <c:dLblPos val="outEnd"/>
            <c:showLegendKey val="0"/>
            <c:showVal val="0"/>
            <c:showCatName val="0"/>
            <c:showSerName val="0"/>
            <c:showPercent val="1"/>
            <c:showBubbleSize val="0"/>
            <c:showLeaderLines val="1"/>
          </c:dLbls>
          <c:cat>
            <c:strRef>
              <c:f>Plan1!$A$2:$A$3</c:f>
              <c:strCache>
                <c:ptCount val="2"/>
                <c:pt idx="0">
                  <c:v>Unlabeled (U)</c:v>
                </c:pt>
                <c:pt idx="1">
                  <c:v>Labeled (L)</c:v>
                </c:pt>
              </c:strCache>
            </c:strRef>
          </c:cat>
          <c:val>
            <c:numRef>
              <c:f>Plan1!$B$2:$B$3</c:f>
              <c:numCache>
                <c:formatCode>General</c:formatCode>
                <c:ptCount val="2"/>
                <c:pt idx="0">
                  <c:v>80</c:v>
                </c:pt>
                <c:pt idx="1">
                  <c:v>20</c:v>
                </c:pt>
              </c:numCache>
            </c:numRef>
          </c:val>
        </c:ser>
        <c:ser>
          <c:idx val="3"/>
          <c:order val="3"/>
          <c:tx>
            <c:strRef>
              <c:f>Plan1!$B$1</c:f>
              <c:strCache>
                <c:ptCount val="1"/>
                <c:pt idx="0">
                  <c:v>Colunas1</c:v>
                </c:pt>
              </c:strCache>
            </c:strRef>
          </c:tx>
          <c:spPr>
            <a:solidFill>
              <a:srgbClr val="00FFFF"/>
            </a:solidFill>
            <a:ln>
              <a:solidFill>
                <a:schemeClr val="tx2"/>
              </a:solidFill>
            </a:ln>
          </c:spPr>
          <c:dPt>
            <c:idx val="0"/>
            <c:bubble3D val="0"/>
            <c:spPr>
              <a:solidFill>
                <a:srgbClr val="00FF00"/>
              </a:solidFill>
              <a:ln>
                <a:solidFill>
                  <a:schemeClr val="tx2"/>
                </a:solidFill>
              </a:ln>
            </c:spPr>
          </c:dPt>
          <c:dLbls>
            <c:showLegendKey val="0"/>
            <c:showVal val="0"/>
            <c:showCatName val="0"/>
            <c:showSerName val="0"/>
            <c:showPercent val="1"/>
            <c:showBubbleSize val="0"/>
            <c:showLeaderLines val="1"/>
          </c:dLbls>
          <c:cat>
            <c:strRef>
              <c:f>Plan1!$A$2:$A$3</c:f>
              <c:strCache>
                <c:ptCount val="2"/>
                <c:pt idx="0">
                  <c:v>Unlabeled (U)</c:v>
                </c:pt>
                <c:pt idx="1">
                  <c:v>Labeled (L)</c:v>
                </c:pt>
              </c:strCache>
            </c:strRef>
          </c:cat>
          <c:val>
            <c:numRef>
              <c:f>Plan1!$B$2:$B$3</c:f>
              <c:numCache>
                <c:formatCode>General</c:formatCode>
                <c:ptCount val="2"/>
                <c:pt idx="0">
                  <c:v>80</c:v>
                </c:pt>
                <c:pt idx="1">
                  <c:v>20</c:v>
                </c:pt>
              </c:numCache>
            </c:numRef>
          </c:val>
        </c:ser>
        <c:ser>
          <c:idx val="1"/>
          <c:order val="1"/>
          <c:tx>
            <c:strRef>
              <c:f>Plan1!$B$1</c:f>
              <c:strCache>
                <c:ptCount val="1"/>
                <c:pt idx="0">
                  <c:v>Colunas1</c:v>
                </c:pt>
              </c:strCache>
            </c:strRef>
          </c:tx>
          <c:spPr>
            <a:solidFill>
              <a:srgbClr val="00FFFF"/>
            </a:solidFill>
            <a:ln>
              <a:solidFill>
                <a:schemeClr val="tx2"/>
              </a:solidFill>
            </a:ln>
          </c:spPr>
          <c:dPt>
            <c:idx val="0"/>
            <c:bubble3D val="0"/>
            <c:spPr>
              <a:solidFill>
                <a:srgbClr val="00FF00"/>
              </a:solidFill>
              <a:ln>
                <a:solidFill>
                  <a:schemeClr val="tx2"/>
                </a:solidFill>
              </a:ln>
            </c:spPr>
          </c:dPt>
          <c:dLbls>
            <c:showLegendKey val="0"/>
            <c:showVal val="0"/>
            <c:showCatName val="0"/>
            <c:showSerName val="0"/>
            <c:showPercent val="1"/>
            <c:showBubbleSize val="0"/>
            <c:showLeaderLines val="1"/>
          </c:dLbls>
          <c:cat>
            <c:strRef>
              <c:f>Plan1!$A$2:$A$3</c:f>
              <c:strCache>
                <c:ptCount val="2"/>
                <c:pt idx="0">
                  <c:v>Unlabeled (U)</c:v>
                </c:pt>
                <c:pt idx="1">
                  <c:v>Labeled (L)</c:v>
                </c:pt>
              </c:strCache>
            </c:strRef>
          </c:cat>
          <c:val>
            <c:numRef>
              <c:f>Plan1!$B$2:$B$3</c:f>
              <c:numCache>
                <c:formatCode>General</c:formatCode>
                <c:ptCount val="2"/>
                <c:pt idx="0">
                  <c:v>80</c:v>
                </c:pt>
                <c:pt idx="1">
                  <c:v>20</c:v>
                </c:pt>
              </c:numCache>
            </c:numRef>
          </c:val>
        </c:ser>
        <c:ser>
          <c:idx val="0"/>
          <c:order val="0"/>
          <c:tx>
            <c:strRef>
              <c:f>Plan1!$B$1</c:f>
              <c:strCache>
                <c:ptCount val="1"/>
                <c:pt idx="0">
                  <c:v>Colunas1</c:v>
                </c:pt>
              </c:strCache>
            </c:strRef>
          </c:tx>
          <c:spPr>
            <a:solidFill>
              <a:srgbClr val="00FFFF"/>
            </a:solidFill>
            <a:ln>
              <a:solidFill>
                <a:schemeClr val="tx2"/>
              </a:solidFill>
            </a:ln>
          </c:spPr>
          <c:dPt>
            <c:idx val="0"/>
            <c:bubble3D val="0"/>
            <c:spPr>
              <a:solidFill>
                <a:srgbClr val="00FF00"/>
              </a:solidFill>
              <a:ln>
                <a:solidFill>
                  <a:schemeClr val="tx2"/>
                </a:solidFill>
              </a:ln>
            </c:spPr>
          </c:dPt>
          <c:dLbls>
            <c:showLegendKey val="0"/>
            <c:showVal val="0"/>
            <c:showCatName val="0"/>
            <c:showSerName val="0"/>
            <c:showPercent val="1"/>
            <c:showBubbleSize val="0"/>
            <c:showLeaderLines val="1"/>
          </c:dLbls>
          <c:cat>
            <c:strRef>
              <c:f>Plan1!$A$2:$A$3</c:f>
              <c:strCache>
                <c:ptCount val="2"/>
                <c:pt idx="0">
                  <c:v>Unlabeled (U)</c:v>
                </c:pt>
                <c:pt idx="1">
                  <c:v>Labeled (L)</c:v>
                </c:pt>
              </c:strCache>
            </c:strRef>
          </c:cat>
          <c:val>
            <c:numRef>
              <c:f>Plan1!$B$2:$B$3</c:f>
              <c:numCache>
                <c:formatCode>General</c:formatCode>
                <c:ptCount val="2"/>
                <c:pt idx="0">
                  <c:v>80</c:v>
                </c:pt>
                <c:pt idx="1">
                  <c:v>20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234713438548759"/>
          <c:y val="0.3835265871136545"/>
          <c:w val="0.35656232116766923"/>
          <c:h val="0.38599256228503998"/>
        </c:manualLayout>
      </c:layout>
      <c:overlay val="0"/>
      <c:txPr>
        <a:bodyPr/>
        <a:lstStyle/>
        <a:p>
          <a:pPr>
            <a:defRPr sz="1400"/>
          </a:pPr>
          <a:endParaRPr lang="pt-BR"/>
        </a:p>
      </c:txPr>
    </c:legend>
    <c:plotVisOnly val="1"/>
    <c:dispBlanksAs val="gap"/>
    <c:showDLblsOverMax val="0"/>
  </c:chart>
  <c:txPr>
    <a:bodyPr/>
    <a:lstStyle/>
    <a:p>
      <a:pPr>
        <a:defRPr sz="1800"/>
      </a:pPr>
      <a:endParaRPr lang="pt-B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8858563040315E-2"/>
          <c:y val="0.14261265265560585"/>
          <c:w val="0.43435040139572989"/>
          <c:h val="0.81953739431534955"/>
        </c:manualLayout>
      </c:layout>
      <c:pieChart>
        <c:varyColors val="1"/>
        <c:ser>
          <c:idx val="2"/>
          <c:order val="2"/>
          <c:tx>
            <c:strRef>
              <c:f>Plan1!$B$1</c:f>
              <c:strCache>
                <c:ptCount val="1"/>
                <c:pt idx="0">
                  <c:v>Colunas1</c:v>
                </c:pt>
              </c:strCache>
            </c:strRef>
          </c:tx>
          <c:spPr>
            <a:solidFill>
              <a:srgbClr val="00FFFF"/>
            </a:solidFill>
            <a:ln>
              <a:solidFill>
                <a:schemeClr val="tx2"/>
              </a:solidFill>
            </a:ln>
          </c:spPr>
          <c:dPt>
            <c:idx val="0"/>
            <c:bubble3D val="0"/>
            <c:spPr>
              <a:solidFill>
                <a:srgbClr val="00FF00"/>
              </a:solidFill>
              <a:ln>
                <a:solidFill>
                  <a:schemeClr val="tx2"/>
                </a:solidFill>
              </a:ln>
            </c:spPr>
          </c:dPt>
          <c:dPt>
            <c:idx val="1"/>
            <c:bubble3D val="0"/>
            <c:spPr>
              <a:solidFill>
                <a:srgbClr val="FFFF00"/>
              </a:solidFill>
              <a:ln>
                <a:solidFill>
                  <a:schemeClr val="tx2"/>
                </a:solidFill>
              </a:ln>
            </c:spPr>
          </c:dPt>
          <c:dPt>
            <c:idx val="2"/>
            <c:bubble3D val="0"/>
            <c:spPr>
              <a:solidFill>
                <a:srgbClr val="FF0000"/>
              </a:solidFill>
              <a:ln>
                <a:solidFill>
                  <a:schemeClr val="tx2"/>
                </a:solidFill>
              </a:ln>
            </c:spPr>
          </c:dPt>
          <c:dLbls>
            <c:dLblPos val="outEnd"/>
            <c:showLegendKey val="0"/>
            <c:showVal val="0"/>
            <c:showCatName val="0"/>
            <c:showSerName val="0"/>
            <c:showPercent val="1"/>
            <c:showBubbleSize val="0"/>
            <c:showLeaderLines val="1"/>
          </c:dLbls>
          <c:cat>
            <c:strRef>
              <c:f>Plan1!$A$2:$A$4</c:f>
              <c:strCache>
                <c:ptCount val="3"/>
                <c:pt idx="0">
                  <c:v>Unlabeled (U)</c:v>
                </c:pt>
                <c:pt idx="1">
                  <c:v>Correctly Labeled</c:v>
                </c:pt>
                <c:pt idx="2">
                  <c:v>Mislabeled (Q)</c:v>
                </c:pt>
              </c:strCache>
            </c:strRef>
          </c:cat>
          <c:val>
            <c:numRef>
              <c:f>Plan1!$B$2:$B$4</c:f>
              <c:numCache>
                <c:formatCode>General</c:formatCode>
                <c:ptCount val="3"/>
                <c:pt idx="0">
                  <c:v>80</c:v>
                </c:pt>
                <c:pt idx="1">
                  <c:v>15</c:v>
                </c:pt>
                <c:pt idx="2">
                  <c:v>5</c:v>
                </c:pt>
              </c:numCache>
            </c:numRef>
          </c:val>
        </c:ser>
        <c:ser>
          <c:idx val="3"/>
          <c:order val="3"/>
          <c:tx>
            <c:strRef>
              <c:f>Plan1!$B$1</c:f>
              <c:strCache>
                <c:ptCount val="1"/>
                <c:pt idx="0">
                  <c:v>Colunas1</c:v>
                </c:pt>
              </c:strCache>
            </c:strRef>
          </c:tx>
          <c:spPr>
            <a:solidFill>
              <a:srgbClr val="00FFFF"/>
            </a:solidFill>
            <a:ln>
              <a:solidFill>
                <a:schemeClr val="tx2"/>
              </a:solidFill>
            </a:ln>
          </c:spPr>
          <c:dPt>
            <c:idx val="0"/>
            <c:bubble3D val="0"/>
            <c:spPr>
              <a:solidFill>
                <a:srgbClr val="00FF00"/>
              </a:solidFill>
              <a:ln>
                <a:solidFill>
                  <a:schemeClr val="tx2"/>
                </a:solidFill>
              </a:ln>
            </c:spPr>
          </c:dPt>
          <c:dLbls>
            <c:showLegendKey val="0"/>
            <c:showVal val="0"/>
            <c:showCatName val="0"/>
            <c:showSerName val="0"/>
            <c:showPercent val="1"/>
            <c:showBubbleSize val="0"/>
            <c:showLeaderLines val="1"/>
          </c:dLbls>
          <c:cat>
            <c:strRef>
              <c:f>Plan1!$A$2:$A$4</c:f>
              <c:strCache>
                <c:ptCount val="3"/>
                <c:pt idx="0">
                  <c:v>Unlabeled (U)</c:v>
                </c:pt>
                <c:pt idx="1">
                  <c:v>Correctly Labeled</c:v>
                </c:pt>
                <c:pt idx="2">
                  <c:v>Mislabeled (Q)</c:v>
                </c:pt>
              </c:strCache>
            </c:strRef>
          </c:cat>
          <c:val>
            <c:numRef>
              <c:f>Plan1!$B$2:$B$4</c:f>
              <c:numCache>
                <c:formatCode>General</c:formatCode>
                <c:ptCount val="3"/>
                <c:pt idx="0">
                  <c:v>80</c:v>
                </c:pt>
                <c:pt idx="1">
                  <c:v>15</c:v>
                </c:pt>
                <c:pt idx="2">
                  <c:v>5</c:v>
                </c:pt>
              </c:numCache>
            </c:numRef>
          </c:val>
        </c:ser>
        <c:ser>
          <c:idx val="1"/>
          <c:order val="1"/>
          <c:tx>
            <c:strRef>
              <c:f>Plan1!$B$1</c:f>
              <c:strCache>
                <c:ptCount val="1"/>
                <c:pt idx="0">
                  <c:v>Colunas1</c:v>
                </c:pt>
              </c:strCache>
            </c:strRef>
          </c:tx>
          <c:spPr>
            <a:solidFill>
              <a:srgbClr val="00FFFF"/>
            </a:solidFill>
            <a:ln>
              <a:solidFill>
                <a:schemeClr val="tx2"/>
              </a:solidFill>
            </a:ln>
          </c:spPr>
          <c:dPt>
            <c:idx val="0"/>
            <c:bubble3D val="0"/>
            <c:spPr>
              <a:solidFill>
                <a:srgbClr val="00FF00"/>
              </a:solidFill>
              <a:ln>
                <a:solidFill>
                  <a:schemeClr val="tx2"/>
                </a:solidFill>
              </a:ln>
            </c:spPr>
          </c:dPt>
          <c:dLbls>
            <c:showLegendKey val="0"/>
            <c:showVal val="0"/>
            <c:showCatName val="0"/>
            <c:showSerName val="0"/>
            <c:showPercent val="1"/>
            <c:showBubbleSize val="0"/>
            <c:showLeaderLines val="1"/>
          </c:dLbls>
          <c:cat>
            <c:strRef>
              <c:f>Plan1!$A$2:$A$4</c:f>
              <c:strCache>
                <c:ptCount val="3"/>
                <c:pt idx="0">
                  <c:v>Unlabeled (U)</c:v>
                </c:pt>
                <c:pt idx="1">
                  <c:v>Correctly Labeled</c:v>
                </c:pt>
                <c:pt idx="2">
                  <c:v>Mislabeled (Q)</c:v>
                </c:pt>
              </c:strCache>
            </c:strRef>
          </c:cat>
          <c:val>
            <c:numRef>
              <c:f>Plan1!$B$2:$B$4</c:f>
              <c:numCache>
                <c:formatCode>General</c:formatCode>
                <c:ptCount val="3"/>
                <c:pt idx="0">
                  <c:v>80</c:v>
                </c:pt>
                <c:pt idx="1">
                  <c:v>15</c:v>
                </c:pt>
                <c:pt idx="2">
                  <c:v>5</c:v>
                </c:pt>
              </c:numCache>
            </c:numRef>
          </c:val>
        </c:ser>
        <c:ser>
          <c:idx val="0"/>
          <c:order val="0"/>
          <c:tx>
            <c:strRef>
              <c:f>Plan1!$B$1</c:f>
              <c:strCache>
                <c:ptCount val="1"/>
                <c:pt idx="0">
                  <c:v>Colunas1</c:v>
                </c:pt>
              </c:strCache>
            </c:strRef>
          </c:tx>
          <c:spPr>
            <a:solidFill>
              <a:srgbClr val="00FFFF"/>
            </a:solidFill>
            <a:ln>
              <a:solidFill>
                <a:schemeClr val="tx2"/>
              </a:solidFill>
            </a:ln>
          </c:spPr>
          <c:dPt>
            <c:idx val="0"/>
            <c:bubble3D val="0"/>
            <c:spPr>
              <a:solidFill>
                <a:srgbClr val="00FF00"/>
              </a:solidFill>
              <a:ln>
                <a:solidFill>
                  <a:schemeClr val="tx2"/>
                </a:solidFill>
              </a:ln>
            </c:spPr>
          </c:dPt>
          <c:dLbls>
            <c:showLegendKey val="0"/>
            <c:showVal val="0"/>
            <c:showCatName val="0"/>
            <c:showSerName val="0"/>
            <c:showPercent val="1"/>
            <c:showBubbleSize val="0"/>
            <c:showLeaderLines val="1"/>
          </c:dLbls>
          <c:cat>
            <c:strRef>
              <c:f>Plan1!$A$2:$A$4</c:f>
              <c:strCache>
                <c:ptCount val="3"/>
                <c:pt idx="0">
                  <c:v>Unlabeled (U)</c:v>
                </c:pt>
                <c:pt idx="1">
                  <c:v>Correctly Labeled</c:v>
                </c:pt>
                <c:pt idx="2">
                  <c:v>Mislabeled (Q)</c:v>
                </c:pt>
              </c:strCache>
            </c:strRef>
          </c:cat>
          <c:val>
            <c:numRef>
              <c:f>Plan1!$B$2:$B$4</c:f>
              <c:numCache>
                <c:formatCode>General</c:formatCode>
                <c:ptCount val="3"/>
                <c:pt idx="0">
                  <c:v>80</c:v>
                </c:pt>
                <c:pt idx="1">
                  <c:v>15</c:v>
                </c:pt>
                <c:pt idx="2">
                  <c:v>5</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9894780209606335"/>
          <c:y val="0.15828338625653138"/>
          <c:w val="0.38341526867385128"/>
          <c:h val="0.68343322748693747"/>
        </c:manualLayout>
      </c:layout>
      <c:overlay val="0"/>
      <c:txPr>
        <a:bodyPr/>
        <a:lstStyle/>
        <a:p>
          <a:pPr>
            <a:defRPr sz="1400"/>
          </a:pPr>
          <a:endParaRPr lang="pt-BR"/>
        </a:p>
      </c:txPr>
    </c:legend>
    <c:plotVisOnly val="1"/>
    <c:dispBlanksAs val="gap"/>
    <c:showDLblsOverMax val="0"/>
  </c:chart>
  <c:txPr>
    <a:bodyPr/>
    <a:lstStyle/>
    <a:p>
      <a:pPr>
        <a:defRPr sz="1800"/>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971292650918635"/>
          <c:y val="0.19433562992125944"/>
          <c:w val="0.5102870734908137"/>
          <c:h val="0.51757874015748029"/>
        </c:manualLayout>
      </c:layout>
      <c:barChart>
        <c:barDir val="col"/>
        <c:grouping val="clustered"/>
        <c:varyColors val="0"/>
        <c:ser>
          <c:idx val="0"/>
          <c:order val="0"/>
          <c:tx>
            <c:strRef>
              <c:f>Plan1!$B$1</c:f>
              <c:strCache>
                <c:ptCount val="1"/>
                <c:pt idx="0">
                  <c:v>Série 1</c:v>
                </c:pt>
              </c:strCache>
            </c:strRef>
          </c:tx>
          <c:spPr>
            <a:solidFill>
              <a:srgbClr val="0070C0"/>
            </a:solidFill>
          </c:spPr>
          <c:invertIfNegative val="0"/>
          <c:cat>
            <c:strRef>
              <c:f>Plan1!$A$2</c:f>
              <c:strCache>
                <c:ptCount val="1"/>
                <c:pt idx="0">
                  <c:v>Categoria 1</c:v>
                </c:pt>
              </c:strCache>
            </c:strRef>
          </c:cat>
          <c:val>
            <c:numRef>
              <c:f>Plan1!$B$2</c:f>
              <c:numCache>
                <c:formatCode>General</c:formatCode>
                <c:ptCount val="1"/>
                <c:pt idx="0">
                  <c:v>0.25</c:v>
                </c:pt>
              </c:numCache>
            </c:numRef>
          </c:val>
        </c:ser>
        <c:ser>
          <c:idx val="1"/>
          <c:order val="1"/>
          <c:tx>
            <c:strRef>
              <c:f>Plan1!$C$1</c:f>
              <c:strCache>
                <c:ptCount val="1"/>
                <c:pt idx="0">
                  <c:v>Série 2</c:v>
                </c:pt>
              </c:strCache>
            </c:strRef>
          </c:tx>
          <c:spPr>
            <a:solidFill>
              <a:srgbClr val="FFFF00"/>
            </a:solidFill>
          </c:spPr>
          <c:invertIfNegative val="0"/>
          <c:cat>
            <c:strRef>
              <c:f>Plan1!$A$2</c:f>
              <c:strCache>
                <c:ptCount val="1"/>
                <c:pt idx="0">
                  <c:v>Categoria 1</c:v>
                </c:pt>
              </c:strCache>
            </c:strRef>
          </c:cat>
          <c:val>
            <c:numRef>
              <c:f>Plan1!$C$2</c:f>
              <c:numCache>
                <c:formatCode>General</c:formatCode>
                <c:ptCount val="1"/>
                <c:pt idx="0">
                  <c:v>0.25</c:v>
                </c:pt>
              </c:numCache>
            </c:numRef>
          </c:val>
        </c:ser>
        <c:ser>
          <c:idx val="2"/>
          <c:order val="2"/>
          <c:tx>
            <c:strRef>
              <c:f>Plan1!$D$1</c:f>
              <c:strCache>
                <c:ptCount val="1"/>
                <c:pt idx="0">
                  <c:v>Série 3</c:v>
                </c:pt>
              </c:strCache>
            </c:strRef>
          </c:tx>
          <c:spPr>
            <a:solidFill>
              <a:srgbClr val="FF0000"/>
            </a:solidFill>
          </c:spPr>
          <c:invertIfNegative val="0"/>
          <c:cat>
            <c:strRef>
              <c:f>Plan1!$A$2</c:f>
              <c:strCache>
                <c:ptCount val="1"/>
                <c:pt idx="0">
                  <c:v>Categoria 1</c:v>
                </c:pt>
              </c:strCache>
            </c:strRef>
          </c:cat>
          <c:val>
            <c:numRef>
              <c:f>Plan1!$D$2</c:f>
              <c:numCache>
                <c:formatCode>General</c:formatCode>
                <c:ptCount val="1"/>
                <c:pt idx="0">
                  <c:v>0.25</c:v>
                </c:pt>
              </c:numCache>
            </c:numRef>
          </c:val>
        </c:ser>
        <c:ser>
          <c:idx val="3"/>
          <c:order val="3"/>
          <c:tx>
            <c:strRef>
              <c:f>Plan1!$E$1</c:f>
              <c:strCache>
                <c:ptCount val="1"/>
                <c:pt idx="0">
                  <c:v>Série 4</c:v>
                </c:pt>
              </c:strCache>
            </c:strRef>
          </c:tx>
          <c:spPr>
            <a:solidFill>
              <a:srgbClr val="00B050"/>
            </a:solidFill>
          </c:spPr>
          <c:invertIfNegative val="0"/>
          <c:cat>
            <c:strRef>
              <c:f>Plan1!$A$2</c:f>
              <c:strCache>
                <c:ptCount val="1"/>
                <c:pt idx="0">
                  <c:v>Categoria 1</c:v>
                </c:pt>
              </c:strCache>
            </c:strRef>
          </c:cat>
          <c:val>
            <c:numRef>
              <c:f>Plan1!$E$2</c:f>
              <c:numCache>
                <c:formatCode>General</c:formatCode>
                <c:ptCount val="1"/>
                <c:pt idx="0">
                  <c:v>0.25</c:v>
                </c:pt>
              </c:numCache>
            </c:numRef>
          </c:val>
        </c:ser>
        <c:dLbls>
          <c:showLegendKey val="0"/>
          <c:showVal val="0"/>
          <c:showCatName val="0"/>
          <c:showSerName val="0"/>
          <c:showPercent val="0"/>
          <c:showBubbleSize val="0"/>
        </c:dLbls>
        <c:gapWidth val="150"/>
        <c:axId val="80529920"/>
        <c:axId val="189305920"/>
      </c:barChart>
      <c:catAx>
        <c:axId val="80529920"/>
        <c:scaling>
          <c:orientation val="minMax"/>
        </c:scaling>
        <c:delete val="1"/>
        <c:axPos val="b"/>
        <c:majorTickMark val="out"/>
        <c:minorTickMark val="none"/>
        <c:tickLblPos val="none"/>
        <c:crossAx val="189305920"/>
        <c:crosses val="autoZero"/>
        <c:auto val="1"/>
        <c:lblAlgn val="ctr"/>
        <c:lblOffset val="100"/>
        <c:noMultiLvlLbl val="0"/>
      </c:catAx>
      <c:valAx>
        <c:axId val="189305920"/>
        <c:scaling>
          <c:orientation val="minMax"/>
          <c:max val="1"/>
        </c:scaling>
        <c:delete val="0"/>
        <c:axPos val="l"/>
        <c:majorGridlines/>
        <c:numFmt formatCode="General" sourceLinked="1"/>
        <c:majorTickMark val="out"/>
        <c:minorTickMark val="none"/>
        <c:tickLblPos val="nextTo"/>
        <c:txPr>
          <a:bodyPr/>
          <a:lstStyle/>
          <a:p>
            <a:pPr>
              <a:defRPr sz="1400"/>
            </a:pPr>
            <a:endParaRPr lang="pt-BR"/>
          </a:p>
        </c:txPr>
        <c:crossAx val="8052992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971292650918635"/>
          <c:y val="0.1943356299212593"/>
          <c:w val="0.5102870734908137"/>
          <c:h val="0.51757874015748029"/>
        </c:manualLayout>
      </c:layout>
      <c:barChart>
        <c:barDir val="col"/>
        <c:grouping val="clustered"/>
        <c:varyColors val="0"/>
        <c:ser>
          <c:idx val="0"/>
          <c:order val="0"/>
          <c:tx>
            <c:strRef>
              <c:f>Plan1!$B$1</c:f>
              <c:strCache>
                <c:ptCount val="1"/>
                <c:pt idx="0">
                  <c:v>Série 1</c:v>
                </c:pt>
              </c:strCache>
            </c:strRef>
          </c:tx>
          <c:invertIfNegative val="0"/>
          <c:dPt>
            <c:idx val="0"/>
            <c:invertIfNegative val="0"/>
            <c:bubble3D val="0"/>
            <c:spPr>
              <a:solidFill>
                <a:srgbClr val="0070C0"/>
              </a:solidFill>
            </c:spPr>
          </c:dPt>
          <c:cat>
            <c:strRef>
              <c:f>Plan1!$A$2</c:f>
              <c:strCache>
                <c:ptCount val="1"/>
                <c:pt idx="0">
                  <c:v>Categoria 1</c:v>
                </c:pt>
              </c:strCache>
            </c:strRef>
          </c:cat>
          <c:val>
            <c:numRef>
              <c:f>Plan1!$B$2</c:f>
              <c:numCache>
                <c:formatCode>General</c:formatCode>
                <c:ptCount val="1"/>
                <c:pt idx="0">
                  <c:v>0.15000000000000024</c:v>
                </c:pt>
              </c:numCache>
            </c:numRef>
          </c:val>
        </c:ser>
        <c:ser>
          <c:idx val="1"/>
          <c:order val="1"/>
          <c:tx>
            <c:strRef>
              <c:f>Plan1!$C$1</c:f>
              <c:strCache>
                <c:ptCount val="1"/>
                <c:pt idx="0">
                  <c:v>Série 2</c:v>
                </c:pt>
              </c:strCache>
            </c:strRef>
          </c:tx>
          <c:spPr>
            <a:solidFill>
              <a:srgbClr val="FFFF00"/>
            </a:solidFill>
          </c:spPr>
          <c:invertIfNegative val="0"/>
          <c:cat>
            <c:strRef>
              <c:f>Plan1!$A$2</c:f>
              <c:strCache>
                <c:ptCount val="1"/>
                <c:pt idx="0">
                  <c:v>Categoria 1</c:v>
                </c:pt>
              </c:strCache>
            </c:strRef>
          </c:cat>
          <c:val>
            <c:numRef>
              <c:f>Plan1!$C$2</c:f>
              <c:numCache>
                <c:formatCode>General</c:formatCode>
                <c:ptCount val="1"/>
                <c:pt idx="0">
                  <c:v>0.30000000000000032</c:v>
                </c:pt>
              </c:numCache>
            </c:numRef>
          </c:val>
        </c:ser>
        <c:ser>
          <c:idx val="2"/>
          <c:order val="2"/>
          <c:tx>
            <c:strRef>
              <c:f>Plan1!$D$1</c:f>
              <c:strCache>
                <c:ptCount val="1"/>
                <c:pt idx="0">
                  <c:v>Série 3</c:v>
                </c:pt>
              </c:strCache>
            </c:strRef>
          </c:tx>
          <c:spPr>
            <a:solidFill>
              <a:srgbClr val="FF0000"/>
            </a:solidFill>
          </c:spPr>
          <c:invertIfNegative val="0"/>
          <c:cat>
            <c:strRef>
              <c:f>Plan1!$A$2</c:f>
              <c:strCache>
                <c:ptCount val="1"/>
                <c:pt idx="0">
                  <c:v>Categoria 1</c:v>
                </c:pt>
              </c:strCache>
            </c:strRef>
          </c:cat>
          <c:val>
            <c:numRef>
              <c:f>Plan1!$D$2</c:f>
              <c:numCache>
                <c:formatCode>General</c:formatCode>
                <c:ptCount val="1"/>
                <c:pt idx="0">
                  <c:v>0.35000000000000031</c:v>
                </c:pt>
              </c:numCache>
            </c:numRef>
          </c:val>
        </c:ser>
        <c:ser>
          <c:idx val="3"/>
          <c:order val="3"/>
          <c:tx>
            <c:strRef>
              <c:f>Plan1!$E$1</c:f>
              <c:strCache>
                <c:ptCount val="1"/>
                <c:pt idx="0">
                  <c:v>Série 4</c:v>
                </c:pt>
              </c:strCache>
            </c:strRef>
          </c:tx>
          <c:spPr>
            <a:solidFill>
              <a:srgbClr val="00B050"/>
            </a:solidFill>
          </c:spPr>
          <c:invertIfNegative val="0"/>
          <c:cat>
            <c:strRef>
              <c:f>Plan1!$A$2</c:f>
              <c:strCache>
                <c:ptCount val="1"/>
                <c:pt idx="0">
                  <c:v>Categoria 1</c:v>
                </c:pt>
              </c:strCache>
            </c:strRef>
          </c:cat>
          <c:val>
            <c:numRef>
              <c:f>Plan1!$E$2</c:f>
              <c:numCache>
                <c:formatCode>General</c:formatCode>
                <c:ptCount val="1"/>
                <c:pt idx="0">
                  <c:v>0.2</c:v>
                </c:pt>
              </c:numCache>
            </c:numRef>
          </c:val>
        </c:ser>
        <c:dLbls>
          <c:showLegendKey val="0"/>
          <c:showVal val="0"/>
          <c:showCatName val="0"/>
          <c:showSerName val="0"/>
          <c:showPercent val="0"/>
          <c:showBubbleSize val="0"/>
        </c:dLbls>
        <c:gapWidth val="150"/>
        <c:axId val="48338944"/>
        <c:axId val="116627648"/>
      </c:barChart>
      <c:catAx>
        <c:axId val="48338944"/>
        <c:scaling>
          <c:orientation val="minMax"/>
        </c:scaling>
        <c:delete val="1"/>
        <c:axPos val="b"/>
        <c:majorTickMark val="out"/>
        <c:minorTickMark val="none"/>
        <c:tickLblPos val="none"/>
        <c:crossAx val="116627648"/>
        <c:crosses val="autoZero"/>
        <c:auto val="1"/>
        <c:lblAlgn val="ctr"/>
        <c:lblOffset val="100"/>
        <c:noMultiLvlLbl val="0"/>
      </c:catAx>
      <c:valAx>
        <c:axId val="116627648"/>
        <c:scaling>
          <c:orientation val="minMax"/>
          <c:max val="1"/>
        </c:scaling>
        <c:delete val="0"/>
        <c:axPos val="l"/>
        <c:majorGridlines/>
        <c:numFmt formatCode="General" sourceLinked="1"/>
        <c:majorTickMark val="out"/>
        <c:minorTickMark val="none"/>
        <c:tickLblPos val="nextTo"/>
        <c:txPr>
          <a:bodyPr/>
          <a:lstStyle/>
          <a:p>
            <a:pPr>
              <a:defRPr sz="1400"/>
            </a:pPr>
            <a:endParaRPr lang="pt-BR"/>
          </a:p>
        </c:txPr>
        <c:crossAx val="48338944"/>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8971292650918635"/>
          <c:y val="0.19433562992125922"/>
          <c:w val="0.5102870734908137"/>
          <c:h val="0.51757874015748029"/>
        </c:manualLayout>
      </c:layout>
      <c:barChart>
        <c:barDir val="col"/>
        <c:grouping val="clustered"/>
        <c:varyColors val="0"/>
        <c:ser>
          <c:idx val="0"/>
          <c:order val="0"/>
          <c:tx>
            <c:strRef>
              <c:f>Plan1!$B$1</c:f>
              <c:strCache>
                <c:ptCount val="1"/>
                <c:pt idx="0">
                  <c:v>Série 1</c:v>
                </c:pt>
              </c:strCache>
            </c:strRef>
          </c:tx>
          <c:spPr>
            <a:solidFill>
              <a:srgbClr val="0070C0"/>
            </a:solidFill>
          </c:spPr>
          <c:invertIfNegative val="0"/>
          <c:cat>
            <c:strRef>
              <c:f>Plan1!$A$2</c:f>
              <c:strCache>
                <c:ptCount val="1"/>
                <c:pt idx="0">
                  <c:v>Categoria 1</c:v>
                </c:pt>
              </c:strCache>
            </c:strRef>
          </c:cat>
          <c:val>
            <c:numRef>
              <c:f>Plan1!$B$2</c:f>
              <c:numCache>
                <c:formatCode>General</c:formatCode>
                <c:ptCount val="1"/>
                <c:pt idx="0">
                  <c:v>0.1</c:v>
                </c:pt>
              </c:numCache>
            </c:numRef>
          </c:val>
        </c:ser>
        <c:ser>
          <c:idx val="1"/>
          <c:order val="1"/>
          <c:tx>
            <c:strRef>
              <c:f>Plan1!$C$1</c:f>
              <c:strCache>
                <c:ptCount val="1"/>
                <c:pt idx="0">
                  <c:v>Série 2</c:v>
                </c:pt>
              </c:strCache>
            </c:strRef>
          </c:tx>
          <c:spPr>
            <a:solidFill>
              <a:srgbClr val="FFFF00"/>
            </a:solidFill>
          </c:spPr>
          <c:invertIfNegative val="0"/>
          <c:cat>
            <c:strRef>
              <c:f>Plan1!$A$2</c:f>
              <c:strCache>
                <c:ptCount val="1"/>
                <c:pt idx="0">
                  <c:v>Categoria 1</c:v>
                </c:pt>
              </c:strCache>
            </c:strRef>
          </c:cat>
          <c:val>
            <c:numRef>
              <c:f>Plan1!$C$2</c:f>
              <c:numCache>
                <c:formatCode>General</c:formatCode>
                <c:ptCount val="1"/>
                <c:pt idx="0">
                  <c:v>0.2</c:v>
                </c:pt>
              </c:numCache>
            </c:numRef>
          </c:val>
        </c:ser>
        <c:ser>
          <c:idx val="2"/>
          <c:order val="2"/>
          <c:tx>
            <c:strRef>
              <c:f>Plan1!$D$1</c:f>
              <c:strCache>
                <c:ptCount val="1"/>
                <c:pt idx="0">
                  <c:v>Série 3</c:v>
                </c:pt>
              </c:strCache>
            </c:strRef>
          </c:tx>
          <c:spPr>
            <a:solidFill>
              <a:srgbClr val="FF0000"/>
            </a:solidFill>
          </c:spPr>
          <c:invertIfNegative val="0"/>
          <c:cat>
            <c:strRef>
              <c:f>Plan1!$A$2</c:f>
              <c:strCache>
                <c:ptCount val="1"/>
                <c:pt idx="0">
                  <c:v>Categoria 1</c:v>
                </c:pt>
              </c:strCache>
            </c:strRef>
          </c:cat>
          <c:val>
            <c:numRef>
              <c:f>Plan1!$D$2</c:f>
              <c:numCache>
                <c:formatCode>General</c:formatCode>
                <c:ptCount val="1"/>
                <c:pt idx="0">
                  <c:v>0.56999999999999995</c:v>
                </c:pt>
              </c:numCache>
            </c:numRef>
          </c:val>
        </c:ser>
        <c:ser>
          <c:idx val="3"/>
          <c:order val="3"/>
          <c:tx>
            <c:strRef>
              <c:f>Plan1!$E$1</c:f>
              <c:strCache>
                <c:ptCount val="1"/>
                <c:pt idx="0">
                  <c:v>Série 4</c:v>
                </c:pt>
              </c:strCache>
            </c:strRef>
          </c:tx>
          <c:spPr>
            <a:solidFill>
              <a:srgbClr val="00B050"/>
            </a:solidFill>
          </c:spPr>
          <c:invertIfNegative val="0"/>
          <c:cat>
            <c:strRef>
              <c:f>Plan1!$A$2</c:f>
              <c:strCache>
                <c:ptCount val="1"/>
                <c:pt idx="0">
                  <c:v>Categoria 1</c:v>
                </c:pt>
              </c:strCache>
            </c:strRef>
          </c:cat>
          <c:val>
            <c:numRef>
              <c:f>Plan1!$E$2</c:f>
              <c:numCache>
                <c:formatCode>General</c:formatCode>
                <c:ptCount val="1"/>
                <c:pt idx="0">
                  <c:v>0.13</c:v>
                </c:pt>
              </c:numCache>
            </c:numRef>
          </c:val>
        </c:ser>
        <c:dLbls>
          <c:showLegendKey val="0"/>
          <c:showVal val="0"/>
          <c:showCatName val="0"/>
          <c:showSerName val="0"/>
          <c:showPercent val="0"/>
          <c:showBubbleSize val="0"/>
        </c:dLbls>
        <c:gapWidth val="150"/>
        <c:axId val="48667136"/>
        <c:axId val="91316224"/>
      </c:barChart>
      <c:catAx>
        <c:axId val="48667136"/>
        <c:scaling>
          <c:orientation val="minMax"/>
        </c:scaling>
        <c:delete val="1"/>
        <c:axPos val="b"/>
        <c:majorTickMark val="out"/>
        <c:minorTickMark val="none"/>
        <c:tickLblPos val="none"/>
        <c:crossAx val="91316224"/>
        <c:crosses val="autoZero"/>
        <c:auto val="1"/>
        <c:lblAlgn val="ctr"/>
        <c:lblOffset val="100"/>
        <c:noMultiLvlLbl val="0"/>
      </c:catAx>
      <c:valAx>
        <c:axId val="91316224"/>
        <c:scaling>
          <c:orientation val="minMax"/>
          <c:max val="1"/>
        </c:scaling>
        <c:delete val="0"/>
        <c:axPos val="l"/>
        <c:majorGridlines/>
        <c:numFmt formatCode="General" sourceLinked="1"/>
        <c:majorTickMark val="out"/>
        <c:minorTickMark val="none"/>
        <c:tickLblPos val="nextTo"/>
        <c:txPr>
          <a:bodyPr/>
          <a:lstStyle/>
          <a:p>
            <a:pPr>
              <a:defRPr sz="1400"/>
            </a:pPr>
            <a:endParaRPr lang="pt-BR"/>
          </a:p>
        </c:txPr>
        <c:crossAx val="48667136"/>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1"/>
          <c:order val="0"/>
          <c:tx>
            <c:strRef>
              <c:f>Plan1!$B$1</c:f>
              <c:strCache>
                <c:ptCount val="1"/>
                <c:pt idx="0">
                  <c:v>Série 1</c:v>
                </c:pt>
              </c:strCache>
            </c:strRef>
          </c:tx>
          <c:spPr>
            <a:solidFill>
              <a:srgbClr val="FF0000"/>
            </a:solidFill>
            <a:ln>
              <a:solidFill>
                <a:schemeClr val="tx1"/>
              </a:solidFill>
            </a:ln>
          </c:spPr>
          <c:invertIfNegative val="0"/>
          <c:cat>
            <c:strRef>
              <c:f>Plan1!$A$2</c:f>
              <c:strCache>
                <c:ptCount val="1"/>
                <c:pt idx="0">
                  <c:v>Categoria 1</c:v>
                </c:pt>
              </c:strCache>
            </c:strRef>
          </c:cat>
          <c:val>
            <c:numRef>
              <c:f>Plan1!$B$2</c:f>
              <c:numCache>
                <c:formatCode>General</c:formatCode>
                <c:ptCount val="1"/>
                <c:pt idx="0">
                  <c:v>0.2</c:v>
                </c:pt>
              </c:numCache>
            </c:numRef>
          </c:val>
        </c:ser>
        <c:dLbls>
          <c:showLegendKey val="0"/>
          <c:showVal val="0"/>
          <c:showCatName val="0"/>
          <c:showSerName val="0"/>
          <c:showPercent val="0"/>
          <c:showBubbleSize val="0"/>
        </c:dLbls>
        <c:gapWidth val="150"/>
        <c:axId val="48665600"/>
        <c:axId val="91319680"/>
      </c:barChart>
      <c:catAx>
        <c:axId val="48665600"/>
        <c:scaling>
          <c:orientation val="minMax"/>
        </c:scaling>
        <c:delete val="1"/>
        <c:axPos val="l"/>
        <c:majorTickMark val="out"/>
        <c:minorTickMark val="none"/>
        <c:tickLblPos val="none"/>
        <c:crossAx val="91319680"/>
        <c:crosses val="autoZero"/>
        <c:auto val="1"/>
        <c:lblAlgn val="ctr"/>
        <c:lblOffset val="100"/>
        <c:noMultiLvlLbl val="0"/>
      </c:catAx>
      <c:valAx>
        <c:axId val="91319680"/>
        <c:scaling>
          <c:orientation val="minMax"/>
          <c:max val="1"/>
        </c:scaling>
        <c:delete val="0"/>
        <c:axPos val="b"/>
        <c:majorGridlines/>
        <c:numFmt formatCode="General" sourceLinked="1"/>
        <c:majorTickMark val="out"/>
        <c:minorTickMark val="none"/>
        <c:tickLblPos val="nextTo"/>
        <c:txPr>
          <a:bodyPr/>
          <a:lstStyle/>
          <a:p>
            <a:pPr>
              <a:defRPr sz="1050"/>
            </a:pPr>
            <a:endParaRPr lang="pt-BR"/>
          </a:p>
        </c:txPr>
        <c:crossAx val="4866560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1"/>
          <c:order val="0"/>
          <c:tx>
            <c:strRef>
              <c:f>Plan1!$B$1</c:f>
              <c:strCache>
                <c:ptCount val="1"/>
                <c:pt idx="0">
                  <c:v>Série 1</c:v>
                </c:pt>
              </c:strCache>
            </c:strRef>
          </c:tx>
          <c:spPr>
            <a:solidFill>
              <a:srgbClr val="FF0000"/>
            </a:solidFill>
            <a:ln>
              <a:solidFill>
                <a:schemeClr val="tx1"/>
              </a:solidFill>
            </a:ln>
          </c:spPr>
          <c:invertIfNegative val="0"/>
          <c:cat>
            <c:strRef>
              <c:f>Plan1!$A$2</c:f>
              <c:strCache>
                <c:ptCount val="1"/>
                <c:pt idx="0">
                  <c:v>Categoria 1</c:v>
                </c:pt>
              </c:strCache>
            </c:strRef>
          </c:cat>
          <c:val>
            <c:numRef>
              <c:f>Plan1!$B$2</c:f>
              <c:numCache>
                <c:formatCode>General</c:formatCode>
                <c:ptCount val="1"/>
                <c:pt idx="0">
                  <c:v>0.60000000000000064</c:v>
                </c:pt>
              </c:numCache>
            </c:numRef>
          </c:val>
        </c:ser>
        <c:dLbls>
          <c:showLegendKey val="0"/>
          <c:showVal val="0"/>
          <c:showCatName val="0"/>
          <c:showSerName val="0"/>
          <c:showPercent val="0"/>
          <c:showBubbleSize val="0"/>
        </c:dLbls>
        <c:gapWidth val="150"/>
        <c:axId val="48568832"/>
        <c:axId val="91321408"/>
      </c:barChart>
      <c:catAx>
        <c:axId val="48568832"/>
        <c:scaling>
          <c:orientation val="minMax"/>
        </c:scaling>
        <c:delete val="1"/>
        <c:axPos val="l"/>
        <c:majorTickMark val="out"/>
        <c:minorTickMark val="none"/>
        <c:tickLblPos val="none"/>
        <c:crossAx val="91321408"/>
        <c:crosses val="autoZero"/>
        <c:auto val="1"/>
        <c:lblAlgn val="ctr"/>
        <c:lblOffset val="100"/>
        <c:noMultiLvlLbl val="0"/>
      </c:catAx>
      <c:valAx>
        <c:axId val="91321408"/>
        <c:scaling>
          <c:orientation val="minMax"/>
          <c:max val="1"/>
        </c:scaling>
        <c:delete val="0"/>
        <c:axPos val="b"/>
        <c:majorGridlines/>
        <c:numFmt formatCode="General" sourceLinked="1"/>
        <c:majorTickMark val="out"/>
        <c:minorTickMark val="none"/>
        <c:tickLblPos val="nextTo"/>
        <c:txPr>
          <a:bodyPr/>
          <a:lstStyle/>
          <a:p>
            <a:pPr>
              <a:defRPr sz="1050"/>
            </a:pPr>
            <a:endParaRPr lang="pt-BR"/>
          </a:p>
        </c:txPr>
        <c:crossAx val="48568832"/>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3420767716535454E-2"/>
          <c:w val="0.99816492078590469"/>
          <c:h val="0.91095423228346895"/>
        </c:manualLayout>
      </c:layout>
      <c:barChart>
        <c:barDir val="col"/>
        <c:grouping val="clustered"/>
        <c:varyColors val="0"/>
        <c:ser>
          <c:idx val="0"/>
          <c:order val="0"/>
          <c:tx>
            <c:strRef>
              <c:f>Plan1!$B$1</c:f>
              <c:strCache>
                <c:ptCount val="1"/>
                <c:pt idx="0">
                  <c:v>Colunas1</c:v>
                </c:pt>
              </c:strCache>
            </c:strRef>
          </c:tx>
          <c:spPr>
            <a:solidFill>
              <a:srgbClr val="00B0F0"/>
            </a:solidFill>
            <a:ln>
              <a:solidFill>
                <a:schemeClr val="tx1"/>
              </a:solidFill>
            </a:ln>
          </c:spPr>
          <c:invertIfNegative val="0"/>
          <c:cat>
            <c:strRef>
              <c:f>Plan1!$A$2</c:f>
              <c:strCache>
                <c:ptCount val="1"/>
                <c:pt idx="0">
                  <c:v>Categoria 1</c:v>
                </c:pt>
              </c:strCache>
            </c:strRef>
          </c:cat>
          <c:val>
            <c:numRef>
              <c:f>Plan1!$B$2</c:f>
              <c:numCache>
                <c:formatCode>General</c:formatCode>
                <c:ptCount val="1"/>
                <c:pt idx="0">
                  <c:v>0.1</c:v>
                </c:pt>
              </c:numCache>
            </c:numRef>
          </c:val>
        </c:ser>
        <c:ser>
          <c:idx val="1"/>
          <c:order val="1"/>
          <c:tx>
            <c:strRef>
              <c:f>Plan1!$C$1</c:f>
              <c:strCache>
                <c:ptCount val="1"/>
                <c:pt idx="0">
                  <c:v>Colunas2</c:v>
                </c:pt>
              </c:strCache>
            </c:strRef>
          </c:tx>
          <c:spPr>
            <a:solidFill>
              <a:srgbClr val="FFC000"/>
            </a:solidFill>
            <a:ln>
              <a:solidFill>
                <a:schemeClr val="tx1"/>
              </a:solidFill>
            </a:ln>
          </c:spPr>
          <c:invertIfNegative val="0"/>
          <c:cat>
            <c:strRef>
              <c:f>Plan1!$A$2</c:f>
              <c:strCache>
                <c:ptCount val="1"/>
                <c:pt idx="0">
                  <c:v>Categoria 1</c:v>
                </c:pt>
              </c:strCache>
            </c:strRef>
          </c:cat>
          <c:val>
            <c:numRef>
              <c:f>Plan1!$C$2</c:f>
              <c:numCache>
                <c:formatCode>General</c:formatCode>
                <c:ptCount val="1"/>
                <c:pt idx="0">
                  <c:v>0.2</c:v>
                </c:pt>
              </c:numCache>
            </c:numRef>
          </c:val>
        </c:ser>
        <c:ser>
          <c:idx val="2"/>
          <c:order val="2"/>
          <c:tx>
            <c:strRef>
              <c:f>Plan1!$D$1</c:f>
              <c:strCache>
                <c:ptCount val="1"/>
                <c:pt idx="0">
                  <c:v>Colunas3</c:v>
                </c:pt>
              </c:strCache>
            </c:strRef>
          </c:tx>
          <c:spPr>
            <a:solidFill>
              <a:srgbClr val="FF0000"/>
            </a:solidFill>
            <a:ln>
              <a:solidFill>
                <a:schemeClr val="tx1"/>
              </a:solidFill>
            </a:ln>
          </c:spPr>
          <c:invertIfNegative val="0"/>
          <c:cat>
            <c:strRef>
              <c:f>Plan1!$A$2</c:f>
              <c:strCache>
                <c:ptCount val="1"/>
                <c:pt idx="0">
                  <c:v>Categoria 1</c:v>
                </c:pt>
              </c:strCache>
            </c:strRef>
          </c:cat>
          <c:val>
            <c:numRef>
              <c:f>Plan1!$D$2</c:f>
              <c:numCache>
                <c:formatCode>General</c:formatCode>
                <c:ptCount val="1"/>
                <c:pt idx="0">
                  <c:v>0.60000000000000064</c:v>
                </c:pt>
              </c:numCache>
            </c:numRef>
          </c:val>
        </c:ser>
        <c:ser>
          <c:idx val="3"/>
          <c:order val="3"/>
          <c:tx>
            <c:strRef>
              <c:f>Plan1!$E$1</c:f>
              <c:strCache>
                <c:ptCount val="1"/>
                <c:pt idx="0">
                  <c:v>Colunas4</c:v>
                </c:pt>
              </c:strCache>
            </c:strRef>
          </c:tx>
          <c:spPr>
            <a:solidFill>
              <a:srgbClr val="92D050"/>
            </a:solidFill>
            <a:ln>
              <a:solidFill>
                <a:schemeClr val="tx1"/>
              </a:solidFill>
            </a:ln>
          </c:spPr>
          <c:invertIfNegative val="0"/>
          <c:cat>
            <c:strRef>
              <c:f>Plan1!$A$2</c:f>
              <c:strCache>
                <c:ptCount val="1"/>
                <c:pt idx="0">
                  <c:v>Categoria 1</c:v>
                </c:pt>
              </c:strCache>
            </c:strRef>
          </c:cat>
          <c:val>
            <c:numRef>
              <c:f>Plan1!$E$2</c:f>
              <c:numCache>
                <c:formatCode>General</c:formatCode>
                <c:ptCount val="1"/>
                <c:pt idx="0">
                  <c:v>0.1</c:v>
                </c:pt>
              </c:numCache>
            </c:numRef>
          </c:val>
        </c:ser>
        <c:dLbls>
          <c:showLegendKey val="0"/>
          <c:showVal val="0"/>
          <c:showCatName val="0"/>
          <c:showSerName val="0"/>
          <c:showPercent val="0"/>
          <c:showBubbleSize val="0"/>
        </c:dLbls>
        <c:gapWidth val="150"/>
        <c:axId val="48567296"/>
        <c:axId val="49817280"/>
      </c:barChart>
      <c:catAx>
        <c:axId val="48567296"/>
        <c:scaling>
          <c:orientation val="minMax"/>
        </c:scaling>
        <c:delete val="1"/>
        <c:axPos val="b"/>
        <c:majorTickMark val="out"/>
        <c:minorTickMark val="none"/>
        <c:tickLblPos val="none"/>
        <c:crossAx val="49817280"/>
        <c:crosses val="autoZero"/>
        <c:auto val="1"/>
        <c:lblAlgn val="ctr"/>
        <c:lblOffset val="100"/>
        <c:noMultiLvlLbl val="0"/>
      </c:catAx>
      <c:valAx>
        <c:axId val="49817280"/>
        <c:scaling>
          <c:orientation val="minMax"/>
        </c:scaling>
        <c:delete val="1"/>
        <c:axPos val="l"/>
        <c:numFmt formatCode="General" sourceLinked="1"/>
        <c:majorTickMark val="out"/>
        <c:minorTickMark val="none"/>
        <c:tickLblPos val="none"/>
        <c:crossAx val="48567296"/>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1"/>
          <c:order val="0"/>
          <c:tx>
            <c:strRef>
              <c:f>Plan1!$B$1</c:f>
              <c:strCache>
                <c:ptCount val="1"/>
                <c:pt idx="0">
                  <c:v>Série 1</c:v>
                </c:pt>
              </c:strCache>
            </c:strRef>
          </c:tx>
          <c:spPr>
            <a:solidFill>
              <a:srgbClr val="FF0000"/>
            </a:solidFill>
            <a:ln>
              <a:solidFill>
                <a:schemeClr val="tx1"/>
              </a:solidFill>
            </a:ln>
          </c:spPr>
          <c:invertIfNegative val="0"/>
          <c:cat>
            <c:strRef>
              <c:f>Plan1!$A$2</c:f>
              <c:strCache>
                <c:ptCount val="1"/>
                <c:pt idx="0">
                  <c:v>Categoria 1</c:v>
                </c:pt>
              </c:strCache>
            </c:strRef>
          </c:cat>
          <c:val>
            <c:numRef>
              <c:f>Plan1!$B$2</c:f>
              <c:numCache>
                <c:formatCode>General</c:formatCode>
                <c:ptCount val="1"/>
                <c:pt idx="0">
                  <c:v>0.8</c:v>
                </c:pt>
              </c:numCache>
            </c:numRef>
          </c:val>
        </c:ser>
        <c:dLbls>
          <c:showLegendKey val="0"/>
          <c:showVal val="0"/>
          <c:showCatName val="0"/>
          <c:showSerName val="0"/>
          <c:showPercent val="0"/>
          <c:showBubbleSize val="0"/>
        </c:dLbls>
        <c:gapWidth val="150"/>
        <c:axId val="48568320"/>
        <c:axId val="49819584"/>
      </c:barChart>
      <c:catAx>
        <c:axId val="48568320"/>
        <c:scaling>
          <c:orientation val="minMax"/>
        </c:scaling>
        <c:delete val="1"/>
        <c:axPos val="l"/>
        <c:majorTickMark val="out"/>
        <c:minorTickMark val="none"/>
        <c:tickLblPos val="none"/>
        <c:crossAx val="49819584"/>
        <c:crosses val="autoZero"/>
        <c:auto val="1"/>
        <c:lblAlgn val="ctr"/>
        <c:lblOffset val="100"/>
        <c:noMultiLvlLbl val="0"/>
      </c:catAx>
      <c:valAx>
        <c:axId val="49819584"/>
        <c:scaling>
          <c:orientation val="minMax"/>
          <c:max val="1"/>
        </c:scaling>
        <c:delete val="0"/>
        <c:axPos val="b"/>
        <c:majorGridlines/>
        <c:numFmt formatCode="General" sourceLinked="1"/>
        <c:majorTickMark val="out"/>
        <c:minorTickMark val="none"/>
        <c:tickLblPos val="nextTo"/>
        <c:txPr>
          <a:bodyPr/>
          <a:lstStyle/>
          <a:p>
            <a:pPr>
              <a:defRPr sz="1050"/>
            </a:pPr>
            <a:endParaRPr lang="pt-BR"/>
          </a:p>
        </c:txPr>
        <c:crossAx val="48568320"/>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1"/>
          <c:order val="0"/>
          <c:tx>
            <c:strRef>
              <c:f>Plan1!$B$1</c:f>
              <c:strCache>
                <c:ptCount val="1"/>
                <c:pt idx="0">
                  <c:v>Série 1</c:v>
                </c:pt>
              </c:strCache>
            </c:strRef>
          </c:tx>
          <c:spPr>
            <a:solidFill>
              <a:srgbClr val="FF0000"/>
            </a:solidFill>
            <a:ln>
              <a:solidFill>
                <a:schemeClr val="tx1"/>
              </a:solidFill>
            </a:ln>
          </c:spPr>
          <c:invertIfNegative val="0"/>
          <c:cat>
            <c:strRef>
              <c:f>Plan1!$A$2</c:f>
              <c:strCache>
                <c:ptCount val="1"/>
                <c:pt idx="0">
                  <c:v>Categoria 1</c:v>
                </c:pt>
              </c:strCache>
            </c:strRef>
          </c:cat>
          <c:val>
            <c:numRef>
              <c:f>Plan1!$B$2</c:f>
              <c:numCache>
                <c:formatCode>General</c:formatCode>
                <c:ptCount val="1"/>
                <c:pt idx="0">
                  <c:v>0.2</c:v>
                </c:pt>
              </c:numCache>
            </c:numRef>
          </c:val>
        </c:ser>
        <c:dLbls>
          <c:showLegendKey val="0"/>
          <c:showVal val="0"/>
          <c:showCatName val="0"/>
          <c:showSerName val="0"/>
          <c:showPercent val="0"/>
          <c:showBubbleSize val="0"/>
        </c:dLbls>
        <c:gapWidth val="150"/>
        <c:axId val="49254912"/>
        <c:axId val="49820160"/>
      </c:barChart>
      <c:catAx>
        <c:axId val="49254912"/>
        <c:scaling>
          <c:orientation val="minMax"/>
        </c:scaling>
        <c:delete val="1"/>
        <c:axPos val="l"/>
        <c:majorTickMark val="out"/>
        <c:minorTickMark val="none"/>
        <c:tickLblPos val="none"/>
        <c:crossAx val="49820160"/>
        <c:crosses val="autoZero"/>
        <c:auto val="1"/>
        <c:lblAlgn val="ctr"/>
        <c:lblOffset val="100"/>
        <c:noMultiLvlLbl val="0"/>
      </c:catAx>
      <c:valAx>
        <c:axId val="49820160"/>
        <c:scaling>
          <c:orientation val="minMax"/>
          <c:max val="1"/>
        </c:scaling>
        <c:delete val="0"/>
        <c:axPos val="b"/>
        <c:majorGridlines/>
        <c:numFmt formatCode="General" sourceLinked="1"/>
        <c:majorTickMark val="out"/>
        <c:minorTickMark val="none"/>
        <c:tickLblPos val="nextTo"/>
        <c:txPr>
          <a:bodyPr/>
          <a:lstStyle/>
          <a:p>
            <a:pPr>
              <a:defRPr sz="1050"/>
            </a:pPr>
            <a:endParaRPr lang="pt-BR"/>
          </a:p>
        </c:txPr>
        <c:crossAx val="49254912"/>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6563" cy="5000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9375" y="0"/>
            <a:ext cx="2976563" cy="500063"/>
          </a:xfrm>
          <a:prstGeom prst="rect">
            <a:avLst/>
          </a:prstGeom>
        </p:spPr>
        <p:txBody>
          <a:bodyPr vert="horz" lIns="91440" tIns="45720" rIns="91440" bIns="45720" rtlCol="0"/>
          <a:lstStyle>
            <a:lvl1pPr algn="r">
              <a:defRPr sz="1200"/>
            </a:lvl1pPr>
          </a:lstStyle>
          <a:p>
            <a:fld id="{B9C8B75A-6C72-4A1A-AA4B-A2BB44C603BF}" type="datetimeFigureOut">
              <a:rPr lang="pt-BR" smtClean="0"/>
              <a:pPr/>
              <a:t>18/10/2012</a:t>
            </a:fld>
            <a:endParaRPr lang="pt-BR"/>
          </a:p>
        </p:txBody>
      </p:sp>
      <p:sp>
        <p:nvSpPr>
          <p:cNvPr id="4" name="Espaço Reservado para Rodapé 3"/>
          <p:cNvSpPr>
            <a:spLocks noGrp="1"/>
          </p:cNvSpPr>
          <p:nvPr>
            <p:ph type="ftr" sz="quarter" idx="2"/>
          </p:nvPr>
        </p:nvSpPr>
        <p:spPr>
          <a:xfrm>
            <a:off x="0" y="9491663"/>
            <a:ext cx="2976563" cy="50006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9375" y="9491663"/>
            <a:ext cx="2976563" cy="500062"/>
          </a:xfrm>
          <a:prstGeom prst="rect">
            <a:avLst/>
          </a:prstGeom>
        </p:spPr>
        <p:txBody>
          <a:bodyPr vert="horz" lIns="91440" tIns="45720" rIns="91440" bIns="45720" rtlCol="0" anchor="b"/>
          <a:lstStyle>
            <a:lvl1pPr algn="r">
              <a:defRPr sz="1200"/>
            </a:lvl1pPr>
          </a:lstStyle>
          <a:p>
            <a:fld id="{CCC47BF8-469A-4865-8E15-07564B8E7453}" type="slidenum">
              <a:rPr lang="pt-BR" smtClean="0"/>
              <a:pPr/>
              <a:t>‹nº›</a:t>
            </a:fld>
            <a:endParaRPr lang="pt-BR"/>
          </a:p>
        </p:txBody>
      </p:sp>
    </p:spTree>
    <p:extLst>
      <p:ext uri="{BB962C8B-B14F-4D97-AF65-F5344CB8AC3E}">
        <p14:creationId xmlns:p14="http://schemas.microsoft.com/office/powerpoint/2010/main" val="3269460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5928" cy="499666"/>
          </a:xfrm>
          <a:prstGeom prst="rect">
            <a:avLst/>
          </a:prstGeom>
          <a:noFill/>
          <a:ln w="9525">
            <a:noFill/>
            <a:miter lim="800000"/>
            <a:headEnd/>
            <a:tailEnd/>
          </a:ln>
          <a:effectLst/>
        </p:spPr>
        <p:txBody>
          <a:bodyPr vert="horz" wrap="square" lIns="96341" tIns="48171" rIns="96341" bIns="48171" numCol="1" anchor="t" anchorCtr="0" compatLnSpc="1">
            <a:prstTxWarp prst="textNoShape">
              <a:avLst/>
            </a:prstTxWarp>
          </a:bodyPr>
          <a:lstStyle>
            <a:lvl1pPr>
              <a:defRPr sz="1300"/>
            </a:lvl1pPr>
          </a:lstStyle>
          <a:p>
            <a:endParaRPr lang="pt-BR"/>
          </a:p>
        </p:txBody>
      </p:sp>
      <p:sp>
        <p:nvSpPr>
          <p:cNvPr id="3075" name="Rectangle 3"/>
          <p:cNvSpPr>
            <a:spLocks noGrp="1" noChangeArrowheads="1"/>
          </p:cNvSpPr>
          <p:nvPr>
            <p:ph type="dt" idx="1"/>
          </p:nvPr>
        </p:nvSpPr>
        <p:spPr bwMode="auto">
          <a:xfrm>
            <a:off x="3890008" y="0"/>
            <a:ext cx="2975928" cy="499666"/>
          </a:xfrm>
          <a:prstGeom prst="rect">
            <a:avLst/>
          </a:prstGeom>
          <a:noFill/>
          <a:ln w="9525">
            <a:noFill/>
            <a:miter lim="800000"/>
            <a:headEnd/>
            <a:tailEnd/>
          </a:ln>
          <a:effectLst/>
        </p:spPr>
        <p:txBody>
          <a:bodyPr vert="horz" wrap="square" lIns="96341" tIns="48171" rIns="96341" bIns="48171" numCol="1" anchor="t" anchorCtr="0" compatLnSpc="1">
            <a:prstTxWarp prst="textNoShape">
              <a:avLst/>
            </a:prstTxWarp>
          </a:bodyPr>
          <a:lstStyle>
            <a:lvl1pPr algn="r">
              <a:defRPr sz="1300"/>
            </a:lvl1pPr>
          </a:lstStyle>
          <a:p>
            <a:endParaRPr lang="pt-BR"/>
          </a:p>
        </p:txBody>
      </p:sp>
      <p:sp>
        <p:nvSpPr>
          <p:cNvPr id="3076" name="Rectangle 4"/>
          <p:cNvSpPr>
            <a:spLocks noGrp="1" noRot="1" noChangeAspect="1" noChangeArrowheads="1" noTextEdit="1"/>
          </p:cNvSpPr>
          <p:nvPr>
            <p:ph type="sldImg" idx="2"/>
          </p:nvPr>
        </p:nvSpPr>
        <p:spPr bwMode="auto">
          <a:xfrm>
            <a:off x="935038" y="749300"/>
            <a:ext cx="4997450" cy="37480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6753" y="4746824"/>
            <a:ext cx="5494020" cy="4496991"/>
          </a:xfrm>
          <a:prstGeom prst="rect">
            <a:avLst/>
          </a:prstGeom>
          <a:noFill/>
          <a:ln w="9525">
            <a:noFill/>
            <a:miter lim="800000"/>
            <a:headEnd/>
            <a:tailEnd/>
          </a:ln>
          <a:effectLst/>
        </p:spPr>
        <p:txBody>
          <a:bodyPr vert="horz" wrap="square" lIns="96341" tIns="48171" rIns="96341" bIns="48171"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3078" name="Rectangle 6"/>
          <p:cNvSpPr>
            <a:spLocks noGrp="1" noChangeArrowheads="1"/>
          </p:cNvSpPr>
          <p:nvPr>
            <p:ph type="ftr" sz="quarter" idx="4"/>
          </p:nvPr>
        </p:nvSpPr>
        <p:spPr bwMode="auto">
          <a:xfrm>
            <a:off x="0" y="9491913"/>
            <a:ext cx="2975928" cy="499666"/>
          </a:xfrm>
          <a:prstGeom prst="rect">
            <a:avLst/>
          </a:prstGeom>
          <a:noFill/>
          <a:ln w="9525">
            <a:noFill/>
            <a:miter lim="800000"/>
            <a:headEnd/>
            <a:tailEnd/>
          </a:ln>
          <a:effectLst/>
        </p:spPr>
        <p:txBody>
          <a:bodyPr vert="horz" wrap="square" lIns="96341" tIns="48171" rIns="96341" bIns="48171" numCol="1" anchor="b" anchorCtr="0" compatLnSpc="1">
            <a:prstTxWarp prst="textNoShape">
              <a:avLst/>
            </a:prstTxWarp>
          </a:bodyPr>
          <a:lstStyle>
            <a:lvl1pPr>
              <a:defRPr sz="1300"/>
            </a:lvl1pPr>
          </a:lstStyle>
          <a:p>
            <a:endParaRPr lang="pt-BR"/>
          </a:p>
        </p:txBody>
      </p:sp>
      <p:sp>
        <p:nvSpPr>
          <p:cNvPr id="3079" name="Rectangle 7"/>
          <p:cNvSpPr>
            <a:spLocks noGrp="1" noChangeArrowheads="1"/>
          </p:cNvSpPr>
          <p:nvPr>
            <p:ph type="sldNum" sz="quarter" idx="5"/>
          </p:nvPr>
        </p:nvSpPr>
        <p:spPr bwMode="auto">
          <a:xfrm>
            <a:off x="3890008" y="9491913"/>
            <a:ext cx="2975928" cy="499666"/>
          </a:xfrm>
          <a:prstGeom prst="rect">
            <a:avLst/>
          </a:prstGeom>
          <a:noFill/>
          <a:ln w="9525">
            <a:noFill/>
            <a:miter lim="800000"/>
            <a:headEnd/>
            <a:tailEnd/>
          </a:ln>
          <a:effectLst/>
        </p:spPr>
        <p:txBody>
          <a:bodyPr vert="horz" wrap="square" lIns="96341" tIns="48171" rIns="96341" bIns="48171" numCol="1" anchor="b" anchorCtr="0" compatLnSpc="1">
            <a:prstTxWarp prst="textNoShape">
              <a:avLst/>
            </a:prstTxWarp>
          </a:bodyPr>
          <a:lstStyle>
            <a:lvl1pPr algn="r">
              <a:defRPr sz="1300"/>
            </a:lvl1pPr>
          </a:lstStyle>
          <a:p>
            <a:fld id="{89A72BE8-AD1D-45BA-A789-EC6781E8742E}" type="slidenum">
              <a:rPr lang="pt-BR"/>
              <a:pPr/>
              <a:t>‹nº›</a:t>
            </a:fld>
            <a:endParaRPr lang="pt-BR"/>
          </a:p>
        </p:txBody>
      </p:sp>
    </p:spTree>
    <p:extLst>
      <p:ext uri="{BB962C8B-B14F-4D97-AF65-F5344CB8AC3E}">
        <p14:creationId xmlns:p14="http://schemas.microsoft.com/office/powerpoint/2010/main" val="18139606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C9A72-108E-4C56-BA19-0B047FE27B0A}" type="slidenum">
              <a:rPr lang="pt-BR"/>
              <a:pPr/>
              <a:t>1</a:t>
            </a:fld>
            <a:endParaRPr lang="pt-B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1F4C3-CBBD-4D2B-B1E9-AC04B77E72B3}" type="slidenum">
              <a:rPr lang="pt-BR"/>
              <a:pPr/>
              <a:t>2</a:t>
            </a:fld>
            <a:endParaRPr lang="pt-B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89A72BE8-AD1D-45BA-A789-EC6781E8742E}"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57D4F42-60BD-4092-BF5C-49CC09F8CCF6}" type="slidenum">
              <a:rPr lang="en-CA" smtClean="0"/>
              <a:pPr/>
              <a:t>8</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D1E86E87-5348-4D56-8E59-26D7A6826F30}" type="slidenum">
              <a:rPr lang="pt-BR" smtClean="0"/>
              <a:pPr/>
              <a:t>12</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33B72-4FB5-41BF-BE87-840983086307}" type="slidenum">
              <a:rPr lang="pt-BR"/>
              <a:pPr/>
              <a:t>27</a:t>
            </a:fld>
            <a:endParaRPr lang="pt-B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C9A72-108E-4C56-BA19-0B047FE27B0A}" type="slidenum">
              <a:rPr lang="pt-BR"/>
              <a:pPr/>
              <a:t>28</a:t>
            </a:fld>
            <a:endParaRPr lang="pt-B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39938" name="Group 2"/>
          <p:cNvGrpSpPr>
            <a:grpSpLocks/>
          </p:cNvGrpSpPr>
          <p:nvPr/>
        </p:nvGrpSpPr>
        <p:grpSpPr bwMode="auto">
          <a:xfrm>
            <a:off x="0" y="0"/>
            <a:ext cx="9144000" cy="6858000"/>
            <a:chOff x="0" y="0"/>
            <a:chExt cx="5760" cy="4320"/>
          </a:xfrm>
        </p:grpSpPr>
        <p:sp>
          <p:nvSpPr>
            <p:cNvPr id="3993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pt-BR" sz="2400">
                <a:latin typeface="Times New Roman" pitchFamily="18" charset="0"/>
              </a:endParaRPr>
            </a:p>
          </p:txBody>
        </p:sp>
        <p:sp>
          <p:nvSpPr>
            <p:cNvPr id="39940"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pt-BR" sz="2400">
                <a:latin typeface="Times New Roman" pitchFamily="18" charset="0"/>
              </a:endParaRPr>
            </a:p>
          </p:txBody>
        </p:sp>
        <p:grpSp>
          <p:nvGrpSpPr>
            <p:cNvPr id="39941" name="Group 5"/>
            <p:cNvGrpSpPr>
              <a:grpSpLocks/>
            </p:cNvGrpSpPr>
            <p:nvPr/>
          </p:nvGrpSpPr>
          <p:grpSpPr bwMode="auto">
            <a:xfrm>
              <a:off x="0" y="672"/>
              <a:ext cx="1806" cy="1989"/>
              <a:chOff x="0" y="672"/>
              <a:chExt cx="1806" cy="1989"/>
            </a:xfrm>
          </p:grpSpPr>
          <p:sp>
            <p:nvSpPr>
              <p:cNvPr id="39942"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pt-BR" sz="2400">
                  <a:latin typeface="Times New Roman" pitchFamily="18" charset="0"/>
                </a:endParaRPr>
              </a:p>
            </p:txBody>
          </p:sp>
          <p:sp>
            <p:nvSpPr>
              <p:cNvPr id="39943"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pt-BR" sz="2400">
                  <a:latin typeface="Times New Roman" pitchFamily="18" charset="0"/>
                </a:endParaRPr>
              </a:p>
            </p:txBody>
          </p:sp>
          <p:sp>
            <p:nvSpPr>
              <p:cNvPr id="39944"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pt-BR" sz="2400">
                  <a:latin typeface="Times New Roman" pitchFamily="18" charset="0"/>
                </a:endParaRPr>
              </a:p>
            </p:txBody>
          </p:sp>
          <p:sp>
            <p:nvSpPr>
              <p:cNvPr id="39945"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pt-BR" sz="2400">
                  <a:latin typeface="Times New Roman" pitchFamily="18" charset="0"/>
                </a:endParaRPr>
              </a:p>
            </p:txBody>
          </p:sp>
          <p:sp>
            <p:nvSpPr>
              <p:cNvPr id="39946"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pt-BR" sz="2400">
                  <a:latin typeface="Times New Roman" pitchFamily="18" charset="0"/>
                </a:endParaRPr>
              </a:p>
            </p:txBody>
          </p:sp>
          <p:sp>
            <p:nvSpPr>
              <p:cNvPr id="39947"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pt-BR" sz="2400">
                  <a:latin typeface="Times New Roman" pitchFamily="18" charset="0"/>
                </a:endParaRPr>
              </a:p>
            </p:txBody>
          </p:sp>
          <p:sp>
            <p:nvSpPr>
              <p:cNvPr id="39948"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pt-BR" sz="2400">
                  <a:latin typeface="Times New Roman" pitchFamily="18" charset="0"/>
                </a:endParaRPr>
              </a:p>
            </p:txBody>
          </p:sp>
          <p:sp>
            <p:nvSpPr>
              <p:cNvPr id="39949"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pt-BR" sz="2400">
                  <a:latin typeface="Times New Roman" pitchFamily="18" charset="0"/>
                </a:endParaRPr>
              </a:p>
            </p:txBody>
          </p:sp>
          <p:sp>
            <p:nvSpPr>
              <p:cNvPr id="39950"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pt-BR" sz="2400">
                  <a:latin typeface="Times New Roman" pitchFamily="18" charset="0"/>
                </a:endParaRPr>
              </a:p>
            </p:txBody>
          </p:sp>
          <p:sp>
            <p:nvSpPr>
              <p:cNvPr id="39951"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pt-BR" sz="2400">
                  <a:latin typeface="Times New Roman" pitchFamily="18" charset="0"/>
                </a:endParaRPr>
              </a:p>
            </p:txBody>
          </p:sp>
        </p:grpSp>
      </p:grpSp>
      <p:sp>
        <p:nvSpPr>
          <p:cNvPr id="39952" name="Rectangle 16"/>
          <p:cNvSpPr>
            <a:spLocks noGrp="1" noChangeArrowheads="1"/>
          </p:cNvSpPr>
          <p:nvPr>
            <p:ph type="dt" sz="half" idx="2"/>
          </p:nvPr>
        </p:nvSpPr>
        <p:spPr>
          <a:xfrm>
            <a:off x="457200" y="6248400"/>
            <a:ext cx="2133600" cy="457200"/>
          </a:xfrm>
        </p:spPr>
        <p:txBody>
          <a:bodyPr/>
          <a:lstStyle>
            <a:lvl1pPr>
              <a:defRPr/>
            </a:lvl1pPr>
          </a:lstStyle>
          <a:p>
            <a:endParaRPr lang="pt-BR"/>
          </a:p>
        </p:txBody>
      </p:sp>
      <p:sp>
        <p:nvSpPr>
          <p:cNvPr id="39953" name="Rectangle 17"/>
          <p:cNvSpPr>
            <a:spLocks noGrp="1" noChangeArrowheads="1"/>
          </p:cNvSpPr>
          <p:nvPr>
            <p:ph type="ftr" sz="quarter" idx="3"/>
          </p:nvPr>
        </p:nvSpPr>
        <p:spPr/>
        <p:txBody>
          <a:bodyPr/>
          <a:lstStyle>
            <a:lvl1pPr>
              <a:defRPr/>
            </a:lvl1pPr>
          </a:lstStyle>
          <a:p>
            <a:endParaRPr lang="pt-BR"/>
          </a:p>
        </p:txBody>
      </p:sp>
      <p:sp>
        <p:nvSpPr>
          <p:cNvPr id="39954" name="Rectangle 18"/>
          <p:cNvSpPr>
            <a:spLocks noGrp="1" noChangeArrowheads="1"/>
          </p:cNvSpPr>
          <p:nvPr>
            <p:ph type="sldNum" sz="quarter" idx="4"/>
          </p:nvPr>
        </p:nvSpPr>
        <p:spPr/>
        <p:txBody>
          <a:bodyPr/>
          <a:lstStyle>
            <a:lvl1pPr>
              <a:defRPr/>
            </a:lvl1pPr>
          </a:lstStyle>
          <a:p>
            <a:fld id="{B7F6044C-0E1C-49D3-9559-694601B9461D}" type="slidenum">
              <a:rPr lang="pt-BR"/>
              <a:pPr/>
              <a:t>‹nº›</a:t>
            </a:fld>
            <a:endParaRPr lang="pt-BR"/>
          </a:p>
        </p:txBody>
      </p:sp>
      <p:sp>
        <p:nvSpPr>
          <p:cNvPr id="399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pt-BR"/>
              <a:t>Clique para editar o estilo do título mestre</a:t>
            </a:r>
          </a:p>
        </p:txBody>
      </p:sp>
      <p:sp>
        <p:nvSpPr>
          <p:cNvPr id="399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pt-BR"/>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Rodapé 3"/>
          <p:cNvSpPr>
            <a:spLocks noGrp="1"/>
          </p:cNvSpPr>
          <p:nvPr>
            <p:ph type="ftr" sz="quarter" idx="10"/>
          </p:nvPr>
        </p:nvSpPr>
        <p:spPr/>
        <p:txBody>
          <a:bodyPr/>
          <a:lstStyle>
            <a:lvl1pPr>
              <a:defRPr/>
            </a:lvl1pPr>
          </a:lstStyle>
          <a:p>
            <a:endParaRPr lang="pt-BR"/>
          </a:p>
        </p:txBody>
      </p:sp>
      <p:sp>
        <p:nvSpPr>
          <p:cNvPr id="5" name="Espaço Reservado para Número de Slide 4"/>
          <p:cNvSpPr>
            <a:spLocks noGrp="1"/>
          </p:cNvSpPr>
          <p:nvPr>
            <p:ph type="sldNum" sz="quarter" idx="11"/>
          </p:nvPr>
        </p:nvSpPr>
        <p:spPr/>
        <p:txBody>
          <a:bodyPr/>
          <a:lstStyle>
            <a:lvl1pPr>
              <a:defRPr/>
            </a:lvl1pPr>
          </a:lstStyle>
          <a:p>
            <a:fld id="{D29E4A05-B5B8-4B4F-A0A3-AA3DEEB8F49D}" type="slidenum">
              <a:rPr lang="pt-BR"/>
              <a:pPr/>
              <a:t>‹nº›</a:t>
            </a:fld>
            <a:endParaRPr lang="pt-BR"/>
          </a:p>
        </p:txBody>
      </p:sp>
      <p:sp>
        <p:nvSpPr>
          <p:cNvPr id="6" name="Espaço Reservado para Data 5"/>
          <p:cNvSpPr>
            <a:spLocks noGrp="1"/>
          </p:cNvSpPr>
          <p:nvPr>
            <p:ph type="dt" sz="half" idx="12"/>
          </p:nvPr>
        </p:nvSpPr>
        <p:spPr/>
        <p:txBody>
          <a:bodyPr/>
          <a:lstStyle>
            <a:lvl1pPr>
              <a:defRPr/>
            </a:lvl1pPr>
          </a:lstStyle>
          <a:p>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457200"/>
            <a:ext cx="2057400" cy="54102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457200"/>
            <a:ext cx="6019800" cy="54102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Rodapé 3"/>
          <p:cNvSpPr>
            <a:spLocks noGrp="1"/>
          </p:cNvSpPr>
          <p:nvPr>
            <p:ph type="ftr" sz="quarter" idx="10"/>
          </p:nvPr>
        </p:nvSpPr>
        <p:spPr/>
        <p:txBody>
          <a:bodyPr/>
          <a:lstStyle>
            <a:lvl1pPr>
              <a:defRPr/>
            </a:lvl1pPr>
          </a:lstStyle>
          <a:p>
            <a:endParaRPr lang="pt-BR"/>
          </a:p>
        </p:txBody>
      </p:sp>
      <p:sp>
        <p:nvSpPr>
          <p:cNvPr id="5" name="Espaço Reservado para Número de Slide 4"/>
          <p:cNvSpPr>
            <a:spLocks noGrp="1"/>
          </p:cNvSpPr>
          <p:nvPr>
            <p:ph type="sldNum" sz="quarter" idx="11"/>
          </p:nvPr>
        </p:nvSpPr>
        <p:spPr/>
        <p:txBody>
          <a:bodyPr/>
          <a:lstStyle>
            <a:lvl1pPr>
              <a:defRPr/>
            </a:lvl1pPr>
          </a:lstStyle>
          <a:p>
            <a:fld id="{C1E4269B-4C04-4B71-8F77-CC6C664D1436}" type="slidenum">
              <a:rPr lang="pt-BR"/>
              <a:pPr/>
              <a:t>‹nº›</a:t>
            </a:fld>
            <a:endParaRPr lang="pt-BR"/>
          </a:p>
        </p:txBody>
      </p:sp>
      <p:sp>
        <p:nvSpPr>
          <p:cNvPr id="6" name="Espaço Reservado para Data 5"/>
          <p:cNvSpPr>
            <a:spLocks noGrp="1"/>
          </p:cNvSpPr>
          <p:nvPr>
            <p:ph type="dt" sz="half" idx="12"/>
          </p:nvPr>
        </p:nvSpPr>
        <p:spPr/>
        <p:txBody>
          <a:bodyPr/>
          <a:lstStyle>
            <a:lvl1pPr>
              <a:defRPr/>
            </a:lvl1pPr>
          </a:lstStyle>
          <a:p>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13716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981200"/>
            <a:ext cx="4038600" cy="3886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4038600" cy="3886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Rodapé 4"/>
          <p:cNvSpPr>
            <a:spLocks noGrp="1"/>
          </p:cNvSpPr>
          <p:nvPr>
            <p:ph type="ftr" sz="quarter" idx="10"/>
          </p:nvPr>
        </p:nvSpPr>
        <p:spPr>
          <a:xfrm>
            <a:off x="3124200" y="6248400"/>
            <a:ext cx="2895600" cy="457200"/>
          </a:xfrm>
        </p:spPr>
        <p:txBody>
          <a:bodyPr/>
          <a:lstStyle>
            <a:lvl1pPr>
              <a:defRPr/>
            </a:lvl1pPr>
          </a:lstStyle>
          <a:p>
            <a:endParaRPr lang="pt-BR"/>
          </a:p>
        </p:txBody>
      </p:sp>
      <p:sp>
        <p:nvSpPr>
          <p:cNvPr id="6" name="Espaço Reservado para Número de Slide 5"/>
          <p:cNvSpPr>
            <a:spLocks noGrp="1"/>
          </p:cNvSpPr>
          <p:nvPr>
            <p:ph type="sldNum" sz="quarter" idx="11"/>
          </p:nvPr>
        </p:nvSpPr>
        <p:spPr>
          <a:xfrm>
            <a:off x="6553200" y="6248400"/>
            <a:ext cx="2133600" cy="457200"/>
          </a:xfrm>
        </p:spPr>
        <p:txBody>
          <a:bodyPr/>
          <a:lstStyle>
            <a:lvl1pPr>
              <a:defRPr/>
            </a:lvl1pPr>
          </a:lstStyle>
          <a:p>
            <a:fld id="{27577BE0-877A-4BCF-9463-1516E96275E8}" type="slidenum">
              <a:rPr lang="pt-BR"/>
              <a:pPr/>
              <a:t>‹nº›</a:t>
            </a:fld>
            <a:endParaRPr lang="pt-BR"/>
          </a:p>
        </p:txBody>
      </p:sp>
      <p:sp>
        <p:nvSpPr>
          <p:cNvPr id="7" name="Espaço Reservado para Data 6"/>
          <p:cNvSpPr>
            <a:spLocks noGrp="1"/>
          </p:cNvSpPr>
          <p:nvPr>
            <p:ph type="dt" sz="half" idx="12"/>
          </p:nvPr>
        </p:nvSpPr>
        <p:spPr>
          <a:xfrm>
            <a:off x="457200" y="6245225"/>
            <a:ext cx="2133600" cy="476250"/>
          </a:xfrm>
        </p:spPr>
        <p:txBody>
          <a:bodyPr/>
          <a:lstStyle>
            <a:lvl1pPr>
              <a:defRPr/>
            </a:lvl1pPr>
          </a:lstStyle>
          <a:p>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ítulo,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1371600"/>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981200"/>
            <a:ext cx="4038600" cy="3886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648200" y="1981200"/>
            <a:ext cx="4038600" cy="38862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Rodapé 4"/>
          <p:cNvSpPr>
            <a:spLocks noGrp="1"/>
          </p:cNvSpPr>
          <p:nvPr>
            <p:ph type="ftr" sz="quarter" idx="10"/>
          </p:nvPr>
        </p:nvSpPr>
        <p:spPr>
          <a:xfrm>
            <a:off x="3124200" y="6248400"/>
            <a:ext cx="2895600" cy="457200"/>
          </a:xfrm>
        </p:spPr>
        <p:txBody>
          <a:bodyPr/>
          <a:lstStyle>
            <a:lvl1pPr>
              <a:defRPr/>
            </a:lvl1pPr>
          </a:lstStyle>
          <a:p>
            <a:endParaRPr lang="pt-BR"/>
          </a:p>
        </p:txBody>
      </p:sp>
      <p:sp>
        <p:nvSpPr>
          <p:cNvPr id="6" name="Espaço Reservado para Número de Slide 5"/>
          <p:cNvSpPr>
            <a:spLocks noGrp="1"/>
          </p:cNvSpPr>
          <p:nvPr>
            <p:ph type="sldNum" sz="quarter" idx="11"/>
          </p:nvPr>
        </p:nvSpPr>
        <p:spPr>
          <a:xfrm>
            <a:off x="6553200" y="6248400"/>
            <a:ext cx="2133600" cy="457200"/>
          </a:xfrm>
        </p:spPr>
        <p:txBody>
          <a:bodyPr/>
          <a:lstStyle>
            <a:lvl1pPr>
              <a:defRPr/>
            </a:lvl1pPr>
          </a:lstStyle>
          <a:p>
            <a:fld id="{7145F275-E720-4B39-BE67-E51E1FD5A1CC}" type="slidenum">
              <a:rPr lang="pt-BR"/>
              <a:pPr/>
              <a:t>‹nº›</a:t>
            </a:fld>
            <a:endParaRPr lang="pt-BR"/>
          </a:p>
        </p:txBody>
      </p:sp>
      <p:sp>
        <p:nvSpPr>
          <p:cNvPr id="7" name="Espaço Reservado para Data 6"/>
          <p:cNvSpPr>
            <a:spLocks noGrp="1"/>
          </p:cNvSpPr>
          <p:nvPr>
            <p:ph type="dt" sz="half" idx="12"/>
          </p:nvPr>
        </p:nvSpPr>
        <p:spPr>
          <a:xfrm>
            <a:off x="457200" y="6245225"/>
            <a:ext cx="2133600" cy="476250"/>
          </a:xfrm>
        </p:spPr>
        <p:txBody>
          <a:bodyPr/>
          <a:lstStyle>
            <a:lvl1pPr>
              <a:defRPr/>
            </a:lvl1pPr>
          </a:lstStyle>
          <a:p>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13716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457200" y="1981200"/>
            <a:ext cx="8229600" cy="3886200"/>
          </a:xfrm>
        </p:spPr>
        <p:txBody>
          <a:bodyPr/>
          <a:lstStyle/>
          <a:p>
            <a:endParaRPr lang="pt-BR"/>
          </a:p>
        </p:txBody>
      </p:sp>
      <p:sp>
        <p:nvSpPr>
          <p:cNvPr id="4" name="Espaço Reservado para Rodapé 3"/>
          <p:cNvSpPr>
            <a:spLocks noGrp="1"/>
          </p:cNvSpPr>
          <p:nvPr>
            <p:ph type="ftr" sz="quarter" idx="10"/>
          </p:nvPr>
        </p:nvSpPr>
        <p:spPr>
          <a:xfrm>
            <a:off x="3124200" y="6248400"/>
            <a:ext cx="2895600" cy="457200"/>
          </a:xfrm>
        </p:spPr>
        <p:txBody>
          <a:bodyPr/>
          <a:lstStyle>
            <a:lvl1pPr>
              <a:defRPr/>
            </a:lvl1pPr>
          </a:lstStyle>
          <a:p>
            <a:endParaRPr lang="pt-BR"/>
          </a:p>
        </p:txBody>
      </p:sp>
      <p:sp>
        <p:nvSpPr>
          <p:cNvPr id="5" name="Espaço Reservado para Número de Slide 4"/>
          <p:cNvSpPr>
            <a:spLocks noGrp="1"/>
          </p:cNvSpPr>
          <p:nvPr>
            <p:ph type="sldNum" sz="quarter" idx="11"/>
          </p:nvPr>
        </p:nvSpPr>
        <p:spPr>
          <a:xfrm>
            <a:off x="6553200" y="6248400"/>
            <a:ext cx="2133600" cy="457200"/>
          </a:xfrm>
        </p:spPr>
        <p:txBody>
          <a:bodyPr/>
          <a:lstStyle>
            <a:lvl1pPr>
              <a:defRPr/>
            </a:lvl1pPr>
          </a:lstStyle>
          <a:p>
            <a:fld id="{107E61A2-8C2D-41A3-ADE5-7ABA8B7A4797}" type="slidenum">
              <a:rPr lang="pt-BR"/>
              <a:pPr/>
              <a:t>‹nº›</a:t>
            </a:fld>
            <a:endParaRPr lang="pt-BR"/>
          </a:p>
        </p:txBody>
      </p:sp>
      <p:sp>
        <p:nvSpPr>
          <p:cNvPr id="6" name="Espaço Reservado para Data 5"/>
          <p:cNvSpPr>
            <a:spLocks noGrp="1"/>
          </p:cNvSpPr>
          <p:nvPr>
            <p:ph type="dt" sz="half" idx="12"/>
          </p:nvPr>
        </p:nvSpPr>
        <p:spPr>
          <a:xfrm>
            <a:off x="457200" y="6245225"/>
            <a:ext cx="2133600" cy="476250"/>
          </a:xfrm>
        </p:spPr>
        <p:txBody>
          <a:bodyPr/>
          <a:lstStyle>
            <a:lvl1pPr>
              <a:defRPr/>
            </a:lvl1pPr>
          </a:lstStyle>
          <a:p>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Rodapé 3"/>
          <p:cNvSpPr>
            <a:spLocks noGrp="1"/>
          </p:cNvSpPr>
          <p:nvPr>
            <p:ph type="ftr" sz="quarter" idx="10"/>
          </p:nvPr>
        </p:nvSpPr>
        <p:spPr/>
        <p:txBody>
          <a:bodyPr/>
          <a:lstStyle>
            <a:lvl1pPr>
              <a:defRPr/>
            </a:lvl1pPr>
          </a:lstStyle>
          <a:p>
            <a:endParaRPr lang="pt-BR"/>
          </a:p>
        </p:txBody>
      </p:sp>
      <p:sp>
        <p:nvSpPr>
          <p:cNvPr id="5" name="Espaço Reservado para Número de Slide 4"/>
          <p:cNvSpPr>
            <a:spLocks noGrp="1"/>
          </p:cNvSpPr>
          <p:nvPr>
            <p:ph type="sldNum" sz="quarter" idx="11"/>
          </p:nvPr>
        </p:nvSpPr>
        <p:spPr/>
        <p:txBody>
          <a:bodyPr/>
          <a:lstStyle>
            <a:lvl1pPr>
              <a:defRPr/>
            </a:lvl1pPr>
          </a:lstStyle>
          <a:p>
            <a:fld id="{8A8D5FD8-5DFC-4A1B-858B-89FDB0EB8739}" type="slidenum">
              <a:rPr lang="pt-BR"/>
              <a:pPr/>
              <a:t>‹nº›</a:t>
            </a:fld>
            <a:endParaRPr lang="pt-BR"/>
          </a:p>
        </p:txBody>
      </p:sp>
      <p:sp>
        <p:nvSpPr>
          <p:cNvPr id="6" name="Espaço Reservado para Data 5"/>
          <p:cNvSpPr>
            <a:spLocks noGrp="1"/>
          </p:cNvSpPr>
          <p:nvPr>
            <p:ph type="dt" sz="half" idx="12"/>
          </p:nvPr>
        </p:nvSpPr>
        <p:spPr/>
        <p:txBody>
          <a:bodyPr/>
          <a:lstStyle>
            <a:lvl1pPr>
              <a:defRPr/>
            </a:lvl1pPr>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Rodapé 3"/>
          <p:cNvSpPr>
            <a:spLocks noGrp="1"/>
          </p:cNvSpPr>
          <p:nvPr>
            <p:ph type="ftr" sz="quarter" idx="10"/>
          </p:nvPr>
        </p:nvSpPr>
        <p:spPr/>
        <p:txBody>
          <a:bodyPr/>
          <a:lstStyle>
            <a:lvl1pPr>
              <a:defRPr/>
            </a:lvl1pPr>
          </a:lstStyle>
          <a:p>
            <a:endParaRPr lang="pt-BR"/>
          </a:p>
        </p:txBody>
      </p:sp>
      <p:sp>
        <p:nvSpPr>
          <p:cNvPr id="5" name="Espaço Reservado para Número de Slide 4"/>
          <p:cNvSpPr>
            <a:spLocks noGrp="1"/>
          </p:cNvSpPr>
          <p:nvPr>
            <p:ph type="sldNum" sz="quarter" idx="11"/>
          </p:nvPr>
        </p:nvSpPr>
        <p:spPr/>
        <p:txBody>
          <a:bodyPr/>
          <a:lstStyle>
            <a:lvl1pPr>
              <a:defRPr/>
            </a:lvl1pPr>
          </a:lstStyle>
          <a:p>
            <a:fld id="{FCDE5315-EB83-4667-9689-C71427436CB8}" type="slidenum">
              <a:rPr lang="pt-BR"/>
              <a:pPr/>
              <a:t>‹nº›</a:t>
            </a:fld>
            <a:endParaRPr lang="pt-BR"/>
          </a:p>
        </p:txBody>
      </p:sp>
      <p:sp>
        <p:nvSpPr>
          <p:cNvPr id="6" name="Espaço Reservado para Data 5"/>
          <p:cNvSpPr>
            <a:spLocks noGrp="1"/>
          </p:cNvSpPr>
          <p:nvPr>
            <p:ph type="dt" sz="half" idx="12"/>
          </p:nvPr>
        </p:nvSpPr>
        <p:spPr/>
        <p:txBody>
          <a:bodyPr/>
          <a:lstStyle>
            <a:lvl1pPr>
              <a:defRPr/>
            </a:lvl1pPr>
          </a:lstStyle>
          <a:p>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Rodapé 4"/>
          <p:cNvSpPr>
            <a:spLocks noGrp="1"/>
          </p:cNvSpPr>
          <p:nvPr>
            <p:ph type="ftr" sz="quarter" idx="10"/>
          </p:nvPr>
        </p:nvSpPr>
        <p:spPr/>
        <p:txBody>
          <a:bodyPr/>
          <a:lstStyle>
            <a:lvl1pPr>
              <a:defRPr/>
            </a:lvl1pPr>
          </a:lstStyle>
          <a:p>
            <a:endParaRPr lang="pt-BR"/>
          </a:p>
        </p:txBody>
      </p:sp>
      <p:sp>
        <p:nvSpPr>
          <p:cNvPr id="6" name="Espaço Reservado para Número de Slide 5"/>
          <p:cNvSpPr>
            <a:spLocks noGrp="1"/>
          </p:cNvSpPr>
          <p:nvPr>
            <p:ph type="sldNum" sz="quarter" idx="11"/>
          </p:nvPr>
        </p:nvSpPr>
        <p:spPr/>
        <p:txBody>
          <a:bodyPr/>
          <a:lstStyle>
            <a:lvl1pPr>
              <a:defRPr/>
            </a:lvl1pPr>
          </a:lstStyle>
          <a:p>
            <a:fld id="{2A7B81E2-5007-4E37-9C97-C3928EF26C37}" type="slidenum">
              <a:rPr lang="pt-BR"/>
              <a:pPr/>
              <a:t>‹nº›</a:t>
            </a:fld>
            <a:endParaRPr lang="pt-BR"/>
          </a:p>
        </p:txBody>
      </p:sp>
      <p:sp>
        <p:nvSpPr>
          <p:cNvPr id="7" name="Espaço Reservado para Data 6"/>
          <p:cNvSpPr>
            <a:spLocks noGrp="1"/>
          </p:cNvSpPr>
          <p:nvPr>
            <p:ph type="dt" sz="half" idx="12"/>
          </p:nvPr>
        </p:nvSpPr>
        <p:spPr/>
        <p:txBody>
          <a:bodyPr/>
          <a:lstStyle>
            <a:lvl1pPr>
              <a:defRPr/>
            </a:lvl1pPr>
          </a:lstStyle>
          <a:p>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Rodapé 6"/>
          <p:cNvSpPr>
            <a:spLocks noGrp="1"/>
          </p:cNvSpPr>
          <p:nvPr>
            <p:ph type="ftr" sz="quarter" idx="10"/>
          </p:nvPr>
        </p:nvSpPr>
        <p:spPr/>
        <p:txBody>
          <a:bodyPr/>
          <a:lstStyle>
            <a:lvl1pPr>
              <a:defRPr/>
            </a:lvl1pPr>
          </a:lstStyle>
          <a:p>
            <a:endParaRPr lang="pt-BR"/>
          </a:p>
        </p:txBody>
      </p:sp>
      <p:sp>
        <p:nvSpPr>
          <p:cNvPr id="8" name="Espaço Reservado para Número de Slide 7"/>
          <p:cNvSpPr>
            <a:spLocks noGrp="1"/>
          </p:cNvSpPr>
          <p:nvPr>
            <p:ph type="sldNum" sz="quarter" idx="11"/>
          </p:nvPr>
        </p:nvSpPr>
        <p:spPr/>
        <p:txBody>
          <a:bodyPr/>
          <a:lstStyle>
            <a:lvl1pPr>
              <a:defRPr/>
            </a:lvl1pPr>
          </a:lstStyle>
          <a:p>
            <a:fld id="{15C1F353-E40C-4EC9-8271-52B59FDB269E}" type="slidenum">
              <a:rPr lang="pt-BR"/>
              <a:pPr/>
              <a:t>‹nº›</a:t>
            </a:fld>
            <a:endParaRPr lang="pt-BR"/>
          </a:p>
        </p:txBody>
      </p:sp>
      <p:sp>
        <p:nvSpPr>
          <p:cNvPr id="9" name="Espaço Reservado para Data 8"/>
          <p:cNvSpPr>
            <a:spLocks noGrp="1"/>
          </p:cNvSpPr>
          <p:nvPr>
            <p:ph type="dt" sz="half" idx="12"/>
          </p:nvPr>
        </p:nvSpPr>
        <p:spPr/>
        <p:txBody>
          <a:bodyPr/>
          <a:lstStyle>
            <a:lvl1pPr>
              <a:defRPr/>
            </a:lvl1pPr>
          </a:lstStyle>
          <a:p>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Rodapé 2"/>
          <p:cNvSpPr>
            <a:spLocks noGrp="1"/>
          </p:cNvSpPr>
          <p:nvPr>
            <p:ph type="ftr" sz="quarter" idx="10"/>
          </p:nvPr>
        </p:nvSpPr>
        <p:spPr/>
        <p:txBody>
          <a:bodyPr/>
          <a:lstStyle>
            <a:lvl1pPr>
              <a:defRPr/>
            </a:lvl1pPr>
          </a:lstStyle>
          <a:p>
            <a:endParaRPr lang="pt-BR"/>
          </a:p>
        </p:txBody>
      </p:sp>
      <p:sp>
        <p:nvSpPr>
          <p:cNvPr id="4" name="Espaço Reservado para Número de Slide 3"/>
          <p:cNvSpPr>
            <a:spLocks noGrp="1"/>
          </p:cNvSpPr>
          <p:nvPr>
            <p:ph type="sldNum" sz="quarter" idx="11"/>
          </p:nvPr>
        </p:nvSpPr>
        <p:spPr/>
        <p:txBody>
          <a:bodyPr/>
          <a:lstStyle>
            <a:lvl1pPr>
              <a:defRPr/>
            </a:lvl1pPr>
          </a:lstStyle>
          <a:p>
            <a:fld id="{676F1EE2-483B-4F33-8F5C-C7B2467DEBDB}" type="slidenum">
              <a:rPr lang="pt-BR"/>
              <a:pPr/>
              <a:t>‹nº›</a:t>
            </a:fld>
            <a:endParaRPr lang="pt-BR"/>
          </a:p>
        </p:txBody>
      </p:sp>
      <p:sp>
        <p:nvSpPr>
          <p:cNvPr id="5" name="Espaço Reservado para Data 4"/>
          <p:cNvSpPr>
            <a:spLocks noGrp="1"/>
          </p:cNvSpPr>
          <p:nvPr>
            <p:ph type="dt" sz="half" idx="12"/>
          </p:nvPr>
        </p:nvSpPr>
        <p:spPr/>
        <p:txBody>
          <a:bodyPr/>
          <a:lstStyle>
            <a:lvl1pPr>
              <a:defRPr/>
            </a:lvl1pPr>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p:cNvSpPr>
            <a:spLocks noGrp="1"/>
          </p:cNvSpPr>
          <p:nvPr>
            <p:ph type="ftr" sz="quarter" idx="10"/>
          </p:nvPr>
        </p:nvSpPr>
        <p:spPr/>
        <p:txBody>
          <a:bodyPr/>
          <a:lstStyle>
            <a:lvl1pPr>
              <a:defRPr/>
            </a:lvl1pPr>
          </a:lstStyle>
          <a:p>
            <a:endParaRPr lang="pt-BR"/>
          </a:p>
        </p:txBody>
      </p:sp>
      <p:sp>
        <p:nvSpPr>
          <p:cNvPr id="3" name="Espaço Reservado para Número de Slide 2"/>
          <p:cNvSpPr>
            <a:spLocks noGrp="1"/>
          </p:cNvSpPr>
          <p:nvPr>
            <p:ph type="sldNum" sz="quarter" idx="11"/>
          </p:nvPr>
        </p:nvSpPr>
        <p:spPr/>
        <p:txBody>
          <a:bodyPr/>
          <a:lstStyle>
            <a:lvl1pPr>
              <a:defRPr/>
            </a:lvl1pPr>
          </a:lstStyle>
          <a:p>
            <a:fld id="{3ADF4C1A-FE39-4E21-9C64-34883738C39E}" type="slidenum">
              <a:rPr lang="pt-BR"/>
              <a:pPr/>
              <a:t>‹nº›</a:t>
            </a:fld>
            <a:endParaRPr lang="pt-BR"/>
          </a:p>
        </p:txBody>
      </p:sp>
      <p:sp>
        <p:nvSpPr>
          <p:cNvPr id="4" name="Espaço Reservado para Data 3"/>
          <p:cNvSpPr>
            <a:spLocks noGrp="1"/>
          </p:cNvSpPr>
          <p:nvPr>
            <p:ph type="dt" sz="half" idx="12"/>
          </p:nvPr>
        </p:nvSpPr>
        <p:spPr/>
        <p:txBody>
          <a:bodyPr/>
          <a:lstStyle>
            <a:lvl1pPr>
              <a:defRPr/>
            </a:lvl1pPr>
          </a:lstStyle>
          <a:p>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Rodapé 4"/>
          <p:cNvSpPr>
            <a:spLocks noGrp="1"/>
          </p:cNvSpPr>
          <p:nvPr>
            <p:ph type="ftr" sz="quarter" idx="10"/>
          </p:nvPr>
        </p:nvSpPr>
        <p:spPr/>
        <p:txBody>
          <a:bodyPr/>
          <a:lstStyle>
            <a:lvl1pPr>
              <a:defRPr/>
            </a:lvl1pPr>
          </a:lstStyle>
          <a:p>
            <a:endParaRPr lang="pt-BR"/>
          </a:p>
        </p:txBody>
      </p:sp>
      <p:sp>
        <p:nvSpPr>
          <p:cNvPr id="6" name="Espaço Reservado para Número de Slide 5"/>
          <p:cNvSpPr>
            <a:spLocks noGrp="1"/>
          </p:cNvSpPr>
          <p:nvPr>
            <p:ph type="sldNum" sz="quarter" idx="11"/>
          </p:nvPr>
        </p:nvSpPr>
        <p:spPr/>
        <p:txBody>
          <a:bodyPr/>
          <a:lstStyle>
            <a:lvl1pPr>
              <a:defRPr/>
            </a:lvl1pPr>
          </a:lstStyle>
          <a:p>
            <a:fld id="{790FAAB7-4E99-4699-8AD1-D13AC4948808}" type="slidenum">
              <a:rPr lang="pt-BR"/>
              <a:pPr/>
              <a:t>‹nº›</a:t>
            </a:fld>
            <a:endParaRPr lang="pt-BR"/>
          </a:p>
        </p:txBody>
      </p:sp>
      <p:sp>
        <p:nvSpPr>
          <p:cNvPr id="7" name="Espaço Reservado para Data 6"/>
          <p:cNvSpPr>
            <a:spLocks noGrp="1"/>
          </p:cNvSpPr>
          <p:nvPr>
            <p:ph type="dt" sz="half" idx="12"/>
          </p:nvPr>
        </p:nvSpPr>
        <p:spPr/>
        <p:txBody>
          <a:bodyPr/>
          <a:lstStyle>
            <a:lvl1pPr>
              <a:defRPr/>
            </a:lvl1pPr>
          </a:lstStyle>
          <a:p>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Rodapé 4"/>
          <p:cNvSpPr>
            <a:spLocks noGrp="1"/>
          </p:cNvSpPr>
          <p:nvPr>
            <p:ph type="ftr" sz="quarter" idx="10"/>
          </p:nvPr>
        </p:nvSpPr>
        <p:spPr/>
        <p:txBody>
          <a:bodyPr/>
          <a:lstStyle>
            <a:lvl1pPr>
              <a:defRPr/>
            </a:lvl1pPr>
          </a:lstStyle>
          <a:p>
            <a:endParaRPr lang="pt-BR"/>
          </a:p>
        </p:txBody>
      </p:sp>
      <p:sp>
        <p:nvSpPr>
          <p:cNvPr id="6" name="Espaço Reservado para Número de Slide 5"/>
          <p:cNvSpPr>
            <a:spLocks noGrp="1"/>
          </p:cNvSpPr>
          <p:nvPr>
            <p:ph type="sldNum" sz="quarter" idx="11"/>
          </p:nvPr>
        </p:nvSpPr>
        <p:spPr/>
        <p:txBody>
          <a:bodyPr/>
          <a:lstStyle>
            <a:lvl1pPr>
              <a:defRPr/>
            </a:lvl1pPr>
          </a:lstStyle>
          <a:p>
            <a:fld id="{4C9EF575-1BC5-41C7-B463-8057BAB10B48}" type="slidenum">
              <a:rPr lang="pt-BR"/>
              <a:pPr/>
              <a:t>‹nº›</a:t>
            </a:fld>
            <a:endParaRPr lang="pt-BR"/>
          </a:p>
        </p:txBody>
      </p:sp>
      <p:sp>
        <p:nvSpPr>
          <p:cNvPr id="7" name="Espaço Reservado para Data 6"/>
          <p:cNvSpPr>
            <a:spLocks noGrp="1"/>
          </p:cNvSpPr>
          <p:nvPr>
            <p:ph type="dt" sz="half" idx="12"/>
          </p:nvPr>
        </p:nvSpPr>
        <p:spPr/>
        <p:txBody>
          <a:bodyPr/>
          <a:lstStyle>
            <a:lvl1pPr>
              <a:defRPr/>
            </a:lvl1p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pt-BR"/>
          </a:p>
        </p:txBody>
      </p:sp>
      <p:sp>
        <p:nvSpPr>
          <p:cNvPr id="38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fld id="{585738FE-FFF0-49D3-9741-C299941201AC}" type="slidenum">
              <a:rPr lang="pt-BR"/>
              <a:pPr/>
              <a:t>‹nº›</a:t>
            </a:fld>
            <a:endParaRPr lang="pt-BR"/>
          </a:p>
        </p:txBody>
      </p:sp>
      <p:grpSp>
        <p:nvGrpSpPr>
          <p:cNvPr id="38916" name="Group 4"/>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pt-BR" sz="240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pt-BR" sz="24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pt-BR" sz="1800">
                <a:solidFill>
                  <a:schemeClr val="hlink"/>
                </a:solidFill>
              </a:endParaRPr>
            </a:p>
          </p:txBody>
        </p:sp>
        <p:sp>
          <p:nvSpPr>
            <p:cNvPr id="389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pt-BR" sz="1800">
                <a:solidFill>
                  <a:schemeClr val="hlink"/>
                </a:solidFill>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pt-BR" sz="1800">
                <a:solidFill>
                  <a:schemeClr val="accent2"/>
                </a:solidFill>
              </a:endParaRPr>
            </a:p>
          </p:txBody>
        </p:sp>
        <p:sp>
          <p:nvSpPr>
            <p:cNvPr id="389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pt-BR" sz="1800">
                <a:solidFill>
                  <a:schemeClr val="hlink"/>
                </a:solidFill>
              </a:endParaRPr>
            </a:p>
          </p:txBody>
        </p:sp>
        <p:sp>
          <p:nvSpPr>
            <p:cNvPr id="389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pt-BR" sz="24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pt-BR" sz="1800">
                <a:solidFill>
                  <a:schemeClr val="accent2"/>
                </a:solidFill>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pt-BR" sz="1800">
                <a:solidFill>
                  <a:schemeClr val="accent2"/>
                </a:solidFill>
              </a:endParaRPr>
            </a:p>
          </p:txBody>
        </p:sp>
      </p:grpSp>
      <p:sp>
        <p:nvSpPr>
          <p:cNvPr id="38926"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38927"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38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t-B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cs typeface="Arial" charset="0"/>
        </a:defRPr>
      </a:lvl2pPr>
      <a:lvl3pPr algn="l" rtl="0" fontAlgn="base">
        <a:spcBef>
          <a:spcPct val="0"/>
        </a:spcBef>
        <a:spcAft>
          <a:spcPct val="0"/>
        </a:spcAft>
        <a:defRPr sz="4400">
          <a:solidFill>
            <a:schemeClr val="tx1"/>
          </a:solidFill>
          <a:latin typeface="Arial" charset="0"/>
          <a:cs typeface="Arial" charset="0"/>
        </a:defRPr>
      </a:lvl3pPr>
      <a:lvl4pPr algn="l" rtl="0" fontAlgn="base">
        <a:spcBef>
          <a:spcPct val="0"/>
        </a:spcBef>
        <a:spcAft>
          <a:spcPct val="0"/>
        </a:spcAft>
        <a:defRPr sz="4400">
          <a:solidFill>
            <a:schemeClr val="tx1"/>
          </a:solidFill>
          <a:latin typeface="Arial" charset="0"/>
          <a:cs typeface="Arial" charset="0"/>
        </a:defRPr>
      </a:lvl4pPr>
      <a:lvl5pPr algn="l" rtl="0" fontAlgn="base">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image" Target="../media/image5.wmf"/><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sz="3200" b="1" dirty="0"/>
              <a:t>Particle Competition and Cooperation to Prevent Error Propagation from</a:t>
            </a:r>
            <a:br>
              <a:rPr lang="en-US" sz="3200" b="1" dirty="0"/>
            </a:br>
            <a:r>
              <a:rPr lang="en-US" sz="3200" b="1" dirty="0"/>
              <a:t>Mislabeled Data in Semi-Supervised Learning</a:t>
            </a:r>
            <a:endParaRPr lang="pt-BR" sz="3200" b="1" dirty="0"/>
          </a:p>
        </p:txBody>
      </p:sp>
      <p:sp>
        <p:nvSpPr>
          <p:cNvPr id="2051" name="Rectangle 3"/>
          <p:cNvSpPr>
            <a:spLocks noGrp="1" noChangeArrowheads="1"/>
          </p:cNvSpPr>
          <p:nvPr>
            <p:ph type="subTitle" idx="1"/>
          </p:nvPr>
        </p:nvSpPr>
        <p:spPr>
          <a:xfrm>
            <a:off x="2411413" y="4429132"/>
            <a:ext cx="6408737" cy="1106488"/>
          </a:xfrm>
        </p:spPr>
        <p:txBody>
          <a:bodyPr/>
          <a:lstStyle/>
          <a:p>
            <a:pPr>
              <a:lnSpc>
                <a:spcPct val="90000"/>
              </a:lnSpc>
            </a:pPr>
            <a:r>
              <a:rPr lang="pt-BR" sz="2000" dirty="0"/>
              <a:t>Fabricio </a:t>
            </a:r>
            <a:r>
              <a:rPr lang="pt-BR" sz="2000" dirty="0" smtClean="0"/>
              <a:t>Breve</a:t>
            </a:r>
            <a:r>
              <a:rPr lang="pt-BR" sz="1600" b="1" baseline="50000" dirty="0" smtClean="0"/>
              <a:t>1,2</a:t>
            </a:r>
            <a:r>
              <a:rPr lang="pt-BR" sz="2000" dirty="0"/>
              <a:t>	</a:t>
            </a:r>
            <a:r>
              <a:rPr lang="pt-BR" sz="2000" dirty="0" smtClean="0"/>
              <a:t>	</a:t>
            </a:r>
            <a:r>
              <a:rPr lang="pt-BR" sz="2000" dirty="0"/>
              <a:t>	</a:t>
            </a:r>
            <a:r>
              <a:rPr lang="pt-BR" sz="2000" dirty="0" smtClean="0"/>
              <a:t>fabricio@rc.unesp.br</a:t>
            </a:r>
            <a:endParaRPr lang="pt-BR" sz="2000" dirty="0"/>
          </a:p>
          <a:p>
            <a:pPr>
              <a:lnSpc>
                <a:spcPct val="90000"/>
              </a:lnSpc>
            </a:pPr>
            <a:r>
              <a:rPr lang="pt-BR" sz="2000" dirty="0" err="1" smtClean="0"/>
              <a:t>Liang</a:t>
            </a:r>
            <a:r>
              <a:rPr lang="pt-BR" sz="2000" dirty="0" smtClean="0"/>
              <a:t> </a:t>
            </a:r>
            <a:r>
              <a:rPr lang="pt-BR" sz="2000" dirty="0" smtClean="0"/>
              <a:t>Zhao</a:t>
            </a:r>
            <a:r>
              <a:rPr lang="pt-BR" sz="1600" b="1" baseline="50000" dirty="0" smtClean="0"/>
              <a:t>2</a:t>
            </a:r>
            <a:r>
              <a:rPr lang="pt-BR" sz="2000" dirty="0" smtClean="0"/>
              <a:t>	</a:t>
            </a:r>
            <a:r>
              <a:rPr lang="pt-BR" sz="2000" dirty="0"/>
              <a:t>		</a:t>
            </a:r>
            <a:r>
              <a:rPr lang="pt-BR" sz="2000" dirty="0" smtClean="0"/>
              <a:t>zhao@icmc.usp.br</a:t>
            </a:r>
            <a:endParaRPr lang="pt-BR" sz="2000" dirty="0"/>
          </a:p>
        </p:txBody>
      </p:sp>
      <p:sp>
        <p:nvSpPr>
          <p:cNvPr id="2052" name="Rectangle 4"/>
          <p:cNvSpPr>
            <a:spLocks noChangeArrowheads="1"/>
          </p:cNvSpPr>
          <p:nvPr/>
        </p:nvSpPr>
        <p:spPr bwMode="auto">
          <a:xfrm>
            <a:off x="2411760" y="5517232"/>
            <a:ext cx="6553200" cy="1268760"/>
          </a:xfrm>
          <a:prstGeom prst="rect">
            <a:avLst/>
          </a:prstGeom>
          <a:noFill/>
          <a:ln w="9525">
            <a:noFill/>
            <a:miter lim="800000"/>
            <a:headEnd/>
            <a:tailEnd/>
          </a:ln>
          <a:effectLst/>
        </p:spPr>
        <p:txBody>
          <a:bodyPr/>
          <a:lstStyle/>
          <a:p>
            <a:r>
              <a:rPr lang="pt-BR" i="1" dirty="0"/>
              <a:t>¹ </a:t>
            </a:r>
            <a:r>
              <a:rPr lang="en-US" dirty="0" smtClean="0"/>
              <a:t>Department </a:t>
            </a:r>
            <a:r>
              <a:rPr lang="en-US" dirty="0"/>
              <a:t>of Statistics, Applied Mathematics and Computation (DEMAC), Institute of Geosciences and Exact Sciences (IGCE), São Paulo State University (UNESP), Rio Claro, SP, Brazil</a:t>
            </a:r>
            <a:endParaRPr lang="en-US" sz="800" dirty="0"/>
          </a:p>
          <a:p>
            <a:endParaRPr lang="pt-BR" i="1" dirty="0" smtClean="0"/>
          </a:p>
          <a:p>
            <a:r>
              <a:rPr lang="pt-BR" i="1" dirty="0" smtClean="0"/>
              <a:t>² </a:t>
            </a:r>
            <a:r>
              <a:rPr lang="pt-BR" dirty="0" err="1" smtClean="0"/>
              <a:t>Department</a:t>
            </a:r>
            <a:r>
              <a:rPr lang="pt-BR" dirty="0" smtClean="0"/>
              <a:t> </a:t>
            </a:r>
            <a:r>
              <a:rPr lang="en-US" dirty="0" smtClean="0"/>
              <a:t>of Computer Science, Institute of Mathematics and Computer   Science (ICMC), </a:t>
            </a:r>
            <a:r>
              <a:rPr lang="pt-BR" dirty="0" err="1" smtClean="0"/>
              <a:t>University</a:t>
            </a:r>
            <a:r>
              <a:rPr lang="pt-BR" dirty="0" smtClean="0"/>
              <a:t> </a:t>
            </a:r>
            <a:r>
              <a:rPr lang="pt-BR" dirty="0" err="1" smtClean="0"/>
              <a:t>of</a:t>
            </a:r>
            <a:r>
              <a:rPr lang="pt-BR" dirty="0" smtClean="0"/>
              <a:t> São Paulo (USP), São Carlos, SP, </a:t>
            </a:r>
            <a:r>
              <a:rPr lang="pt-BR" dirty="0" err="1" smtClean="0"/>
              <a:t>Brazil</a:t>
            </a:r>
            <a:endParaRPr lang="pt-BR" dirty="0" smtClean="0"/>
          </a:p>
        </p:txBody>
      </p:sp>
      <p:sp>
        <p:nvSpPr>
          <p:cNvPr id="5" name="Rectangle 4"/>
          <p:cNvSpPr>
            <a:spLocks noChangeArrowheads="1"/>
          </p:cNvSpPr>
          <p:nvPr/>
        </p:nvSpPr>
        <p:spPr bwMode="auto">
          <a:xfrm>
            <a:off x="2915816" y="1340768"/>
            <a:ext cx="6124572" cy="360040"/>
          </a:xfrm>
          <a:prstGeom prst="rect">
            <a:avLst/>
          </a:prstGeom>
          <a:noFill/>
          <a:ln w="9525">
            <a:noFill/>
            <a:miter lim="800000"/>
            <a:headEnd/>
            <a:tailEnd/>
          </a:ln>
          <a:effectLst/>
        </p:spPr>
        <p:txBody>
          <a:bodyPr/>
          <a:lstStyle/>
          <a:p>
            <a:pPr algn="ctr"/>
            <a:r>
              <a:rPr lang="en-US" sz="1500" b="1" dirty="0">
                <a:solidFill>
                  <a:schemeClr val="accent5">
                    <a:lumMod val="25000"/>
                  </a:schemeClr>
                </a:solidFill>
              </a:rPr>
              <a:t>2012 Brazilian Symposium on Neural Networks - SBRN</a:t>
            </a:r>
            <a:endParaRPr lang="en-US" sz="1500" b="1" dirty="0" smtClean="0">
              <a:ln w="12700">
                <a:solidFill>
                  <a:schemeClr val="tx2">
                    <a:satMod val="155000"/>
                  </a:schemeClr>
                </a:solidFill>
                <a:prstDash val="solid"/>
              </a:ln>
              <a:solidFill>
                <a:schemeClr val="accent5">
                  <a:lumMod val="25000"/>
                </a:schemeClr>
              </a:solidFill>
              <a:effectLst>
                <a:outerShdw blurRad="41275" dist="20320" dir="1800000" algn="tl" rotWithShape="0">
                  <a:srgbClr val="000000">
                    <a:alpha val="40000"/>
                  </a:srgbClr>
                </a:outerShdw>
              </a:effectLst>
            </a:endParaRPr>
          </a:p>
        </p:txBody>
      </p:sp>
      <p:pic>
        <p:nvPicPr>
          <p:cNvPr id="260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3932"/>
            <a:ext cx="1584176" cy="72278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099" name="Picture 3" descr="TODOS OS 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6632"/>
            <a:ext cx="1440160" cy="52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0" name="Picture 4" descr="Brasão Unesp-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6385" y="44625"/>
            <a:ext cx="84790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inf.ufpr.br/bracis2012/images/to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16632"/>
            <a:ext cx="1440160" cy="52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452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ector reto 29"/>
          <p:cNvCxnSpPr/>
          <p:nvPr/>
        </p:nvCxnSpPr>
        <p:spPr>
          <a:xfrm rot="5400000" flipH="1" flipV="1">
            <a:off x="6934195" y="4809841"/>
            <a:ext cx="447955" cy="295555"/>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28" name="Conector reto 27"/>
          <p:cNvCxnSpPr>
            <a:stCxn id="46" idx="4"/>
          </p:cNvCxnSpPr>
          <p:nvPr/>
        </p:nvCxnSpPr>
        <p:spPr>
          <a:xfrm>
            <a:off x="6858000" y="3962400"/>
            <a:ext cx="483810" cy="474844"/>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7" name="Conector reto 26"/>
          <p:cNvCxnSpPr/>
          <p:nvPr/>
        </p:nvCxnSpPr>
        <p:spPr>
          <a:xfrm rot="5400000" flipH="1" flipV="1">
            <a:off x="6744026" y="3174295"/>
            <a:ext cx="447955" cy="219355"/>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65" name="Elipse 64"/>
          <p:cNvSpPr/>
          <p:nvPr/>
        </p:nvSpPr>
        <p:spPr>
          <a:xfrm>
            <a:off x="6781800" y="5181600"/>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4</a:t>
            </a:r>
            <a:endParaRPr lang="pt-BR" dirty="0"/>
          </a:p>
        </p:txBody>
      </p:sp>
      <p:sp>
        <p:nvSpPr>
          <p:cNvPr id="59" name="Elipse 58"/>
          <p:cNvSpPr/>
          <p:nvPr/>
        </p:nvSpPr>
        <p:spPr>
          <a:xfrm>
            <a:off x="6781800" y="5181600"/>
            <a:ext cx="457200" cy="457200"/>
          </a:xfrm>
          <a:prstGeom prst="ellipse">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t-BR" dirty="0" smtClean="0"/>
              <a:t>?</a:t>
            </a:r>
            <a:endParaRPr lang="pt-BR" dirty="0"/>
          </a:p>
        </p:txBody>
      </p:sp>
      <p:sp>
        <p:nvSpPr>
          <p:cNvPr id="63" name="Elipse 62"/>
          <p:cNvSpPr/>
          <p:nvPr/>
        </p:nvSpPr>
        <p:spPr>
          <a:xfrm>
            <a:off x="6629400" y="3505200"/>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2</a:t>
            </a:r>
            <a:endParaRPr lang="pt-BR" dirty="0"/>
          </a:p>
        </p:txBody>
      </p:sp>
      <p:sp>
        <p:nvSpPr>
          <p:cNvPr id="46" name="Elipse 45"/>
          <p:cNvSpPr/>
          <p:nvPr/>
        </p:nvSpPr>
        <p:spPr>
          <a:xfrm>
            <a:off x="6629400" y="3505200"/>
            <a:ext cx="457200" cy="457200"/>
          </a:xfrm>
          <a:prstGeom prst="ellipse">
            <a:avLst/>
          </a:prstGeom>
          <a:solidFill>
            <a:srgbClr val="33CC3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t>4</a:t>
            </a:r>
            <a:endParaRPr lang="pt-BR" dirty="0"/>
          </a:p>
        </p:txBody>
      </p:sp>
      <p:sp>
        <p:nvSpPr>
          <p:cNvPr id="2" name="Título 1"/>
          <p:cNvSpPr>
            <a:spLocks noGrp="1"/>
          </p:cNvSpPr>
          <p:nvPr>
            <p:ph type="title"/>
          </p:nvPr>
        </p:nvSpPr>
        <p:spPr/>
        <p:txBody>
          <a:bodyPr/>
          <a:lstStyle/>
          <a:p>
            <a:r>
              <a:rPr lang="en-US" dirty="0" smtClean="0"/>
              <a:t>Distance Table</a:t>
            </a:r>
          </a:p>
        </p:txBody>
      </p:sp>
      <p:sp>
        <p:nvSpPr>
          <p:cNvPr id="3" name="Espaço Reservado para Conteúdo 2"/>
          <p:cNvSpPr>
            <a:spLocks noGrp="1"/>
          </p:cNvSpPr>
          <p:nvPr>
            <p:ph idx="1"/>
          </p:nvPr>
        </p:nvSpPr>
        <p:spPr>
          <a:xfrm>
            <a:off x="457200" y="1981200"/>
            <a:ext cx="5626968" cy="3968080"/>
          </a:xfrm>
        </p:spPr>
        <p:txBody>
          <a:bodyPr>
            <a:normAutofit fontScale="77500" lnSpcReduction="20000"/>
          </a:bodyPr>
          <a:lstStyle/>
          <a:p>
            <a:r>
              <a:rPr lang="en-US" dirty="0" smtClean="0"/>
              <a:t>Keep the particle aware of how far it is from the closest labeled node of its team (class)</a:t>
            </a:r>
          </a:p>
          <a:p>
            <a:pPr lvl="1"/>
            <a:r>
              <a:rPr lang="en-US" dirty="0" smtClean="0"/>
              <a:t>Prevents the particle from losing all its strength when walking into enemies neighborhoods</a:t>
            </a:r>
          </a:p>
          <a:p>
            <a:pPr lvl="1"/>
            <a:r>
              <a:rPr lang="en-US" dirty="0" smtClean="0"/>
              <a:t>Keep them around to protect their own neighborhood.</a:t>
            </a:r>
          </a:p>
          <a:p>
            <a:r>
              <a:rPr lang="en-US" dirty="0" smtClean="0"/>
              <a:t>Updated dynamically with local information</a:t>
            </a:r>
          </a:p>
          <a:p>
            <a:pPr lvl="1"/>
            <a:r>
              <a:rPr lang="en-US" dirty="0" smtClean="0"/>
              <a:t>Does not require any prior calculation</a:t>
            </a:r>
          </a:p>
        </p:txBody>
      </p:sp>
      <p:sp>
        <p:nvSpPr>
          <p:cNvPr id="5" name="Elipse 4"/>
          <p:cNvSpPr/>
          <p:nvPr/>
        </p:nvSpPr>
        <p:spPr>
          <a:xfrm>
            <a:off x="7239000" y="1524000"/>
            <a:ext cx="457200" cy="457200"/>
          </a:xfrm>
          <a:prstGeom prst="ellipse">
            <a:avLst/>
          </a:prstGeom>
          <a:solidFill>
            <a:srgbClr val="FFC0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t>0</a:t>
            </a:r>
            <a:endParaRPr lang="pt-BR" dirty="0"/>
          </a:p>
        </p:txBody>
      </p:sp>
      <p:sp>
        <p:nvSpPr>
          <p:cNvPr id="6" name="Elipse 5"/>
          <p:cNvSpPr/>
          <p:nvPr/>
        </p:nvSpPr>
        <p:spPr>
          <a:xfrm>
            <a:off x="8153400" y="2209800"/>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1</a:t>
            </a:r>
            <a:endParaRPr lang="pt-BR" dirty="0"/>
          </a:p>
        </p:txBody>
      </p:sp>
      <p:sp>
        <p:nvSpPr>
          <p:cNvPr id="7" name="Elipse 6"/>
          <p:cNvSpPr/>
          <p:nvPr/>
        </p:nvSpPr>
        <p:spPr>
          <a:xfrm>
            <a:off x="7010400" y="2667000"/>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1</a:t>
            </a:r>
            <a:endParaRPr lang="pt-BR" dirty="0"/>
          </a:p>
        </p:txBody>
      </p:sp>
      <p:sp>
        <p:nvSpPr>
          <p:cNvPr id="8" name="Elipse 7"/>
          <p:cNvSpPr/>
          <p:nvPr/>
        </p:nvSpPr>
        <p:spPr>
          <a:xfrm>
            <a:off x="8001000" y="3505200"/>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2</a:t>
            </a:r>
            <a:endParaRPr lang="pt-BR" dirty="0"/>
          </a:p>
        </p:txBody>
      </p:sp>
      <p:sp>
        <p:nvSpPr>
          <p:cNvPr id="9" name="Elipse 8"/>
          <p:cNvSpPr/>
          <p:nvPr/>
        </p:nvSpPr>
        <p:spPr>
          <a:xfrm>
            <a:off x="7239000" y="4343400"/>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3</a:t>
            </a:r>
            <a:endParaRPr lang="pt-BR" dirty="0"/>
          </a:p>
        </p:txBody>
      </p:sp>
      <p:sp>
        <p:nvSpPr>
          <p:cNvPr id="10" name="Elipse 9"/>
          <p:cNvSpPr/>
          <p:nvPr/>
        </p:nvSpPr>
        <p:spPr>
          <a:xfrm>
            <a:off x="8534400" y="4495800"/>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3</a:t>
            </a:r>
            <a:endParaRPr lang="pt-BR" dirty="0"/>
          </a:p>
        </p:txBody>
      </p:sp>
      <p:cxnSp>
        <p:nvCxnSpPr>
          <p:cNvPr id="14" name="Conector reto 13"/>
          <p:cNvCxnSpPr>
            <a:stCxn id="5" idx="4"/>
            <a:endCxn id="7" idx="0"/>
          </p:cNvCxnSpPr>
          <p:nvPr/>
        </p:nvCxnSpPr>
        <p:spPr>
          <a:xfrm rot="5400000">
            <a:off x="7010400" y="2209800"/>
            <a:ext cx="685800" cy="22860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15" name="Conector reto 14"/>
          <p:cNvCxnSpPr>
            <a:stCxn id="6" idx="3"/>
            <a:endCxn id="7" idx="6"/>
          </p:cNvCxnSpPr>
          <p:nvPr/>
        </p:nvCxnSpPr>
        <p:spPr>
          <a:xfrm rot="5400000">
            <a:off x="7696201" y="2371445"/>
            <a:ext cx="295555" cy="752755"/>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18" name="Conector reto 17"/>
          <p:cNvCxnSpPr>
            <a:stCxn id="8" idx="1"/>
            <a:endCxn id="7" idx="5"/>
          </p:cNvCxnSpPr>
          <p:nvPr/>
        </p:nvCxnSpPr>
        <p:spPr>
          <a:xfrm rot="16200000" flipV="1">
            <a:off x="7476845" y="2981045"/>
            <a:ext cx="514910" cy="66731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1" name="Conector reto 20"/>
          <p:cNvCxnSpPr>
            <a:stCxn id="10" idx="1"/>
            <a:endCxn id="8" idx="5"/>
          </p:cNvCxnSpPr>
          <p:nvPr/>
        </p:nvCxnSpPr>
        <p:spPr>
          <a:xfrm rot="16200000" flipV="1">
            <a:off x="8162645" y="4124045"/>
            <a:ext cx="667310" cy="21011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6" name="Conector reto 25"/>
          <p:cNvCxnSpPr>
            <a:stCxn id="9" idx="7"/>
            <a:endCxn id="8" idx="3"/>
          </p:cNvCxnSpPr>
          <p:nvPr/>
        </p:nvCxnSpPr>
        <p:spPr>
          <a:xfrm rot="5400000" flipH="1" flipV="1">
            <a:off x="7591145" y="3933545"/>
            <a:ext cx="514910" cy="43871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9" name="Conector reto 28"/>
          <p:cNvCxnSpPr>
            <a:stCxn id="8" idx="7"/>
            <a:endCxn id="6" idx="4"/>
          </p:cNvCxnSpPr>
          <p:nvPr/>
        </p:nvCxnSpPr>
        <p:spPr>
          <a:xfrm rot="16200000" flipV="1">
            <a:off x="7934046" y="3114955"/>
            <a:ext cx="905155" cy="9245"/>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32" name="Conector reto 31"/>
          <p:cNvCxnSpPr>
            <a:stCxn id="6" idx="1"/>
            <a:endCxn id="5" idx="5"/>
          </p:cNvCxnSpPr>
          <p:nvPr/>
        </p:nvCxnSpPr>
        <p:spPr>
          <a:xfrm rot="16200000" flipV="1">
            <a:off x="7743545" y="1799945"/>
            <a:ext cx="362510" cy="59111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35" name="Elipse 34"/>
          <p:cNvSpPr/>
          <p:nvPr/>
        </p:nvSpPr>
        <p:spPr>
          <a:xfrm>
            <a:off x="8153400" y="5181600"/>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4</a:t>
            </a:r>
            <a:endParaRPr lang="pt-BR" dirty="0"/>
          </a:p>
        </p:txBody>
      </p:sp>
      <p:cxnSp>
        <p:nvCxnSpPr>
          <p:cNvPr id="36" name="Conector reto 35"/>
          <p:cNvCxnSpPr>
            <a:stCxn id="35" idx="1"/>
            <a:endCxn id="9" idx="5"/>
          </p:cNvCxnSpPr>
          <p:nvPr/>
        </p:nvCxnSpPr>
        <p:spPr>
          <a:xfrm rot="16200000" flipV="1">
            <a:off x="7667345" y="4695545"/>
            <a:ext cx="514910" cy="59111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49" name="Conector reto 48"/>
          <p:cNvCxnSpPr>
            <a:stCxn id="46" idx="0"/>
            <a:endCxn id="7" idx="3"/>
          </p:cNvCxnSpPr>
          <p:nvPr/>
        </p:nvCxnSpPr>
        <p:spPr>
          <a:xfrm rot="5400000" flipH="1" flipV="1">
            <a:off x="6743700" y="3171546"/>
            <a:ext cx="447955" cy="219355"/>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60" name="Conector reto 59"/>
          <p:cNvCxnSpPr>
            <a:stCxn id="59" idx="0"/>
            <a:endCxn id="9" idx="3"/>
          </p:cNvCxnSpPr>
          <p:nvPr/>
        </p:nvCxnSpPr>
        <p:spPr>
          <a:xfrm flipV="1">
            <a:off x="7010400" y="4733645"/>
            <a:ext cx="295555" cy="447955"/>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pic>
        <p:nvPicPr>
          <p:cNvPr id="31" name="Picture 15" descr="C:\Users\Fabricio\AppData\Local\Microsoft\Windows\Temporary Internet Files\Content.IE5\LL79MEIM\MCj03294880000[1].wmf"/>
          <p:cNvPicPr>
            <a:picLocks noChangeAspect="1" noChangeArrowheads="1"/>
          </p:cNvPicPr>
          <p:nvPr/>
        </p:nvPicPr>
        <p:blipFill>
          <a:blip r:embed="rId2" cstate="print"/>
          <a:srcRect/>
          <a:stretch>
            <a:fillRect/>
          </a:stretch>
        </p:blipFill>
        <p:spPr bwMode="auto">
          <a:xfrm>
            <a:off x="6828639" y="2756204"/>
            <a:ext cx="363522" cy="278792"/>
          </a:xfrm>
          <a:prstGeom prst="rect">
            <a:avLst/>
          </a:prstGeom>
          <a:noFill/>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60" y="5733256"/>
            <a:ext cx="6431740" cy="95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9"/>
                                        </p:tgtEl>
                                      </p:cBhvr>
                                    </p:animEffect>
                                    <p:set>
                                      <p:cBhvr>
                                        <p:cTn id="7" dur="1" fill="hold">
                                          <p:stCondLst>
                                            <p:cond delay="1999"/>
                                          </p:stCondLst>
                                        </p:cTn>
                                        <p:tgtEl>
                                          <p:spTgt spid="4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46"/>
                                        </p:tgtEl>
                                      </p:cBhvr>
                                    </p:animEffect>
                                    <p:set>
                                      <p:cBhvr>
                                        <p:cTn id="10" dur="1" fill="hold">
                                          <p:stCondLst>
                                            <p:cond delay="1999"/>
                                          </p:stCondLst>
                                        </p:cTn>
                                        <p:tgtEl>
                                          <p:spTgt spid="46"/>
                                        </p:tgtEl>
                                        <p:attrNameLst>
                                          <p:attrName>style.visibility</p:attrName>
                                        </p:attrNameLst>
                                      </p:cBhvr>
                                      <p:to>
                                        <p:strVal val="hidden"/>
                                      </p:to>
                                    </p:set>
                                  </p:childTnLst>
                                </p:cTn>
                              </p:par>
                              <p:par>
                                <p:cTn id="11" presetID="42" presetClass="path" presetSubtype="0" accel="50000" decel="50000" fill="hold" nodeType="withEffect">
                                  <p:stCondLst>
                                    <p:cond delay="0"/>
                                  </p:stCondLst>
                                  <p:childTnLst>
                                    <p:animMotion origin="layout" path="M 1.38889E-6 -1.85185E-6 L -0.04688 0.14005 " pathEditMode="relative" rAng="0" ptsTypes="AA">
                                      <p:cBhvr>
                                        <p:cTn id="12" dur="2000" fill="hold"/>
                                        <p:tgtEl>
                                          <p:spTgt spid="31"/>
                                        </p:tgtEl>
                                        <p:attrNameLst>
                                          <p:attrName>ppt_x</p:attrName>
                                          <p:attrName>ppt_y</p:attrName>
                                        </p:attrNameLst>
                                      </p:cBhvr>
                                      <p:rCtr x="-2344" y="6991"/>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4688 0.14005 L 0.03264 0.24584 " pathEditMode="relative" rAng="0" ptsTypes="AA">
                                      <p:cBhvr>
                                        <p:cTn id="16" dur="2000" fill="hold"/>
                                        <p:tgtEl>
                                          <p:spTgt spid="31"/>
                                        </p:tgtEl>
                                        <p:attrNameLst>
                                          <p:attrName>ppt_x</p:attrName>
                                          <p:attrName>ppt_y</p:attrName>
                                        </p:attrNameLst>
                                      </p:cBhvr>
                                      <p:rCtr x="3976" y="5278"/>
                                    </p:animMotion>
                                  </p:childTnLst>
                                </p:cTn>
                              </p:par>
                            </p:childTnLst>
                          </p:cTn>
                        </p:par>
                        <p:par>
                          <p:cTn id="17" fill="hold">
                            <p:stCondLst>
                              <p:cond delay="2000"/>
                            </p:stCondLst>
                            <p:childTnLst>
                              <p:par>
                                <p:cTn id="18" presetID="42" presetClass="path" presetSubtype="0" accel="50000" decel="50000" fill="hold" nodeType="afterEffect">
                                  <p:stCondLst>
                                    <p:cond delay="0"/>
                                  </p:stCondLst>
                                  <p:childTnLst>
                                    <p:animMotion origin="layout" path="M 0.03264 0.24584 L -0.02257 0.37176 " pathEditMode="relative" rAng="0" ptsTypes="AA">
                                      <p:cBhvr>
                                        <p:cTn id="19" dur="2000" fill="hold"/>
                                        <p:tgtEl>
                                          <p:spTgt spid="31"/>
                                        </p:tgtEl>
                                        <p:attrNameLst>
                                          <p:attrName>ppt_x</p:attrName>
                                          <p:attrName>ppt_y</p:attrName>
                                        </p:attrNameLst>
                                      </p:cBhvr>
                                      <p:rCtr x="-2760" y="6296"/>
                                    </p:animMotion>
                                  </p:childTnLst>
                                </p:cTn>
                              </p:par>
                              <p:par>
                                <p:cTn id="20" presetID="10" presetClass="exit" presetSubtype="0" fill="hold" nodeType="withEffect">
                                  <p:stCondLst>
                                    <p:cond delay="0"/>
                                  </p:stCondLst>
                                  <p:childTnLst>
                                    <p:animEffect transition="out" filter="fade">
                                      <p:cBhvr>
                                        <p:cTn id="21" dur="2000"/>
                                        <p:tgtEl>
                                          <p:spTgt spid="60"/>
                                        </p:tgtEl>
                                      </p:cBhvr>
                                    </p:animEffect>
                                    <p:set>
                                      <p:cBhvr>
                                        <p:cTn id="22" dur="1" fill="hold">
                                          <p:stCondLst>
                                            <p:cond delay="1999"/>
                                          </p:stCondLst>
                                        </p:cTn>
                                        <p:tgtEl>
                                          <p:spTgt spid="6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59"/>
                                        </p:tgtEl>
                                      </p:cBhvr>
                                    </p:animEffect>
                                    <p:set>
                                      <p:cBhvr>
                                        <p:cTn id="25" dur="1" fill="hold">
                                          <p:stCondLst>
                                            <p:cond delay="1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Particles Walk</a:t>
            </a:r>
            <a:endParaRPr lang="pt-BR" dirty="0"/>
          </a:p>
        </p:txBody>
      </p:sp>
      <p:sp>
        <p:nvSpPr>
          <p:cNvPr id="5" name="Espaço Reservado para Conteúdo 4"/>
          <p:cNvSpPr>
            <a:spLocks noGrp="1"/>
          </p:cNvSpPr>
          <p:nvPr>
            <p:ph idx="1"/>
          </p:nvPr>
        </p:nvSpPr>
        <p:spPr>
          <a:xfrm>
            <a:off x="457200" y="1981200"/>
            <a:ext cx="8229600" cy="2311896"/>
          </a:xfrm>
        </p:spPr>
        <p:txBody>
          <a:bodyPr/>
          <a:lstStyle/>
          <a:p>
            <a:pPr marL="365760" lvl="1" indent="-283464">
              <a:spcBef>
                <a:spcPts val="600"/>
              </a:spcBef>
              <a:buSzPct val="80000"/>
              <a:buFont typeface="Wingdings 2"/>
              <a:buChar char=""/>
            </a:pPr>
            <a:r>
              <a:rPr lang="en-US" sz="2800" dirty="0" smtClean="0"/>
              <a:t>Random-greedy walk</a:t>
            </a:r>
          </a:p>
          <a:p>
            <a:pPr marL="612648" lvl="2" indent="-283464">
              <a:spcBef>
                <a:spcPts val="600"/>
              </a:spcBef>
              <a:buSzPct val="80000"/>
              <a:buFont typeface="Wingdings 2"/>
              <a:buChar char=""/>
            </a:pPr>
            <a:r>
              <a:rPr lang="en-US" sz="2400" dirty="0" smtClean="0"/>
              <a:t>The particle will prefer visiting nodes that its team already dominates and nodes that are closer to the labeled nodes of its team (class)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02" y="4221088"/>
            <a:ext cx="8535478" cy="1512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ector reto 22"/>
          <p:cNvCxnSpPr/>
          <p:nvPr/>
        </p:nvCxnSpPr>
        <p:spPr>
          <a:xfrm>
            <a:off x="1714480" y="3357562"/>
            <a:ext cx="1785950" cy="71438"/>
          </a:xfrm>
          <a:prstGeom prst="line">
            <a:avLst/>
          </a:prstGeom>
          <a:ln w="63500">
            <a:solidFill>
              <a:schemeClr val="tx1"/>
            </a:solidFill>
          </a:ln>
          <a:effectLst/>
        </p:spPr>
        <p:style>
          <a:lnRef idx="3">
            <a:schemeClr val="accent5"/>
          </a:lnRef>
          <a:fillRef idx="0">
            <a:schemeClr val="accent5"/>
          </a:fillRef>
          <a:effectRef idx="2">
            <a:schemeClr val="accent5"/>
          </a:effectRef>
          <a:fontRef idx="minor">
            <a:schemeClr val="tx1"/>
          </a:fontRef>
        </p:style>
      </p:cxnSp>
      <p:cxnSp>
        <p:nvCxnSpPr>
          <p:cNvPr id="10" name="Conector reto 9"/>
          <p:cNvCxnSpPr>
            <a:stCxn id="8" idx="7"/>
          </p:cNvCxnSpPr>
          <p:nvPr/>
        </p:nvCxnSpPr>
        <p:spPr>
          <a:xfrm rot="5400000" flipH="1" flipV="1">
            <a:off x="2153880" y="1476733"/>
            <a:ext cx="861145" cy="1689076"/>
          </a:xfrm>
          <a:prstGeom prst="line">
            <a:avLst/>
          </a:prstGeom>
          <a:ln w="63500">
            <a:solidFill>
              <a:schemeClr val="tx1"/>
            </a:solidFill>
          </a:ln>
          <a:effectLst/>
        </p:spPr>
        <p:style>
          <a:lnRef idx="3">
            <a:schemeClr val="accent5"/>
          </a:lnRef>
          <a:fillRef idx="0">
            <a:schemeClr val="accent5"/>
          </a:fillRef>
          <a:effectRef idx="2">
            <a:schemeClr val="accent5"/>
          </a:effectRef>
          <a:fontRef idx="minor">
            <a:schemeClr val="tx1"/>
          </a:fontRef>
        </p:style>
      </p:cxnSp>
      <p:cxnSp>
        <p:nvCxnSpPr>
          <p:cNvPr id="11" name="Conector reto 10"/>
          <p:cNvCxnSpPr/>
          <p:nvPr/>
        </p:nvCxnSpPr>
        <p:spPr>
          <a:xfrm>
            <a:off x="1500166" y="3714752"/>
            <a:ext cx="1928826" cy="1643074"/>
          </a:xfrm>
          <a:prstGeom prst="line">
            <a:avLst/>
          </a:prstGeom>
          <a:ln w="635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4" name="Elipse 3"/>
          <p:cNvSpPr/>
          <p:nvPr/>
        </p:nvSpPr>
        <p:spPr>
          <a:xfrm>
            <a:off x="3214678" y="4572000"/>
            <a:ext cx="1620000" cy="1620000"/>
          </a:xfrm>
          <a:prstGeom prst="ellipse">
            <a:avLst/>
          </a:prstGeom>
          <a:solidFill>
            <a:srgbClr val="00FF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p>
        </p:txBody>
      </p:sp>
      <p:sp>
        <p:nvSpPr>
          <p:cNvPr id="6" name="Elipse 5"/>
          <p:cNvSpPr/>
          <p:nvPr/>
        </p:nvSpPr>
        <p:spPr>
          <a:xfrm>
            <a:off x="3214678" y="838200"/>
            <a:ext cx="1585922" cy="151923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7" name="Gráfico 6"/>
          <p:cNvGraphicFramePr/>
          <p:nvPr/>
        </p:nvGraphicFramePr>
        <p:xfrm>
          <a:off x="3276600" y="838200"/>
          <a:ext cx="1524012" cy="1295400"/>
        </p:xfrm>
        <a:graphic>
          <a:graphicData uri="http://schemas.openxmlformats.org/drawingml/2006/chart">
            <c:chart xmlns:c="http://schemas.openxmlformats.org/drawingml/2006/chart" xmlns:r="http://schemas.openxmlformats.org/officeDocument/2006/relationships" r:id="rId3"/>
          </a:graphicData>
        </a:graphic>
      </p:graphicFrame>
      <p:sp>
        <p:nvSpPr>
          <p:cNvPr id="8" name="Elipse 7"/>
          <p:cNvSpPr/>
          <p:nvPr/>
        </p:nvSpPr>
        <p:spPr>
          <a:xfrm>
            <a:off x="357158" y="2514600"/>
            <a:ext cx="1620000" cy="1620000"/>
          </a:xfrm>
          <a:prstGeom prst="ellipse">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sp>
        <p:nvSpPr>
          <p:cNvPr id="21" name="Elipse 20"/>
          <p:cNvSpPr/>
          <p:nvPr/>
        </p:nvSpPr>
        <p:spPr>
          <a:xfrm>
            <a:off x="3214678" y="2667000"/>
            <a:ext cx="1585922" cy="1547818"/>
          </a:xfrm>
          <a:prstGeom prst="ellipse">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graphicFrame>
        <p:nvGraphicFramePr>
          <p:cNvPr id="42" name="Gráfico 41"/>
          <p:cNvGraphicFramePr/>
          <p:nvPr>
            <p:extLst>
              <p:ext uri="{D42A27DB-BD31-4B8C-83A1-F6EECF244321}">
                <p14:modId xmlns:p14="http://schemas.microsoft.com/office/powerpoint/2010/main" val="3608448232"/>
              </p:ext>
            </p:extLst>
          </p:nvPr>
        </p:nvGraphicFramePr>
        <p:xfrm>
          <a:off x="5580112" y="1882621"/>
          <a:ext cx="3312368" cy="3122259"/>
        </p:xfrm>
        <a:graphic>
          <a:graphicData uri="http://schemas.openxmlformats.org/drawingml/2006/chart">
            <c:chart xmlns:c="http://schemas.openxmlformats.org/drawingml/2006/chart" xmlns:r="http://schemas.openxmlformats.org/officeDocument/2006/relationships" r:id="rId4"/>
          </a:graphicData>
        </a:graphic>
      </p:graphicFrame>
      <p:sp>
        <p:nvSpPr>
          <p:cNvPr id="20" name="CaixaDeTexto 19"/>
          <p:cNvSpPr txBox="1"/>
          <p:nvPr/>
        </p:nvSpPr>
        <p:spPr>
          <a:xfrm>
            <a:off x="428596" y="3857628"/>
            <a:ext cx="439544" cy="523220"/>
          </a:xfrm>
          <a:prstGeom prst="rect">
            <a:avLst/>
          </a:prstGeom>
          <a:noFill/>
        </p:spPr>
        <p:txBody>
          <a:bodyPr wrap="none" rtlCol="0">
            <a:spAutoFit/>
          </a:bodyPr>
          <a:lstStyle/>
          <a:p>
            <a:r>
              <a:rPr lang="pt-BR" sz="2800" i="1" dirty="0" smtClean="0"/>
              <a:t>v</a:t>
            </a:r>
            <a:r>
              <a:rPr lang="pt-BR" sz="2800" baseline="-25000" dirty="0" smtClean="0"/>
              <a:t>1</a:t>
            </a:r>
            <a:endParaRPr lang="pt-BR" sz="2800" baseline="-25000" dirty="0"/>
          </a:p>
        </p:txBody>
      </p:sp>
      <p:sp>
        <p:nvSpPr>
          <p:cNvPr id="24" name="CaixaDeTexto 23"/>
          <p:cNvSpPr txBox="1"/>
          <p:nvPr/>
        </p:nvSpPr>
        <p:spPr>
          <a:xfrm>
            <a:off x="4429124" y="2071678"/>
            <a:ext cx="439544" cy="523220"/>
          </a:xfrm>
          <a:prstGeom prst="rect">
            <a:avLst/>
          </a:prstGeom>
          <a:noFill/>
        </p:spPr>
        <p:txBody>
          <a:bodyPr wrap="none" rtlCol="0">
            <a:spAutoFit/>
          </a:bodyPr>
          <a:lstStyle/>
          <a:p>
            <a:r>
              <a:rPr lang="pt-BR" sz="2800" i="1" dirty="0" smtClean="0"/>
              <a:t>v</a:t>
            </a:r>
            <a:r>
              <a:rPr lang="pt-BR" sz="2800" baseline="-25000" dirty="0" smtClean="0"/>
              <a:t>2</a:t>
            </a:r>
            <a:endParaRPr lang="pt-BR" sz="2800" baseline="-25000" dirty="0"/>
          </a:p>
        </p:txBody>
      </p:sp>
      <p:sp>
        <p:nvSpPr>
          <p:cNvPr id="25" name="CaixaDeTexto 24"/>
          <p:cNvSpPr txBox="1"/>
          <p:nvPr/>
        </p:nvSpPr>
        <p:spPr>
          <a:xfrm>
            <a:off x="4429124" y="3916924"/>
            <a:ext cx="439544" cy="523220"/>
          </a:xfrm>
          <a:prstGeom prst="rect">
            <a:avLst/>
          </a:prstGeom>
          <a:noFill/>
        </p:spPr>
        <p:txBody>
          <a:bodyPr wrap="none" rtlCol="0">
            <a:spAutoFit/>
          </a:bodyPr>
          <a:lstStyle/>
          <a:p>
            <a:r>
              <a:rPr lang="pt-BR" sz="2800" i="1" dirty="0" smtClean="0"/>
              <a:t>v</a:t>
            </a:r>
            <a:r>
              <a:rPr lang="pt-BR" sz="2800" baseline="-25000" dirty="0" smtClean="0"/>
              <a:t>3</a:t>
            </a:r>
            <a:endParaRPr lang="pt-BR" sz="2800" baseline="-25000" dirty="0"/>
          </a:p>
        </p:txBody>
      </p:sp>
      <p:sp>
        <p:nvSpPr>
          <p:cNvPr id="26" name="CaixaDeTexto 25"/>
          <p:cNvSpPr txBox="1"/>
          <p:nvPr/>
        </p:nvSpPr>
        <p:spPr>
          <a:xfrm>
            <a:off x="4429124" y="5857892"/>
            <a:ext cx="439544" cy="523220"/>
          </a:xfrm>
          <a:prstGeom prst="rect">
            <a:avLst/>
          </a:prstGeom>
          <a:noFill/>
        </p:spPr>
        <p:txBody>
          <a:bodyPr wrap="none" rtlCol="0">
            <a:spAutoFit/>
          </a:bodyPr>
          <a:lstStyle/>
          <a:p>
            <a:r>
              <a:rPr lang="pt-BR" sz="2800" i="1" dirty="0" smtClean="0"/>
              <a:t>v</a:t>
            </a:r>
            <a:r>
              <a:rPr lang="pt-BR" sz="2800" baseline="-25000" dirty="0" smtClean="0"/>
              <a:t>4</a:t>
            </a:r>
            <a:endParaRPr lang="pt-BR" sz="2800" baseline="-25000" dirty="0"/>
          </a:p>
        </p:txBody>
      </p:sp>
      <p:sp>
        <p:nvSpPr>
          <p:cNvPr id="27" name="CaixaDeTexto 26"/>
          <p:cNvSpPr txBox="1"/>
          <p:nvPr/>
        </p:nvSpPr>
        <p:spPr>
          <a:xfrm>
            <a:off x="8403347" y="2252990"/>
            <a:ext cx="636886" cy="523220"/>
          </a:xfrm>
          <a:prstGeom prst="rect">
            <a:avLst/>
          </a:prstGeom>
          <a:noFill/>
        </p:spPr>
        <p:txBody>
          <a:bodyPr wrap="square" rtlCol="0">
            <a:spAutoFit/>
          </a:bodyPr>
          <a:lstStyle/>
          <a:p>
            <a:r>
              <a:rPr lang="pt-BR" sz="2800" i="1" dirty="0" smtClean="0"/>
              <a:t>v</a:t>
            </a:r>
            <a:r>
              <a:rPr lang="pt-BR" sz="2800" baseline="-25000" dirty="0" smtClean="0"/>
              <a:t>2</a:t>
            </a:r>
            <a:endParaRPr lang="pt-BR" sz="2800" baseline="-25000" dirty="0"/>
          </a:p>
        </p:txBody>
      </p:sp>
      <p:sp>
        <p:nvSpPr>
          <p:cNvPr id="31" name="CaixaDeTexto 30"/>
          <p:cNvSpPr txBox="1"/>
          <p:nvPr/>
        </p:nvSpPr>
        <p:spPr>
          <a:xfrm>
            <a:off x="7236296" y="4879024"/>
            <a:ext cx="636886" cy="523220"/>
          </a:xfrm>
          <a:prstGeom prst="rect">
            <a:avLst/>
          </a:prstGeom>
          <a:noFill/>
        </p:spPr>
        <p:txBody>
          <a:bodyPr wrap="square" rtlCol="0">
            <a:spAutoFit/>
          </a:bodyPr>
          <a:lstStyle/>
          <a:p>
            <a:r>
              <a:rPr lang="pt-BR" sz="2800" i="1" dirty="0" smtClean="0"/>
              <a:t>v</a:t>
            </a:r>
            <a:r>
              <a:rPr lang="pt-BR" sz="2800" baseline="-25000" dirty="0" smtClean="0"/>
              <a:t>3</a:t>
            </a:r>
            <a:endParaRPr lang="pt-BR" sz="2800" baseline="-25000" dirty="0"/>
          </a:p>
        </p:txBody>
      </p:sp>
      <p:sp>
        <p:nvSpPr>
          <p:cNvPr id="32" name="CaixaDeTexto 31"/>
          <p:cNvSpPr txBox="1"/>
          <p:nvPr/>
        </p:nvSpPr>
        <p:spPr>
          <a:xfrm>
            <a:off x="5436096" y="2405390"/>
            <a:ext cx="636886" cy="523220"/>
          </a:xfrm>
          <a:prstGeom prst="rect">
            <a:avLst/>
          </a:prstGeom>
          <a:noFill/>
        </p:spPr>
        <p:txBody>
          <a:bodyPr wrap="square" rtlCol="0">
            <a:spAutoFit/>
          </a:bodyPr>
          <a:lstStyle/>
          <a:p>
            <a:r>
              <a:rPr lang="pt-BR" sz="2800" i="1" dirty="0" smtClean="0"/>
              <a:t>v</a:t>
            </a:r>
            <a:r>
              <a:rPr lang="pt-BR" sz="2800" baseline="-25000" dirty="0" smtClean="0"/>
              <a:t>4</a:t>
            </a:r>
            <a:endParaRPr lang="pt-BR" sz="2800" baseline="-25000" dirty="0"/>
          </a:p>
        </p:txBody>
      </p:sp>
      <p:pic>
        <p:nvPicPr>
          <p:cNvPr id="1039" name="Picture 15" descr="C:\Users\Fabricio\AppData\Local\Microsoft\Windows\Temporary Internet Files\Content.IE5\LL79MEIM\MCj03294880000[1].wmf"/>
          <p:cNvPicPr>
            <a:picLocks noChangeAspect="1" noChangeArrowheads="1"/>
          </p:cNvPicPr>
          <p:nvPr/>
        </p:nvPicPr>
        <p:blipFill>
          <a:blip r:embed="rId5" cstate="print"/>
          <a:srcRect/>
          <a:stretch>
            <a:fillRect/>
          </a:stretch>
        </p:blipFill>
        <p:spPr bwMode="auto">
          <a:xfrm>
            <a:off x="609600" y="2971800"/>
            <a:ext cx="1118982" cy="858167"/>
          </a:xfrm>
          <a:prstGeom prst="rect">
            <a:avLst/>
          </a:prstGeom>
          <a:noFill/>
        </p:spPr>
      </p:pic>
      <p:sp>
        <p:nvSpPr>
          <p:cNvPr id="86" name="Elipse 85"/>
          <p:cNvSpPr/>
          <p:nvPr/>
        </p:nvSpPr>
        <p:spPr>
          <a:xfrm rot="20400748">
            <a:off x="1120660" y="3268818"/>
            <a:ext cx="216732" cy="18430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3416254" y="1704986"/>
            <a:ext cx="449162" cy="338554"/>
          </a:xfrm>
          <a:prstGeom prst="rect">
            <a:avLst/>
          </a:prstGeom>
          <a:noFill/>
        </p:spPr>
        <p:txBody>
          <a:bodyPr wrap="none" rtlCol="0">
            <a:spAutoFit/>
          </a:bodyPr>
          <a:lstStyle/>
          <a:p>
            <a:r>
              <a:rPr lang="pt-BR" sz="1600" b="1" spc="-150" dirty="0" smtClean="0"/>
              <a:t>0.1 </a:t>
            </a:r>
            <a:endParaRPr lang="pt-BR" sz="1600" b="1" spc="-150" dirty="0"/>
          </a:p>
        </p:txBody>
      </p:sp>
      <p:sp>
        <p:nvSpPr>
          <p:cNvPr id="30" name="CaixaDeTexto 29"/>
          <p:cNvSpPr txBox="1"/>
          <p:nvPr/>
        </p:nvSpPr>
        <p:spPr>
          <a:xfrm>
            <a:off x="4256766" y="1713344"/>
            <a:ext cx="449162" cy="338554"/>
          </a:xfrm>
          <a:prstGeom prst="rect">
            <a:avLst/>
          </a:prstGeom>
          <a:noFill/>
        </p:spPr>
        <p:txBody>
          <a:bodyPr wrap="none" rtlCol="0">
            <a:spAutoFit/>
          </a:bodyPr>
          <a:lstStyle/>
          <a:p>
            <a:r>
              <a:rPr lang="pt-BR" sz="1600" b="1" spc="-150" dirty="0" smtClean="0"/>
              <a:t>0.1 </a:t>
            </a:r>
            <a:endParaRPr lang="pt-BR" sz="1600" b="1" spc="-150" dirty="0"/>
          </a:p>
        </p:txBody>
      </p:sp>
      <p:sp>
        <p:nvSpPr>
          <p:cNvPr id="36" name="CaixaDeTexto 35"/>
          <p:cNvSpPr txBox="1"/>
          <p:nvPr/>
        </p:nvSpPr>
        <p:spPr>
          <a:xfrm>
            <a:off x="3685308" y="1586340"/>
            <a:ext cx="410690" cy="338554"/>
          </a:xfrm>
          <a:prstGeom prst="rect">
            <a:avLst/>
          </a:prstGeom>
          <a:noFill/>
        </p:spPr>
        <p:txBody>
          <a:bodyPr wrap="none" rtlCol="0">
            <a:spAutoFit/>
          </a:bodyPr>
          <a:lstStyle/>
          <a:p>
            <a:r>
              <a:rPr lang="pt-BR" sz="1600" b="1" spc="-150" dirty="0" smtClean="0"/>
              <a:t>0.2</a:t>
            </a:r>
            <a:endParaRPr lang="pt-BR" sz="1600" b="1" spc="-150" dirty="0"/>
          </a:p>
        </p:txBody>
      </p:sp>
      <p:sp>
        <p:nvSpPr>
          <p:cNvPr id="39" name="CaixaDeTexto 38"/>
          <p:cNvSpPr txBox="1"/>
          <p:nvPr/>
        </p:nvSpPr>
        <p:spPr>
          <a:xfrm>
            <a:off x="3962400" y="1124528"/>
            <a:ext cx="410690" cy="338554"/>
          </a:xfrm>
          <a:prstGeom prst="rect">
            <a:avLst/>
          </a:prstGeom>
          <a:noFill/>
        </p:spPr>
        <p:txBody>
          <a:bodyPr wrap="none" rtlCol="0">
            <a:spAutoFit/>
          </a:bodyPr>
          <a:lstStyle/>
          <a:p>
            <a:r>
              <a:rPr lang="pt-BR" sz="1600" b="1" spc="-150" dirty="0" smtClean="0"/>
              <a:t>0.6</a:t>
            </a:r>
            <a:endParaRPr lang="pt-BR" sz="1600" b="1" spc="-150" dirty="0"/>
          </a:p>
        </p:txBody>
      </p:sp>
      <p:graphicFrame>
        <p:nvGraphicFramePr>
          <p:cNvPr id="40" name="Gráfico 39"/>
          <p:cNvGraphicFramePr/>
          <p:nvPr/>
        </p:nvGraphicFramePr>
        <p:xfrm>
          <a:off x="3276600" y="2819400"/>
          <a:ext cx="1524012" cy="1143000"/>
        </p:xfrm>
        <a:graphic>
          <a:graphicData uri="http://schemas.openxmlformats.org/drawingml/2006/chart">
            <c:chart xmlns:c="http://schemas.openxmlformats.org/drawingml/2006/chart" xmlns:r="http://schemas.openxmlformats.org/officeDocument/2006/relationships" r:id="rId6"/>
          </a:graphicData>
        </a:graphic>
      </p:graphicFrame>
      <p:sp>
        <p:nvSpPr>
          <p:cNvPr id="41" name="CaixaDeTexto 40"/>
          <p:cNvSpPr txBox="1"/>
          <p:nvPr/>
        </p:nvSpPr>
        <p:spPr>
          <a:xfrm>
            <a:off x="3408546" y="2826324"/>
            <a:ext cx="410690" cy="338554"/>
          </a:xfrm>
          <a:prstGeom prst="rect">
            <a:avLst/>
          </a:prstGeom>
          <a:noFill/>
        </p:spPr>
        <p:txBody>
          <a:bodyPr wrap="none" rtlCol="0">
            <a:spAutoFit/>
          </a:bodyPr>
          <a:lstStyle/>
          <a:p>
            <a:r>
              <a:rPr lang="pt-BR" sz="1600" b="1" spc="-150" dirty="0" smtClean="0"/>
              <a:t>0.4</a:t>
            </a:r>
            <a:endParaRPr lang="pt-BR" sz="1600" b="1" spc="-150" dirty="0"/>
          </a:p>
        </p:txBody>
      </p:sp>
      <p:sp>
        <p:nvSpPr>
          <p:cNvPr id="43" name="CaixaDeTexto 42"/>
          <p:cNvSpPr txBox="1"/>
          <p:nvPr/>
        </p:nvSpPr>
        <p:spPr>
          <a:xfrm>
            <a:off x="3685308" y="3246580"/>
            <a:ext cx="410690" cy="338554"/>
          </a:xfrm>
          <a:prstGeom prst="rect">
            <a:avLst/>
          </a:prstGeom>
          <a:noFill/>
        </p:spPr>
        <p:txBody>
          <a:bodyPr wrap="none" rtlCol="0">
            <a:spAutoFit/>
          </a:bodyPr>
          <a:lstStyle/>
          <a:p>
            <a:r>
              <a:rPr lang="pt-BR" sz="1600" b="1" spc="-150" dirty="0" smtClean="0"/>
              <a:t>0.2</a:t>
            </a:r>
            <a:endParaRPr lang="pt-BR" sz="1600" b="1" spc="-150" dirty="0"/>
          </a:p>
        </p:txBody>
      </p:sp>
      <p:sp>
        <p:nvSpPr>
          <p:cNvPr id="45" name="CaixaDeTexto 44"/>
          <p:cNvSpPr txBox="1"/>
          <p:nvPr/>
        </p:nvSpPr>
        <p:spPr>
          <a:xfrm>
            <a:off x="3962400" y="3036452"/>
            <a:ext cx="410690" cy="338554"/>
          </a:xfrm>
          <a:prstGeom prst="rect">
            <a:avLst/>
          </a:prstGeom>
          <a:noFill/>
        </p:spPr>
        <p:txBody>
          <a:bodyPr wrap="none" rtlCol="0">
            <a:spAutoFit/>
          </a:bodyPr>
          <a:lstStyle/>
          <a:p>
            <a:r>
              <a:rPr lang="pt-BR" sz="1600" b="1" spc="-150" dirty="0" smtClean="0"/>
              <a:t>0.3</a:t>
            </a:r>
            <a:endParaRPr lang="pt-BR" sz="1600" b="1" spc="-150" dirty="0"/>
          </a:p>
        </p:txBody>
      </p:sp>
      <p:sp>
        <p:nvSpPr>
          <p:cNvPr id="46" name="CaixaDeTexto 45"/>
          <p:cNvSpPr txBox="1"/>
          <p:nvPr/>
        </p:nvSpPr>
        <p:spPr>
          <a:xfrm>
            <a:off x="4249058" y="3456708"/>
            <a:ext cx="410690" cy="338554"/>
          </a:xfrm>
          <a:prstGeom prst="rect">
            <a:avLst/>
          </a:prstGeom>
          <a:noFill/>
        </p:spPr>
        <p:txBody>
          <a:bodyPr wrap="none" rtlCol="0">
            <a:spAutoFit/>
          </a:bodyPr>
          <a:lstStyle/>
          <a:p>
            <a:r>
              <a:rPr lang="pt-BR" sz="1600" b="1" spc="-150" dirty="0" smtClean="0"/>
              <a:t>0.1</a:t>
            </a:r>
            <a:endParaRPr lang="pt-BR" sz="1600" b="1" spc="-150" dirty="0"/>
          </a:p>
        </p:txBody>
      </p:sp>
      <p:graphicFrame>
        <p:nvGraphicFramePr>
          <p:cNvPr id="47" name="Gráfico 46"/>
          <p:cNvGraphicFramePr/>
          <p:nvPr/>
        </p:nvGraphicFramePr>
        <p:xfrm>
          <a:off x="3276600" y="4800600"/>
          <a:ext cx="1524012" cy="1143000"/>
        </p:xfrm>
        <a:graphic>
          <a:graphicData uri="http://schemas.openxmlformats.org/drawingml/2006/chart">
            <c:chart xmlns:c="http://schemas.openxmlformats.org/drawingml/2006/chart" xmlns:r="http://schemas.openxmlformats.org/officeDocument/2006/relationships" r:id="rId7"/>
          </a:graphicData>
        </a:graphic>
      </p:graphicFrame>
      <p:sp>
        <p:nvSpPr>
          <p:cNvPr id="48" name="CaixaDeTexto 47"/>
          <p:cNvSpPr txBox="1"/>
          <p:nvPr/>
        </p:nvSpPr>
        <p:spPr>
          <a:xfrm>
            <a:off x="3962400" y="4800600"/>
            <a:ext cx="410690" cy="338554"/>
          </a:xfrm>
          <a:prstGeom prst="rect">
            <a:avLst/>
          </a:prstGeom>
          <a:noFill/>
        </p:spPr>
        <p:txBody>
          <a:bodyPr wrap="none" rtlCol="0">
            <a:spAutoFit/>
          </a:bodyPr>
          <a:lstStyle/>
          <a:p>
            <a:r>
              <a:rPr lang="pt-BR" sz="1600" b="1" spc="-150" dirty="0" smtClean="0"/>
              <a:t>0.8</a:t>
            </a:r>
            <a:endParaRPr lang="pt-BR" sz="1600" b="1" spc="-150" dirty="0"/>
          </a:p>
        </p:txBody>
      </p:sp>
      <p:sp>
        <p:nvSpPr>
          <p:cNvPr id="49" name="CaixaDeTexto 48"/>
          <p:cNvSpPr txBox="1"/>
          <p:nvPr/>
        </p:nvSpPr>
        <p:spPr>
          <a:xfrm>
            <a:off x="3429000" y="5486400"/>
            <a:ext cx="410690" cy="338554"/>
          </a:xfrm>
          <a:prstGeom prst="rect">
            <a:avLst/>
          </a:prstGeom>
          <a:noFill/>
        </p:spPr>
        <p:txBody>
          <a:bodyPr wrap="none" rtlCol="0">
            <a:spAutoFit/>
          </a:bodyPr>
          <a:lstStyle/>
          <a:p>
            <a:r>
              <a:rPr lang="pt-BR" sz="1600" b="1" spc="-150" dirty="0" smtClean="0"/>
              <a:t>0.1</a:t>
            </a:r>
            <a:endParaRPr lang="pt-BR" sz="1600" b="1" spc="-150" dirty="0"/>
          </a:p>
        </p:txBody>
      </p:sp>
      <p:sp>
        <p:nvSpPr>
          <p:cNvPr id="50" name="CaixaDeTexto 49"/>
          <p:cNvSpPr txBox="1"/>
          <p:nvPr/>
        </p:nvSpPr>
        <p:spPr>
          <a:xfrm>
            <a:off x="3696856" y="5654960"/>
            <a:ext cx="410690" cy="338554"/>
          </a:xfrm>
          <a:prstGeom prst="rect">
            <a:avLst/>
          </a:prstGeom>
          <a:noFill/>
        </p:spPr>
        <p:txBody>
          <a:bodyPr wrap="none" rtlCol="0">
            <a:spAutoFit/>
          </a:bodyPr>
          <a:lstStyle/>
          <a:p>
            <a:r>
              <a:rPr lang="pt-BR" sz="1600" b="1" spc="-150" dirty="0" smtClean="0"/>
              <a:t>0.0</a:t>
            </a:r>
            <a:endParaRPr lang="pt-BR" sz="1600" b="1" spc="-150" dirty="0"/>
          </a:p>
        </p:txBody>
      </p:sp>
      <p:sp>
        <p:nvSpPr>
          <p:cNvPr id="51" name="CaixaDeTexto 50"/>
          <p:cNvSpPr txBox="1"/>
          <p:nvPr/>
        </p:nvSpPr>
        <p:spPr>
          <a:xfrm>
            <a:off x="4248728" y="5532580"/>
            <a:ext cx="410690" cy="338554"/>
          </a:xfrm>
          <a:prstGeom prst="rect">
            <a:avLst/>
          </a:prstGeom>
          <a:noFill/>
        </p:spPr>
        <p:txBody>
          <a:bodyPr wrap="none" rtlCol="0">
            <a:spAutoFit/>
          </a:bodyPr>
          <a:lstStyle/>
          <a:p>
            <a:r>
              <a:rPr lang="pt-BR" sz="1600" b="1" spc="-150" dirty="0" smtClean="0"/>
              <a:t>0.1</a:t>
            </a:r>
            <a:endParaRPr lang="pt-BR" sz="1600" b="1" spc="-150" dirty="0"/>
          </a:p>
        </p:txBody>
      </p:sp>
      <p:sp>
        <p:nvSpPr>
          <p:cNvPr id="13" name="CaixaDeTexto 12"/>
          <p:cNvSpPr txBox="1"/>
          <p:nvPr/>
        </p:nvSpPr>
        <p:spPr>
          <a:xfrm>
            <a:off x="5482064" y="1080247"/>
            <a:ext cx="3698448" cy="523220"/>
          </a:xfrm>
          <a:prstGeom prst="rect">
            <a:avLst/>
          </a:prstGeom>
          <a:noFill/>
        </p:spPr>
        <p:txBody>
          <a:bodyPr wrap="none" rtlCol="0">
            <a:spAutoFit/>
          </a:bodyPr>
          <a:lstStyle/>
          <a:p>
            <a:r>
              <a:rPr lang="pt-BR" sz="2800" b="1" dirty="0" err="1" smtClean="0"/>
              <a:t>Moving</a:t>
            </a:r>
            <a:r>
              <a:rPr lang="pt-BR" sz="2800" b="1" dirty="0" smtClean="0"/>
              <a:t> </a:t>
            </a:r>
            <a:r>
              <a:rPr lang="pt-BR" sz="2800" b="1" dirty="0" err="1" smtClean="0"/>
              <a:t>Probabilities</a:t>
            </a:r>
            <a:endParaRPr lang="pt-BR" sz="2800" b="1"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Particles Walk</a:t>
            </a:r>
            <a:endParaRPr lang="en-US" dirty="0"/>
          </a:p>
        </p:txBody>
      </p:sp>
      <p:sp>
        <p:nvSpPr>
          <p:cNvPr id="3" name="Espaço Reservado para Conteúdo 2"/>
          <p:cNvSpPr>
            <a:spLocks noGrp="1"/>
          </p:cNvSpPr>
          <p:nvPr>
            <p:ph idx="1"/>
          </p:nvPr>
        </p:nvSpPr>
        <p:spPr>
          <a:xfrm>
            <a:off x="457200" y="1981200"/>
            <a:ext cx="5410944" cy="4544144"/>
          </a:xfrm>
        </p:spPr>
        <p:txBody>
          <a:bodyPr>
            <a:normAutofit/>
          </a:bodyPr>
          <a:lstStyle/>
          <a:p>
            <a:r>
              <a:rPr lang="en-US" dirty="0" smtClean="0"/>
              <a:t>Shocks</a:t>
            </a:r>
          </a:p>
          <a:p>
            <a:pPr lvl="1"/>
            <a:r>
              <a:rPr lang="en-US" dirty="0" smtClean="0"/>
              <a:t>A particle really visits the selected node only if the domination level of its team is higher than others; </a:t>
            </a:r>
          </a:p>
          <a:p>
            <a:pPr lvl="1"/>
            <a:r>
              <a:rPr lang="en-US" dirty="0" smtClean="0"/>
              <a:t>otherwise, a shock happens and the particle stays at the current node until next iteration.</a:t>
            </a:r>
          </a:p>
        </p:txBody>
      </p:sp>
      <p:cxnSp>
        <p:nvCxnSpPr>
          <p:cNvPr id="5" name="Conector reto 4"/>
          <p:cNvCxnSpPr/>
          <p:nvPr/>
        </p:nvCxnSpPr>
        <p:spPr>
          <a:xfrm flipV="1">
            <a:off x="7239000" y="2057401"/>
            <a:ext cx="648475" cy="380999"/>
          </a:xfrm>
          <a:prstGeom prst="line">
            <a:avLst/>
          </a:prstGeom>
          <a:ln w="635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6" name="Elipse 5"/>
          <p:cNvSpPr/>
          <p:nvPr/>
        </p:nvSpPr>
        <p:spPr>
          <a:xfrm>
            <a:off x="7772400" y="1219200"/>
            <a:ext cx="1143000" cy="1066800"/>
          </a:xfrm>
          <a:prstGeom prst="ellipse">
            <a:avLst/>
          </a:prstGeom>
          <a:solidFill>
            <a:srgbClr val="CCECFF"/>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graphicFrame>
        <p:nvGraphicFramePr>
          <p:cNvPr id="7" name="Gráfico 6"/>
          <p:cNvGraphicFramePr/>
          <p:nvPr/>
        </p:nvGraphicFramePr>
        <p:xfrm>
          <a:off x="7772400" y="1219200"/>
          <a:ext cx="1161144" cy="829733"/>
        </p:xfrm>
        <a:graphic>
          <a:graphicData uri="http://schemas.openxmlformats.org/drawingml/2006/chart">
            <c:chart xmlns:c="http://schemas.openxmlformats.org/drawingml/2006/chart" xmlns:r="http://schemas.openxmlformats.org/officeDocument/2006/relationships" r:id="rId2"/>
          </a:graphicData>
        </a:graphic>
      </p:graphicFrame>
      <p:sp>
        <p:nvSpPr>
          <p:cNvPr id="8" name="Elipse 7"/>
          <p:cNvSpPr/>
          <p:nvPr/>
        </p:nvSpPr>
        <p:spPr>
          <a:xfrm>
            <a:off x="6477000" y="2209800"/>
            <a:ext cx="914400" cy="914400"/>
          </a:xfrm>
          <a:prstGeom prst="ellipse">
            <a:avLst/>
          </a:prstGeom>
          <a:solidFill>
            <a:srgbClr val="CCFFCC"/>
          </a:solidFill>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grpSp>
        <p:nvGrpSpPr>
          <p:cNvPr id="4" name="Grupo 18"/>
          <p:cNvGrpSpPr/>
          <p:nvPr/>
        </p:nvGrpSpPr>
        <p:grpSpPr>
          <a:xfrm>
            <a:off x="6553200" y="2362200"/>
            <a:ext cx="763813" cy="585782"/>
            <a:chOff x="6553200" y="2362200"/>
            <a:chExt cx="763813" cy="585782"/>
          </a:xfrm>
        </p:grpSpPr>
        <p:pic>
          <p:nvPicPr>
            <p:cNvPr id="9" name="Picture 15" descr="C:\Users\Fabricio\AppData\Local\Microsoft\Windows\Temporary Internet Files\Content.IE5\LL79MEIM\MCj03294880000[1].wmf"/>
            <p:cNvPicPr>
              <a:picLocks noChangeAspect="1" noChangeArrowheads="1"/>
            </p:cNvPicPr>
            <p:nvPr/>
          </p:nvPicPr>
          <p:blipFill>
            <a:blip r:embed="rId3" cstate="print"/>
            <a:srcRect/>
            <a:stretch>
              <a:fillRect/>
            </a:stretch>
          </p:blipFill>
          <p:spPr bwMode="auto">
            <a:xfrm>
              <a:off x="6553200" y="2362200"/>
              <a:ext cx="763813" cy="585782"/>
            </a:xfrm>
            <a:prstGeom prst="rect">
              <a:avLst/>
            </a:prstGeom>
            <a:noFill/>
          </p:spPr>
        </p:pic>
        <p:sp>
          <p:nvSpPr>
            <p:cNvPr id="10" name="Elipse 9"/>
            <p:cNvSpPr/>
            <p:nvPr/>
          </p:nvSpPr>
          <p:spPr>
            <a:xfrm rot="20400748">
              <a:off x="6894865" y="2547075"/>
              <a:ext cx="172450" cy="14322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13" name="Conector reto 12"/>
          <p:cNvCxnSpPr/>
          <p:nvPr/>
        </p:nvCxnSpPr>
        <p:spPr>
          <a:xfrm flipV="1">
            <a:off x="7239000" y="4495801"/>
            <a:ext cx="648475" cy="380999"/>
          </a:xfrm>
          <a:prstGeom prst="line">
            <a:avLst/>
          </a:prstGeom>
          <a:ln w="635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4" name="Elipse 13"/>
          <p:cNvSpPr/>
          <p:nvPr/>
        </p:nvSpPr>
        <p:spPr>
          <a:xfrm>
            <a:off x="7772400" y="3657600"/>
            <a:ext cx="1143000" cy="1066800"/>
          </a:xfrm>
          <a:prstGeom prst="ellipse">
            <a:avLst/>
          </a:prstGeom>
          <a:solidFill>
            <a:srgbClr val="CCECFF"/>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pt-BR"/>
          </a:p>
        </p:txBody>
      </p:sp>
      <p:graphicFrame>
        <p:nvGraphicFramePr>
          <p:cNvPr id="15" name="Gráfico 14"/>
          <p:cNvGraphicFramePr/>
          <p:nvPr/>
        </p:nvGraphicFramePr>
        <p:xfrm>
          <a:off x="7772400" y="3657600"/>
          <a:ext cx="1161144" cy="829733"/>
        </p:xfrm>
        <a:graphic>
          <a:graphicData uri="http://schemas.openxmlformats.org/drawingml/2006/chart">
            <c:chart xmlns:c="http://schemas.openxmlformats.org/drawingml/2006/chart" xmlns:r="http://schemas.openxmlformats.org/officeDocument/2006/relationships" r:id="rId4"/>
          </a:graphicData>
        </a:graphic>
      </p:graphicFrame>
      <p:sp>
        <p:nvSpPr>
          <p:cNvPr id="16" name="Elipse 15"/>
          <p:cNvSpPr/>
          <p:nvPr/>
        </p:nvSpPr>
        <p:spPr>
          <a:xfrm>
            <a:off x="6477000" y="4648200"/>
            <a:ext cx="914400" cy="914400"/>
          </a:xfrm>
          <a:prstGeom prst="ellipse">
            <a:avLst/>
          </a:prstGeom>
          <a:solidFill>
            <a:srgbClr val="CCFFCC"/>
          </a:solidFill>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grpSp>
        <p:nvGrpSpPr>
          <p:cNvPr id="11" name="Grupo 19"/>
          <p:cNvGrpSpPr/>
          <p:nvPr/>
        </p:nvGrpSpPr>
        <p:grpSpPr>
          <a:xfrm>
            <a:off x="6553200" y="4800600"/>
            <a:ext cx="763813" cy="585782"/>
            <a:chOff x="6553200" y="4800600"/>
            <a:chExt cx="763813" cy="585782"/>
          </a:xfrm>
        </p:grpSpPr>
        <p:pic>
          <p:nvPicPr>
            <p:cNvPr id="17" name="Picture 15" descr="C:\Users\Fabricio\AppData\Local\Microsoft\Windows\Temporary Internet Files\Content.IE5\LL79MEIM\MCj03294880000[1].wmf"/>
            <p:cNvPicPr>
              <a:picLocks noChangeAspect="1" noChangeArrowheads="1"/>
            </p:cNvPicPr>
            <p:nvPr/>
          </p:nvPicPr>
          <p:blipFill>
            <a:blip r:embed="rId3" cstate="print"/>
            <a:srcRect/>
            <a:stretch>
              <a:fillRect/>
            </a:stretch>
          </p:blipFill>
          <p:spPr bwMode="auto">
            <a:xfrm>
              <a:off x="6553200" y="4800600"/>
              <a:ext cx="763813" cy="585782"/>
            </a:xfrm>
            <a:prstGeom prst="rect">
              <a:avLst/>
            </a:prstGeom>
            <a:noFill/>
          </p:spPr>
        </p:pic>
        <p:sp>
          <p:nvSpPr>
            <p:cNvPr id="18" name="Elipse 17"/>
            <p:cNvSpPr/>
            <p:nvPr/>
          </p:nvSpPr>
          <p:spPr>
            <a:xfrm rot="20400748">
              <a:off x="6894865" y="4985475"/>
              <a:ext cx="172450" cy="143221"/>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34 2.06386E-6 L 0.16667 -0.13327 " pathEditMode="relative" rAng="0" ptsTypes="AA">
                                      <p:cBhvr>
                                        <p:cTn id="6" dur="2000" fill="hold"/>
                                        <p:tgtEl>
                                          <p:spTgt spid="4"/>
                                        </p:tgtEl>
                                        <p:attrNameLst>
                                          <p:attrName>ppt_x</p:attrName>
                                          <p:attrName>ppt_y</p:attrName>
                                        </p:attrNameLst>
                                      </p:cBhvr>
                                      <p:rCtr x="7900" y="-67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38889E-6 2.22582E-6 C 0.04636 -0.04142 0.09288 -0.08284 0.09358 -0.08098 C 0.09427 -0.07913 0.01945 -0.00463 0.00469 0.01064 " pathEditMode="relative" ptsTypes="aaA">
                                      <p:cBhvr>
                                        <p:cTn id="1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Computer Simulations</a:t>
            </a:r>
            <a:endParaRPr lang="en-US" dirty="0"/>
          </a:p>
        </p:txBody>
      </p:sp>
      <p:sp>
        <p:nvSpPr>
          <p:cNvPr id="3" name="Espaço Reservado para Conteúdo 2"/>
          <p:cNvSpPr>
            <a:spLocks noGrp="1"/>
          </p:cNvSpPr>
          <p:nvPr>
            <p:ph idx="1"/>
          </p:nvPr>
        </p:nvSpPr>
        <p:spPr/>
        <p:txBody>
          <a:bodyPr>
            <a:normAutofit fontScale="62500" lnSpcReduction="20000"/>
          </a:bodyPr>
          <a:lstStyle/>
          <a:p>
            <a:r>
              <a:rPr lang="en-US" dirty="0" smtClean="0"/>
              <a:t>Pairs of nodes which belong to the same class are linked with probability </a:t>
            </a:r>
            <a:r>
              <a:rPr lang="en-US" i="1" dirty="0" smtClean="0"/>
              <a:t>p</a:t>
            </a:r>
            <a:r>
              <a:rPr lang="en-US" baseline="-25000" dirty="0" smtClean="0"/>
              <a:t>in</a:t>
            </a:r>
            <a:r>
              <a:rPr lang="en-US" dirty="0" smtClean="0"/>
              <a:t>, </a:t>
            </a:r>
          </a:p>
          <a:p>
            <a:r>
              <a:rPr lang="en-US" dirty="0" smtClean="0"/>
              <a:t>Pairs belonging to different classes are connected with probability </a:t>
            </a:r>
            <a:r>
              <a:rPr lang="en-US" i="1" dirty="0" smtClean="0"/>
              <a:t>p</a:t>
            </a:r>
            <a:r>
              <a:rPr lang="en-US" baseline="-25000" dirty="0" smtClean="0"/>
              <a:t>out</a:t>
            </a:r>
            <a:r>
              <a:rPr lang="en-US" dirty="0" smtClean="0"/>
              <a:t>.</a:t>
            </a:r>
          </a:p>
          <a:p>
            <a:r>
              <a:rPr lang="en-US" dirty="0" smtClean="0"/>
              <a:t>Average degree is defined by &lt;</a:t>
            </a:r>
            <a:r>
              <a:rPr lang="en-US" i="1" dirty="0" smtClean="0"/>
              <a:t>k</a:t>
            </a:r>
            <a:r>
              <a:rPr lang="en-US" dirty="0" smtClean="0"/>
              <a:t>&gt;. </a:t>
            </a:r>
          </a:p>
          <a:p>
            <a:r>
              <a:rPr lang="en-US" dirty="0" smtClean="0"/>
              <a:t>Value of </a:t>
            </a:r>
            <a:r>
              <a:rPr lang="en-US" i="1" dirty="0" smtClean="0"/>
              <a:t>p</a:t>
            </a:r>
            <a:r>
              <a:rPr lang="en-US" baseline="-25000" dirty="0" smtClean="0"/>
              <a:t>out</a:t>
            </a:r>
            <a:r>
              <a:rPr lang="en-US" dirty="0" smtClean="0"/>
              <a:t> is taken so the average number of links from a node to the nodes of any other classes, </a:t>
            </a:r>
            <a:r>
              <a:rPr lang="en-US" i="1" dirty="0" err="1" smtClean="0"/>
              <a:t>z</a:t>
            </a:r>
            <a:r>
              <a:rPr lang="en-US" baseline="-25000" dirty="0" err="1" smtClean="0"/>
              <a:t>out</a:t>
            </a:r>
            <a:r>
              <a:rPr lang="en-US" dirty="0" smtClean="0"/>
              <a:t>, can be  controlled.</a:t>
            </a:r>
          </a:p>
          <a:p>
            <a:r>
              <a:rPr lang="en-US" dirty="0" smtClean="0"/>
              <a:t>Value of </a:t>
            </a:r>
            <a:r>
              <a:rPr lang="en-US" i="1" dirty="0" smtClean="0"/>
              <a:t>p</a:t>
            </a:r>
            <a:r>
              <a:rPr lang="en-US" baseline="-25000" dirty="0" smtClean="0"/>
              <a:t>in</a:t>
            </a:r>
            <a:r>
              <a:rPr lang="en-US" dirty="0" smtClean="0"/>
              <a:t> is chosen to keep the average node degree &lt;</a:t>
            </a:r>
            <a:r>
              <a:rPr lang="en-US" i="1" dirty="0" smtClean="0"/>
              <a:t>k</a:t>
            </a:r>
            <a:r>
              <a:rPr lang="en-US" dirty="0" smtClean="0"/>
              <a:t>&gt; constant. </a:t>
            </a:r>
          </a:p>
          <a:p>
            <a:r>
              <a:rPr lang="en-US" i="1" dirty="0" err="1" smtClean="0"/>
              <a:t>z</a:t>
            </a:r>
            <a:r>
              <a:rPr lang="en-US" baseline="-25000" dirty="0" err="1" smtClean="0"/>
              <a:t>out</a:t>
            </a:r>
            <a:r>
              <a:rPr lang="en-US" dirty="0" smtClean="0"/>
              <a:t> / &lt;k&gt; defines the mixture of the classes</a:t>
            </a:r>
          </a:p>
          <a:p>
            <a:pPr lvl="1"/>
            <a:r>
              <a:rPr lang="en-US" dirty="0" smtClean="0"/>
              <a:t>as it increases from zero, the classes become more diffuse and harder to identify</a:t>
            </a:r>
            <a:endParaRPr lang="pt-BR" dirty="0"/>
          </a:p>
        </p:txBody>
      </p:sp>
      <p:sp>
        <p:nvSpPr>
          <p:cNvPr id="4" name="Retângulo 3"/>
          <p:cNvSpPr/>
          <p:nvPr/>
        </p:nvSpPr>
        <p:spPr>
          <a:xfrm>
            <a:off x="3347864" y="5930696"/>
            <a:ext cx="5544616" cy="738664"/>
          </a:xfrm>
          <a:prstGeom prst="rect">
            <a:avLst/>
          </a:prstGeom>
        </p:spPr>
        <p:txBody>
          <a:bodyPr wrap="square">
            <a:spAutoFit/>
          </a:bodyPr>
          <a:lstStyle/>
          <a:p>
            <a:r>
              <a:rPr lang="en-US" dirty="0" smtClean="0"/>
              <a:t>[</a:t>
            </a:r>
            <a:r>
              <a:rPr lang="en-US" dirty="0"/>
              <a:t>12] L. </a:t>
            </a:r>
            <a:r>
              <a:rPr lang="en-US" dirty="0" err="1"/>
              <a:t>Danon</a:t>
            </a:r>
            <a:r>
              <a:rPr lang="en-US" dirty="0"/>
              <a:t>, A. </a:t>
            </a:r>
            <a:r>
              <a:rPr lang="en-US" dirty="0" err="1" smtClean="0"/>
              <a:t>Díaz-Guilera</a:t>
            </a:r>
            <a:r>
              <a:rPr lang="en-US" dirty="0"/>
              <a:t>, J. </a:t>
            </a:r>
            <a:r>
              <a:rPr lang="en-US" dirty="0" err="1"/>
              <a:t>Duch</a:t>
            </a:r>
            <a:r>
              <a:rPr lang="en-US" dirty="0"/>
              <a:t>, and A. Arenas, “</a:t>
            </a:r>
            <a:r>
              <a:rPr lang="en-US" dirty="0" smtClean="0"/>
              <a:t>Comparing community </a:t>
            </a:r>
            <a:r>
              <a:rPr lang="en-US" dirty="0"/>
              <a:t>structure identification,” </a:t>
            </a:r>
            <a:r>
              <a:rPr lang="en-US" i="1" dirty="0"/>
              <a:t>Journal of </a:t>
            </a:r>
            <a:r>
              <a:rPr lang="en-US" i="1" dirty="0" smtClean="0"/>
              <a:t>Statistical Mechanics</a:t>
            </a:r>
            <a:r>
              <a:rPr lang="en-US" i="1" dirty="0"/>
              <a:t>: Theory and Experiment</a:t>
            </a:r>
            <a:r>
              <a:rPr lang="en-US" dirty="0"/>
              <a:t>, vol. 9, p. P09008, 2005.</a:t>
            </a:r>
            <a:endParaRPr lang="pt-BR"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Computer Simulations</a:t>
            </a:r>
            <a:endParaRPr lang="pt-BR" dirty="0"/>
          </a:p>
        </p:txBody>
      </p:sp>
      <p:sp>
        <p:nvSpPr>
          <p:cNvPr id="3" name="Espaço Reservado para Conteúdo 2"/>
          <p:cNvSpPr>
            <a:spLocks noGrp="1"/>
          </p:cNvSpPr>
          <p:nvPr>
            <p:ph idx="1"/>
          </p:nvPr>
        </p:nvSpPr>
        <p:spPr>
          <a:xfrm>
            <a:off x="457200" y="1981200"/>
            <a:ext cx="8229600" cy="2527920"/>
          </a:xfrm>
        </p:spPr>
        <p:txBody>
          <a:bodyPr>
            <a:normAutofit fontScale="77500" lnSpcReduction="20000"/>
          </a:bodyPr>
          <a:lstStyle/>
          <a:p>
            <a:r>
              <a:rPr lang="en-US" dirty="0" smtClean="0"/>
              <a:t>Network are generated with:</a:t>
            </a:r>
          </a:p>
          <a:p>
            <a:pPr lvl="1"/>
            <a:r>
              <a:rPr lang="en-US" dirty="0" smtClean="0"/>
              <a:t>Different sizes and </a:t>
            </a:r>
            <a:r>
              <a:rPr lang="en-US" dirty="0" smtClean="0"/>
              <a:t>average node degrees</a:t>
            </a:r>
            <a:endParaRPr lang="en-US" dirty="0" smtClean="0"/>
          </a:p>
          <a:p>
            <a:pPr lvl="1"/>
            <a:r>
              <a:rPr lang="en-US" dirty="0" smtClean="0"/>
              <a:t>Elements divided into 4 </a:t>
            </a:r>
            <a:r>
              <a:rPr lang="en-US" dirty="0" smtClean="0"/>
              <a:t>classes</a:t>
            </a:r>
          </a:p>
          <a:p>
            <a:pPr lvl="1"/>
            <a:r>
              <a:rPr lang="en-US" dirty="0"/>
              <a:t>25% of the edges are connecting different classes nodes</a:t>
            </a:r>
            <a:endParaRPr lang="en-US" i="1" dirty="0">
              <a:sym typeface="Symbol"/>
            </a:endParaRPr>
          </a:p>
          <a:p>
            <a:pPr lvl="1"/>
            <a:r>
              <a:rPr lang="en-US" dirty="0" smtClean="0"/>
              <a:t>Set </a:t>
            </a:r>
            <a:r>
              <a:rPr lang="en-US" dirty="0" smtClean="0"/>
              <a:t>of nodes </a:t>
            </a:r>
            <a:r>
              <a:rPr lang="en-US" i="1" dirty="0" smtClean="0"/>
              <a:t>N</a:t>
            </a:r>
          </a:p>
          <a:p>
            <a:pPr lvl="1"/>
            <a:r>
              <a:rPr lang="en-US" dirty="0" smtClean="0"/>
              <a:t>Labeled subset </a:t>
            </a:r>
            <a:r>
              <a:rPr lang="en-US" i="1" dirty="0" smtClean="0"/>
              <a:t>L</a:t>
            </a:r>
            <a:r>
              <a:rPr lang="en-US" dirty="0" smtClean="0"/>
              <a:t> </a:t>
            </a:r>
            <a:r>
              <a:rPr lang="en-US" dirty="0" smtClean="0">
                <a:sym typeface="Symbol"/>
              </a:rPr>
              <a:t> </a:t>
            </a:r>
            <a:r>
              <a:rPr lang="en-US" i="1" dirty="0" smtClean="0">
                <a:sym typeface="Symbol"/>
              </a:rPr>
              <a:t>N </a:t>
            </a:r>
          </a:p>
          <a:p>
            <a:pPr lvl="1"/>
            <a:r>
              <a:rPr lang="en-US" dirty="0" smtClean="0"/>
              <a:t>Mislabeled subset </a:t>
            </a:r>
            <a:r>
              <a:rPr lang="en-US" i="1" dirty="0" smtClean="0"/>
              <a:t>Q </a:t>
            </a:r>
            <a:r>
              <a:rPr lang="en-US" dirty="0" smtClean="0">
                <a:sym typeface="Symbol"/>
              </a:rPr>
              <a:t> L  </a:t>
            </a:r>
            <a:r>
              <a:rPr lang="en-US" i="1" dirty="0" smtClean="0">
                <a:sym typeface="Symbol"/>
              </a:rPr>
              <a:t>N </a:t>
            </a:r>
            <a:endParaRPr lang="en-US" i="1" dirty="0" smtClean="0">
              <a:sym typeface="Symbol"/>
            </a:endParaRPr>
          </a:p>
        </p:txBody>
      </p:sp>
      <p:graphicFrame>
        <p:nvGraphicFramePr>
          <p:cNvPr id="4" name="Gráfico 3"/>
          <p:cNvGraphicFramePr/>
          <p:nvPr/>
        </p:nvGraphicFramePr>
        <p:xfrm>
          <a:off x="323528" y="4653136"/>
          <a:ext cx="3888432" cy="2060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p:cNvGraphicFramePr/>
          <p:nvPr/>
        </p:nvGraphicFramePr>
        <p:xfrm>
          <a:off x="4427984" y="4653136"/>
          <a:ext cx="4320480" cy="20608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39553" y="6021288"/>
            <a:ext cx="8064896" cy="646331"/>
          </a:xfrm>
          <a:prstGeom prst="rect">
            <a:avLst/>
          </a:prstGeom>
          <a:noFill/>
        </p:spPr>
        <p:txBody>
          <a:bodyPr wrap="square" rtlCol="0">
            <a:spAutoFit/>
          </a:bodyPr>
          <a:lstStyle/>
          <a:p>
            <a:pPr algn="ctr"/>
            <a:r>
              <a:rPr lang="en-US" sz="1800" dirty="0"/>
              <a:t>Correct Classification Rate </a:t>
            </a:r>
            <a:r>
              <a:rPr lang="en-US" sz="1800" dirty="0" smtClean="0"/>
              <a:t>with </a:t>
            </a:r>
            <a:r>
              <a:rPr lang="en-US" sz="1800" dirty="0"/>
              <a:t>different network sizes and mislabeled subset sizes, ⟨</a:t>
            </a:r>
            <a:r>
              <a:rPr lang="en-US" sz="1800" i="1" dirty="0"/>
              <a:t>k</a:t>
            </a:r>
            <a:r>
              <a:rPr lang="en-US" sz="1800" dirty="0"/>
              <a:t>⟩ = </a:t>
            </a:r>
            <a:r>
              <a:rPr lang="en-US" sz="1800" i="1" dirty="0" smtClean="0"/>
              <a:t>n</a:t>
            </a:r>
            <a:r>
              <a:rPr lang="en-US" sz="1800" dirty="0" smtClean="0"/>
              <a:t>/8</a:t>
            </a:r>
            <a:r>
              <a:rPr lang="en-US" sz="1800" dirty="0"/>
              <a:t>, </a:t>
            </a:r>
            <a:r>
              <a:rPr lang="en-US" sz="1800" i="1" dirty="0" smtClean="0"/>
              <a:t>l</a:t>
            </a:r>
            <a:r>
              <a:rPr lang="en-US" sz="1800" dirty="0" smtClean="0"/>
              <a:t>=</a:t>
            </a:r>
            <a:r>
              <a:rPr lang="en-US" sz="1800" i="1" dirty="0" smtClean="0"/>
              <a:t>n</a:t>
            </a:r>
            <a:r>
              <a:rPr lang="en-US" sz="1800" dirty="0" smtClean="0"/>
              <a:t>/0.1</a:t>
            </a:r>
            <a:endParaRPr lang="pt-BR" sz="1800"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938786" cy="469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5536" y="6093296"/>
            <a:ext cx="8424936" cy="646331"/>
          </a:xfrm>
          <a:prstGeom prst="rect">
            <a:avLst/>
          </a:prstGeom>
          <a:noFill/>
        </p:spPr>
        <p:txBody>
          <a:bodyPr wrap="square" rtlCol="0">
            <a:spAutoFit/>
          </a:bodyPr>
          <a:lstStyle/>
          <a:p>
            <a:pPr algn="ctr"/>
            <a:r>
              <a:rPr lang="en-US" sz="1800" dirty="0"/>
              <a:t>Correct Classification Rate </a:t>
            </a:r>
            <a:r>
              <a:rPr lang="en-US" sz="1800" dirty="0" smtClean="0"/>
              <a:t>with different average </a:t>
            </a:r>
            <a:r>
              <a:rPr lang="en-US" sz="1800" dirty="0"/>
              <a:t>node degrees and mislabeled subset </a:t>
            </a:r>
            <a:r>
              <a:rPr lang="en-US" sz="1800" dirty="0" smtClean="0"/>
              <a:t>sizes, </a:t>
            </a:r>
            <a:r>
              <a:rPr lang="en-US" sz="1800" i="1" dirty="0"/>
              <a:t>n</a:t>
            </a:r>
            <a:r>
              <a:rPr lang="en-US" sz="1800" dirty="0"/>
              <a:t> = 512, </a:t>
            </a:r>
            <a:r>
              <a:rPr lang="en-US" sz="1800" i="1" dirty="0"/>
              <a:t>l</a:t>
            </a:r>
            <a:r>
              <a:rPr lang="en-US" sz="1800" dirty="0"/>
              <a:t> = 64.</a:t>
            </a:r>
            <a:endParaRPr lang="pt-BR"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36403"/>
            <a:ext cx="8928992" cy="472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37297" y="6093296"/>
            <a:ext cx="8067151" cy="646331"/>
          </a:xfrm>
          <a:prstGeom prst="rect">
            <a:avLst/>
          </a:prstGeom>
          <a:noFill/>
        </p:spPr>
        <p:txBody>
          <a:bodyPr wrap="square" rtlCol="0">
            <a:spAutoFit/>
          </a:bodyPr>
          <a:lstStyle/>
          <a:p>
            <a:pPr algn="ctr"/>
            <a:r>
              <a:rPr lang="en-US" sz="1800" dirty="0"/>
              <a:t>Maximum mislabeled subset size for 80% and 90% of correct classification rate </a:t>
            </a:r>
            <a:r>
              <a:rPr lang="en-US" sz="1800" dirty="0" smtClean="0"/>
              <a:t>with different </a:t>
            </a:r>
            <a:r>
              <a:rPr lang="en-US" sz="1800" dirty="0"/>
              <a:t>network </a:t>
            </a:r>
            <a:r>
              <a:rPr lang="en-US" sz="1800" dirty="0" smtClean="0"/>
              <a:t>sizes, &lt;</a:t>
            </a:r>
            <a:r>
              <a:rPr lang="en-US" sz="1800" i="1" dirty="0" smtClean="0"/>
              <a:t>k</a:t>
            </a:r>
            <a:r>
              <a:rPr lang="en-US" sz="1800" dirty="0" smtClean="0"/>
              <a:t>&gt; </a:t>
            </a:r>
            <a:r>
              <a:rPr lang="en-US" sz="1800" dirty="0"/>
              <a:t>= </a:t>
            </a:r>
            <a:r>
              <a:rPr lang="en-US" sz="1800" i="1" dirty="0" smtClean="0"/>
              <a:t>n</a:t>
            </a:r>
            <a:r>
              <a:rPr lang="en-US" sz="1800" dirty="0" smtClean="0"/>
              <a:t>/8</a:t>
            </a:r>
            <a:r>
              <a:rPr lang="en-US" sz="1800" dirty="0"/>
              <a:t>, </a:t>
            </a:r>
            <a:r>
              <a:rPr lang="en-US" sz="1800" i="1" dirty="0" err="1" smtClean="0"/>
              <a:t>z</a:t>
            </a:r>
            <a:r>
              <a:rPr lang="en-US" sz="1800" baseline="-25000" dirty="0" err="1" smtClean="0"/>
              <a:t>out</a:t>
            </a:r>
            <a:r>
              <a:rPr lang="en-US" sz="1800" dirty="0" smtClean="0"/>
              <a:t>/&lt;</a:t>
            </a:r>
            <a:r>
              <a:rPr lang="en-US" sz="1800" i="1" dirty="0" smtClean="0"/>
              <a:t>k</a:t>
            </a:r>
            <a:r>
              <a:rPr lang="en-US" sz="1800" dirty="0" smtClean="0"/>
              <a:t>&gt; </a:t>
            </a:r>
            <a:r>
              <a:rPr lang="en-US" sz="1800" dirty="0"/>
              <a:t>= </a:t>
            </a:r>
            <a:r>
              <a:rPr lang="en-US" sz="1800" dirty="0" smtClean="0"/>
              <a:t>0.25, </a:t>
            </a:r>
            <a:r>
              <a:rPr lang="pt-BR" sz="1800" i="1" dirty="0" smtClean="0"/>
              <a:t>l</a:t>
            </a:r>
            <a:r>
              <a:rPr lang="pt-BR" sz="1800" dirty="0" smtClean="0"/>
              <a:t>/</a:t>
            </a:r>
            <a:r>
              <a:rPr lang="pt-BR" sz="1800" i="1" dirty="0" smtClean="0"/>
              <a:t>n</a:t>
            </a:r>
            <a:r>
              <a:rPr lang="pt-BR" sz="1800" dirty="0" smtClean="0"/>
              <a:t> </a:t>
            </a:r>
            <a:r>
              <a:rPr lang="pt-BR" sz="1800" dirty="0"/>
              <a:t>= </a:t>
            </a:r>
            <a:r>
              <a:rPr lang="pt-BR" sz="1800" dirty="0" smtClean="0"/>
              <a:t>0.1</a:t>
            </a:r>
            <a:endParaRPr lang="pt-BR" sz="1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 y="836712"/>
            <a:ext cx="9127838" cy="501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95536" y="6070464"/>
            <a:ext cx="8424936" cy="646331"/>
          </a:xfrm>
          <a:prstGeom prst="rect">
            <a:avLst/>
          </a:prstGeom>
          <a:noFill/>
        </p:spPr>
        <p:txBody>
          <a:bodyPr wrap="square" rtlCol="0">
            <a:spAutoFit/>
          </a:bodyPr>
          <a:lstStyle/>
          <a:p>
            <a:pPr algn="ctr"/>
            <a:r>
              <a:rPr lang="en-US" sz="1800" dirty="0"/>
              <a:t>Maximum mislabeled subset size for 80% and 90% of correct classification rate </a:t>
            </a:r>
            <a:r>
              <a:rPr lang="en-US" sz="1800" dirty="0" smtClean="0"/>
              <a:t>with </a:t>
            </a:r>
            <a:r>
              <a:rPr lang="pt-BR" sz="1800" dirty="0" err="1" smtClean="0"/>
              <a:t>different</a:t>
            </a:r>
            <a:r>
              <a:rPr lang="pt-BR" sz="1800" dirty="0" smtClean="0"/>
              <a:t> </a:t>
            </a:r>
            <a:r>
              <a:rPr lang="pt-BR" sz="1800" dirty="0" smtClean="0"/>
              <a:t>network </a:t>
            </a:r>
            <a:r>
              <a:rPr lang="pt-BR" sz="1800" dirty="0" err="1"/>
              <a:t>average</a:t>
            </a:r>
            <a:r>
              <a:rPr lang="pt-BR" sz="1800" dirty="0"/>
              <a:t> node </a:t>
            </a:r>
            <a:r>
              <a:rPr lang="pt-BR" sz="1800" dirty="0" err="1"/>
              <a:t>degree</a:t>
            </a:r>
            <a:r>
              <a:rPr lang="pt-BR" sz="1800" dirty="0"/>
              <a:t> (⟨</a:t>
            </a:r>
            <a:r>
              <a:rPr lang="pt-BR" sz="1800" i="1" dirty="0"/>
              <a:t>k</a:t>
            </a:r>
            <a:r>
              <a:rPr lang="pt-BR" sz="1800" dirty="0"/>
              <a:t>⟩), </a:t>
            </a:r>
            <a:r>
              <a:rPr lang="pt-BR" sz="1800" i="1" dirty="0"/>
              <a:t>n </a:t>
            </a:r>
            <a:r>
              <a:rPr lang="pt-BR" sz="1800" dirty="0"/>
              <a:t>= 512, </a:t>
            </a:r>
            <a:r>
              <a:rPr lang="pt-BR" sz="1800" i="1" dirty="0" smtClean="0"/>
              <a:t>l/n </a:t>
            </a:r>
            <a:r>
              <a:rPr lang="pt-BR" sz="1800" dirty="0"/>
              <a:t>= </a:t>
            </a:r>
            <a:r>
              <a:rPr lang="pt-BR" sz="1800" dirty="0" smtClean="0"/>
              <a:t>0.1</a:t>
            </a:r>
            <a:endParaRPr lang="pt-BR" sz="1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3016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Outline</a:t>
            </a:r>
            <a:endParaRPr lang="en-US" dirty="0"/>
          </a:p>
        </p:txBody>
      </p:sp>
      <p:sp>
        <p:nvSpPr>
          <p:cNvPr id="62467" name="Rectangle 3"/>
          <p:cNvSpPr>
            <a:spLocks noGrp="1" noChangeArrowheads="1"/>
          </p:cNvSpPr>
          <p:nvPr>
            <p:ph type="body" idx="1"/>
          </p:nvPr>
        </p:nvSpPr>
        <p:spPr>
          <a:xfrm>
            <a:off x="457200" y="1981200"/>
            <a:ext cx="8229600" cy="4328120"/>
          </a:xfrm>
        </p:spPr>
        <p:txBody>
          <a:bodyPr>
            <a:normAutofit/>
          </a:bodyPr>
          <a:lstStyle/>
          <a:p>
            <a:pPr>
              <a:lnSpc>
                <a:spcPct val="90000"/>
              </a:lnSpc>
            </a:pPr>
            <a:r>
              <a:rPr lang="en-US" dirty="0" smtClean="0"/>
              <a:t>Learning from Imperfect Data</a:t>
            </a:r>
            <a:endParaRPr lang="en-US" dirty="0"/>
          </a:p>
          <a:p>
            <a:pPr>
              <a:lnSpc>
                <a:spcPct val="90000"/>
              </a:lnSpc>
            </a:pPr>
            <a:r>
              <a:rPr lang="en-US" dirty="0" smtClean="0"/>
              <a:t>The Proposed Method</a:t>
            </a:r>
          </a:p>
          <a:p>
            <a:pPr>
              <a:lnSpc>
                <a:spcPct val="90000"/>
              </a:lnSpc>
            </a:pPr>
            <a:r>
              <a:rPr lang="en-US" dirty="0" smtClean="0"/>
              <a:t>Computer Simulations</a:t>
            </a:r>
          </a:p>
          <a:p>
            <a:pPr>
              <a:lnSpc>
                <a:spcPct val="90000"/>
              </a:lnSpc>
            </a:pPr>
            <a:r>
              <a:rPr lang="en-US" dirty="0" smtClean="0"/>
              <a:t>Conclusions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5327"/>
            <a:ext cx="9144000" cy="543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251520" y="6165304"/>
            <a:ext cx="8568952" cy="646331"/>
          </a:xfrm>
          <a:prstGeom prst="rect">
            <a:avLst/>
          </a:prstGeom>
        </p:spPr>
        <p:txBody>
          <a:bodyPr wrap="square">
            <a:spAutoFit/>
          </a:bodyPr>
          <a:lstStyle/>
          <a:p>
            <a:pPr algn="ctr"/>
            <a:r>
              <a:rPr lang="en-US" sz="1800" dirty="0"/>
              <a:t>Classification error rate </a:t>
            </a:r>
            <a:r>
              <a:rPr lang="en-US" sz="1800" dirty="0" smtClean="0"/>
              <a:t>in a </a:t>
            </a:r>
            <a:r>
              <a:rPr lang="en-US" sz="1800" dirty="0"/>
              <a:t>network with 4 normally distributed classes with different mislabeled subset size</a:t>
            </a:r>
            <a:endParaRPr lang="pt-BR" sz="1800" dirty="0"/>
          </a:p>
        </p:txBody>
      </p:sp>
    </p:spTree>
    <p:extLst>
      <p:ext uri="{BB962C8B-B14F-4D97-AF65-F5344CB8AC3E}">
        <p14:creationId xmlns:p14="http://schemas.microsoft.com/office/powerpoint/2010/main" val="2448266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9"/>
            <a:ext cx="9439808"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51520" y="6165304"/>
            <a:ext cx="8568952" cy="369332"/>
          </a:xfrm>
          <a:prstGeom prst="rect">
            <a:avLst/>
          </a:prstGeom>
        </p:spPr>
        <p:txBody>
          <a:bodyPr wrap="square">
            <a:spAutoFit/>
          </a:bodyPr>
          <a:lstStyle/>
          <a:p>
            <a:pPr algn="ctr"/>
            <a:r>
              <a:rPr lang="en-US" sz="1800" smtClean="0"/>
              <a:t>Classification error rate in </a:t>
            </a:r>
            <a:r>
              <a:rPr lang="en-US" sz="1800" smtClean="0"/>
              <a:t>the Digit1 data set with different mislabeled subset size</a:t>
            </a:r>
            <a:endParaRPr lang="en-US" sz="1800"/>
          </a:p>
        </p:txBody>
      </p:sp>
    </p:spTree>
    <p:extLst>
      <p:ext uri="{BB962C8B-B14F-4D97-AF65-F5344CB8AC3E}">
        <p14:creationId xmlns:p14="http://schemas.microsoft.com/office/powerpoint/2010/main" val="1210450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6165304"/>
            <a:ext cx="8568952" cy="646331"/>
          </a:xfrm>
          <a:prstGeom prst="rect">
            <a:avLst/>
          </a:prstGeom>
        </p:spPr>
        <p:txBody>
          <a:bodyPr wrap="square">
            <a:spAutoFit/>
          </a:bodyPr>
          <a:lstStyle/>
          <a:p>
            <a:pPr algn="ctr"/>
            <a:r>
              <a:rPr lang="en-US" sz="1800" dirty="0"/>
              <a:t>Classification error rate in the Iris data set with different mislabeled subset </a:t>
            </a:r>
            <a:r>
              <a:rPr lang="en-US" sz="1800" dirty="0" smtClean="0"/>
              <a:t>size</a:t>
            </a:r>
            <a:br>
              <a:rPr lang="en-US" sz="1800" dirty="0" smtClean="0"/>
            </a:br>
            <a:r>
              <a:rPr lang="en-US" sz="1800" dirty="0" smtClean="0"/>
              <a:t>40 labeled samples</a:t>
            </a:r>
            <a:endParaRPr lang="pt-BR"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5" y="659404"/>
            <a:ext cx="9143389" cy="536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51520" y="6165304"/>
            <a:ext cx="8568952" cy="646331"/>
          </a:xfrm>
          <a:prstGeom prst="rect">
            <a:avLst/>
          </a:prstGeom>
        </p:spPr>
        <p:txBody>
          <a:bodyPr wrap="square">
            <a:spAutoFit/>
          </a:bodyPr>
          <a:lstStyle/>
          <a:p>
            <a:pPr algn="ctr"/>
            <a:r>
              <a:rPr lang="en-US" sz="1800" dirty="0"/>
              <a:t>Classification error rate in </a:t>
            </a:r>
            <a:r>
              <a:rPr lang="en-US" sz="1800" dirty="0" smtClean="0"/>
              <a:t>the Wine </a:t>
            </a:r>
            <a:r>
              <a:rPr lang="en-US" sz="1800" dirty="0"/>
              <a:t>data set with different mislabeled subset size</a:t>
            </a:r>
            <a:r>
              <a:rPr lang="en-US" sz="1800" dirty="0" smtClean="0"/>
              <a:t/>
            </a:r>
            <a:br>
              <a:rPr lang="en-US" sz="1800" dirty="0" smtClean="0"/>
            </a:br>
            <a:r>
              <a:rPr lang="en-US" sz="1800" dirty="0" smtClean="0"/>
              <a:t>40 labeled samples</a:t>
            </a:r>
            <a:endParaRPr lang="pt-BR" sz="1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57431"/>
            <a:ext cx="9144000" cy="536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Conclusions</a:t>
            </a:r>
            <a:endParaRPr lang="en-US" dirty="0"/>
          </a:p>
        </p:txBody>
      </p:sp>
      <p:sp>
        <p:nvSpPr>
          <p:cNvPr id="3" name="Espaço Reservado para Conteúdo 2"/>
          <p:cNvSpPr>
            <a:spLocks noGrp="1"/>
          </p:cNvSpPr>
          <p:nvPr>
            <p:ph idx="1"/>
          </p:nvPr>
        </p:nvSpPr>
        <p:spPr>
          <a:xfrm>
            <a:off x="457200" y="1981200"/>
            <a:ext cx="8229600" cy="4328120"/>
          </a:xfrm>
        </p:spPr>
        <p:txBody>
          <a:bodyPr>
            <a:normAutofit/>
          </a:bodyPr>
          <a:lstStyle/>
          <a:p>
            <a:r>
              <a:rPr lang="en-US" dirty="0" smtClean="0"/>
              <a:t>New biologically inspired method for semi-supervised classification</a:t>
            </a:r>
          </a:p>
          <a:p>
            <a:pPr lvl="1"/>
            <a:r>
              <a:rPr lang="en-US" dirty="0" smtClean="0"/>
              <a:t>Specifically designed to handle data sets with mislabeled subsets</a:t>
            </a:r>
          </a:p>
          <a:p>
            <a:pPr lvl="2"/>
            <a:r>
              <a:rPr lang="en-US" i="1" dirty="0" smtClean="0"/>
              <a:t>A mislabeled node may have its label changed when the team which has its correct label first dominates the nodes around it, then attacks it, and finally takes it over, thus stopping wrong label propagation from that node</a:t>
            </a:r>
            <a:endParaRPr lang="en-US"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Conclusions</a:t>
            </a:r>
            <a:endParaRPr lang="en-US"/>
          </a:p>
        </p:txBody>
      </p:sp>
      <p:sp>
        <p:nvSpPr>
          <p:cNvPr id="3" name="Espaço Reservado para Conteúdo 2"/>
          <p:cNvSpPr>
            <a:spLocks noGrp="1"/>
          </p:cNvSpPr>
          <p:nvPr>
            <p:ph idx="1"/>
          </p:nvPr>
        </p:nvSpPr>
        <p:spPr>
          <a:xfrm>
            <a:off x="457200" y="1981200"/>
            <a:ext cx="8229600" cy="4616152"/>
          </a:xfrm>
        </p:spPr>
        <p:txBody>
          <a:bodyPr>
            <a:normAutofit fontScale="92500" lnSpcReduction="20000"/>
          </a:bodyPr>
          <a:lstStyle/>
          <a:p>
            <a:r>
              <a:rPr lang="en-US" dirty="0" smtClean="0"/>
              <a:t>Results analysis indicate the presence </a:t>
            </a:r>
            <a:r>
              <a:rPr lang="en-US" dirty="0"/>
              <a:t>of critical points in the performance curve as the mislabeled samples subset grows. </a:t>
            </a:r>
            <a:endParaRPr lang="en-US" dirty="0" smtClean="0"/>
          </a:p>
          <a:p>
            <a:pPr lvl="1"/>
            <a:r>
              <a:rPr lang="en-US" dirty="0" smtClean="0"/>
              <a:t>Related </a:t>
            </a:r>
            <a:r>
              <a:rPr lang="en-US" dirty="0"/>
              <a:t>to the network size and </a:t>
            </a:r>
            <a:r>
              <a:rPr lang="en-US" dirty="0" smtClean="0"/>
              <a:t>average node degree.</a:t>
            </a:r>
            <a:endParaRPr lang="en-US" dirty="0" smtClean="0"/>
          </a:p>
          <a:p>
            <a:r>
              <a:rPr lang="en-US" dirty="0" smtClean="0"/>
              <a:t>Proposed algorithm</a:t>
            </a:r>
          </a:p>
          <a:p>
            <a:pPr lvl="1"/>
            <a:r>
              <a:rPr lang="en-US" dirty="0" smtClean="0"/>
              <a:t>Shows robustness </a:t>
            </a:r>
            <a:r>
              <a:rPr lang="en-US" dirty="0"/>
              <a:t>in the presence of mislabeled data. </a:t>
            </a:r>
          </a:p>
          <a:p>
            <a:pPr lvl="1"/>
            <a:r>
              <a:rPr lang="en-US" dirty="0" smtClean="0"/>
              <a:t>Performed </a:t>
            </a:r>
            <a:r>
              <a:rPr lang="en-US" dirty="0"/>
              <a:t>better than </a:t>
            </a:r>
            <a:r>
              <a:rPr lang="en-US" dirty="0" smtClean="0"/>
              <a:t>other representative graph-based semi-supervised methods </a:t>
            </a:r>
            <a:r>
              <a:rPr lang="en-US" dirty="0"/>
              <a:t>when applied to </a:t>
            </a:r>
            <a:r>
              <a:rPr lang="en-US" dirty="0" smtClean="0"/>
              <a:t>artificial and real-world </a:t>
            </a:r>
            <a:r>
              <a:rPr lang="en-US" dirty="0" smtClean="0"/>
              <a:t>data </a:t>
            </a:r>
            <a:r>
              <a:rPr lang="en-US" dirty="0"/>
              <a:t>sets with mislabeled samples. </a:t>
            </a:r>
            <a:endParaRPr lang="en-US" dirty="0" smtClean="0"/>
          </a:p>
        </p:txBody>
      </p:sp>
    </p:spTree>
    <p:extLst>
      <p:ext uri="{BB962C8B-B14F-4D97-AF65-F5344CB8AC3E}">
        <p14:creationId xmlns:p14="http://schemas.microsoft.com/office/powerpoint/2010/main" val="961061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Future Work</a:t>
            </a:r>
            <a:endParaRPr lang="pt-BR" dirty="0"/>
          </a:p>
        </p:txBody>
      </p:sp>
      <p:sp>
        <p:nvSpPr>
          <p:cNvPr id="3" name="Espaço Reservado para Conteúdo 2"/>
          <p:cNvSpPr>
            <a:spLocks noGrp="1"/>
          </p:cNvSpPr>
          <p:nvPr>
            <p:ph idx="1"/>
          </p:nvPr>
        </p:nvSpPr>
        <p:spPr/>
        <p:txBody>
          <a:bodyPr/>
          <a:lstStyle/>
          <a:p>
            <a:r>
              <a:rPr lang="en-US" dirty="0" smtClean="0"/>
              <a:t>Expand </a:t>
            </a:r>
            <a:r>
              <a:rPr lang="en-US" dirty="0"/>
              <a:t>the analysis to cover the impact of </a:t>
            </a:r>
            <a:r>
              <a:rPr lang="en-US" dirty="0" smtClean="0"/>
              <a:t>other </a:t>
            </a:r>
            <a:r>
              <a:rPr lang="en-US" dirty="0"/>
              <a:t>networks </a:t>
            </a:r>
            <a:r>
              <a:rPr lang="en-US" dirty="0" smtClean="0"/>
              <a:t>measures in </a:t>
            </a:r>
            <a:r>
              <a:rPr lang="en-US" dirty="0"/>
              <a:t>the </a:t>
            </a:r>
            <a:r>
              <a:rPr lang="en-US" dirty="0" smtClean="0"/>
              <a:t>algorithm performance</a:t>
            </a:r>
            <a:endParaRPr lang="en-US" dirty="0" smtClean="0"/>
          </a:p>
          <a:p>
            <a:r>
              <a:rPr lang="en-US" dirty="0" smtClean="0"/>
              <a:t>Expand </a:t>
            </a:r>
            <a:r>
              <a:rPr lang="en-US" dirty="0"/>
              <a:t>the comparison to include more </a:t>
            </a:r>
            <a:r>
              <a:rPr lang="en-US" dirty="0" smtClean="0"/>
              <a:t>and larger data </a:t>
            </a:r>
            <a:r>
              <a:rPr lang="en-US" dirty="0"/>
              <a:t>sets </a:t>
            </a:r>
            <a:r>
              <a:rPr lang="en-US" dirty="0" smtClean="0"/>
              <a:t>with </a:t>
            </a:r>
            <a:r>
              <a:rPr lang="pt-BR" dirty="0" err="1" smtClean="0"/>
              <a:t>mislabeled</a:t>
            </a:r>
            <a:r>
              <a:rPr lang="pt-BR" dirty="0" smtClean="0"/>
              <a:t> nodes</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Acknowledgements</a:t>
            </a:r>
          </a:p>
        </p:txBody>
      </p:sp>
      <p:sp>
        <p:nvSpPr>
          <p:cNvPr id="114691" name="Rectangle 3"/>
          <p:cNvSpPr>
            <a:spLocks noGrp="1" noChangeArrowheads="1"/>
          </p:cNvSpPr>
          <p:nvPr>
            <p:ph type="body" idx="1"/>
          </p:nvPr>
        </p:nvSpPr>
        <p:spPr>
          <a:xfrm>
            <a:off x="457200" y="1981200"/>
            <a:ext cx="4402832" cy="4544144"/>
          </a:xfrm>
        </p:spPr>
        <p:txBody>
          <a:bodyPr>
            <a:normAutofit fontScale="85000" lnSpcReduction="10000"/>
          </a:bodyPr>
          <a:lstStyle/>
          <a:p>
            <a:r>
              <a:rPr lang="en-US" dirty="0" smtClean="0"/>
              <a:t>This work was supported by:</a:t>
            </a:r>
          </a:p>
          <a:p>
            <a:pPr lvl="1"/>
            <a:r>
              <a:rPr lang="en-US" dirty="0" smtClean="0"/>
              <a:t>State of São Paulo Research Foundation (FAPESP)</a:t>
            </a:r>
          </a:p>
          <a:p>
            <a:pPr lvl="1"/>
            <a:r>
              <a:rPr lang="en-US" dirty="0" smtClean="0"/>
              <a:t>Brazilian National Council of Technological and </a:t>
            </a:r>
            <a:r>
              <a:rPr lang="pt-BR" dirty="0" err="1" smtClean="0"/>
              <a:t>Scientific</a:t>
            </a:r>
            <a:r>
              <a:rPr lang="pt-BR" dirty="0" smtClean="0"/>
              <a:t> </a:t>
            </a:r>
            <a:r>
              <a:rPr lang="pt-BR" dirty="0" err="1" smtClean="0"/>
              <a:t>Development</a:t>
            </a:r>
            <a:r>
              <a:rPr lang="pt-BR" dirty="0" smtClean="0"/>
              <a:t> (CNPq) </a:t>
            </a:r>
          </a:p>
          <a:p>
            <a:pPr lvl="1"/>
            <a:r>
              <a:rPr lang="en-US" dirty="0" smtClean="0"/>
              <a:t>Foundation </a:t>
            </a:r>
            <a:r>
              <a:rPr lang="en-US" dirty="0"/>
              <a:t>for the Development of </a:t>
            </a:r>
            <a:r>
              <a:rPr lang="en-US" dirty="0" err="1" smtClean="0"/>
              <a:t>Unesp</a:t>
            </a:r>
            <a:r>
              <a:rPr lang="en-US" dirty="0" smtClean="0"/>
              <a:t> (</a:t>
            </a:r>
            <a:r>
              <a:rPr lang="en-US" dirty="0" err="1" smtClean="0"/>
              <a:t>Fundunesp</a:t>
            </a:r>
            <a:r>
              <a:rPr lang="en-US" dirty="0" smtClean="0"/>
              <a:t>)</a:t>
            </a:r>
            <a:endParaRPr lang="pt-BR" dirty="0"/>
          </a:p>
        </p:txBody>
      </p:sp>
      <p:pic>
        <p:nvPicPr>
          <p:cNvPr id="261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548" y="5085184"/>
            <a:ext cx="396107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2727" y="3501008"/>
            <a:ext cx="300770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1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0548" y="2276872"/>
            <a:ext cx="378989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sz="3200" b="1" dirty="0"/>
              <a:t>Particle Competition and Cooperation to Prevent Error Propagation from</a:t>
            </a:r>
            <a:br>
              <a:rPr lang="en-US" sz="3200" b="1" dirty="0"/>
            </a:br>
            <a:r>
              <a:rPr lang="en-US" sz="3200" b="1" dirty="0"/>
              <a:t>Mislabeled Data in Semi-Supervised Learning</a:t>
            </a:r>
            <a:endParaRPr lang="pt-BR" sz="3200" b="1" dirty="0"/>
          </a:p>
        </p:txBody>
      </p:sp>
      <p:sp>
        <p:nvSpPr>
          <p:cNvPr id="2051" name="Rectangle 3"/>
          <p:cNvSpPr>
            <a:spLocks noGrp="1" noChangeArrowheads="1"/>
          </p:cNvSpPr>
          <p:nvPr>
            <p:ph type="subTitle" idx="1"/>
          </p:nvPr>
        </p:nvSpPr>
        <p:spPr>
          <a:xfrm>
            <a:off x="2411413" y="4429132"/>
            <a:ext cx="6408737" cy="1106488"/>
          </a:xfrm>
        </p:spPr>
        <p:txBody>
          <a:bodyPr/>
          <a:lstStyle/>
          <a:p>
            <a:pPr>
              <a:lnSpc>
                <a:spcPct val="90000"/>
              </a:lnSpc>
            </a:pPr>
            <a:r>
              <a:rPr lang="pt-BR" sz="2000" dirty="0"/>
              <a:t>Fabricio </a:t>
            </a:r>
            <a:r>
              <a:rPr lang="pt-BR" sz="2000" dirty="0" smtClean="0"/>
              <a:t>Breve</a:t>
            </a:r>
            <a:r>
              <a:rPr lang="pt-BR" sz="1600" b="1" baseline="50000" dirty="0" smtClean="0"/>
              <a:t>1,2</a:t>
            </a:r>
            <a:r>
              <a:rPr lang="pt-BR" sz="2000" dirty="0"/>
              <a:t>	</a:t>
            </a:r>
            <a:r>
              <a:rPr lang="pt-BR" sz="2000" dirty="0" smtClean="0"/>
              <a:t>	</a:t>
            </a:r>
            <a:r>
              <a:rPr lang="pt-BR" sz="2000" dirty="0"/>
              <a:t>	</a:t>
            </a:r>
            <a:r>
              <a:rPr lang="pt-BR" sz="2000" dirty="0" smtClean="0"/>
              <a:t>fabricio@rc.unesp.br</a:t>
            </a:r>
            <a:endParaRPr lang="pt-BR" sz="2000" dirty="0"/>
          </a:p>
          <a:p>
            <a:pPr>
              <a:lnSpc>
                <a:spcPct val="90000"/>
              </a:lnSpc>
            </a:pPr>
            <a:r>
              <a:rPr lang="pt-BR" sz="2000" dirty="0" err="1" smtClean="0"/>
              <a:t>Liang</a:t>
            </a:r>
            <a:r>
              <a:rPr lang="pt-BR" sz="2000" dirty="0" smtClean="0"/>
              <a:t> </a:t>
            </a:r>
            <a:r>
              <a:rPr lang="pt-BR" sz="2000" dirty="0" smtClean="0"/>
              <a:t>Zhao</a:t>
            </a:r>
            <a:r>
              <a:rPr lang="pt-BR" sz="1600" b="1" baseline="50000" dirty="0" smtClean="0"/>
              <a:t>2</a:t>
            </a:r>
            <a:r>
              <a:rPr lang="pt-BR" sz="2000" dirty="0" smtClean="0"/>
              <a:t>	</a:t>
            </a:r>
            <a:r>
              <a:rPr lang="pt-BR" sz="2000" dirty="0"/>
              <a:t>		</a:t>
            </a:r>
            <a:r>
              <a:rPr lang="pt-BR" sz="2000" dirty="0" smtClean="0"/>
              <a:t>zhao@icmc.usp.br</a:t>
            </a:r>
            <a:endParaRPr lang="pt-BR" sz="2000" dirty="0"/>
          </a:p>
        </p:txBody>
      </p:sp>
      <p:sp>
        <p:nvSpPr>
          <p:cNvPr id="2052" name="Rectangle 4"/>
          <p:cNvSpPr>
            <a:spLocks noChangeArrowheads="1"/>
          </p:cNvSpPr>
          <p:nvPr/>
        </p:nvSpPr>
        <p:spPr bwMode="auto">
          <a:xfrm>
            <a:off x="2411760" y="5517232"/>
            <a:ext cx="6553200" cy="1268760"/>
          </a:xfrm>
          <a:prstGeom prst="rect">
            <a:avLst/>
          </a:prstGeom>
          <a:noFill/>
          <a:ln w="9525">
            <a:noFill/>
            <a:miter lim="800000"/>
            <a:headEnd/>
            <a:tailEnd/>
          </a:ln>
          <a:effectLst/>
        </p:spPr>
        <p:txBody>
          <a:bodyPr/>
          <a:lstStyle/>
          <a:p>
            <a:r>
              <a:rPr lang="pt-BR" i="1" dirty="0"/>
              <a:t>¹ </a:t>
            </a:r>
            <a:r>
              <a:rPr lang="en-US" dirty="0" smtClean="0"/>
              <a:t>Department </a:t>
            </a:r>
            <a:r>
              <a:rPr lang="en-US" dirty="0"/>
              <a:t>of Statistics, Applied Mathematics and Computation (DEMAC), Institute of Geosciences and Exact Sciences (IGCE), São Paulo State University (UNESP), Rio Claro, SP, Brazil</a:t>
            </a:r>
            <a:endParaRPr lang="en-US" sz="800" dirty="0"/>
          </a:p>
          <a:p>
            <a:endParaRPr lang="pt-BR" i="1" dirty="0" smtClean="0"/>
          </a:p>
          <a:p>
            <a:r>
              <a:rPr lang="pt-BR" i="1" dirty="0" smtClean="0"/>
              <a:t>² </a:t>
            </a:r>
            <a:r>
              <a:rPr lang="pt-BR" dirty="0" err="1" smtClean="0"/>
              <a:t>Department</a:t>
            </a:r>
            <a:r>
              <a:rPr lang="pt-BR" dirty="0" smtClean="0"/>
              <a:t> </a:t>
            </a:r>
            <a:r>
              <a:rPr lang="en-US" dirty="0" smtClean="0"/>
              <a:t>of Computer Science, Institute of Mathematics and Computer   Science (ICMC), </a:t>
            </a:r>
            <a:r>
              <a:rPr lang="pt-BR" dirty="0" err="1" smtClean="0"/>
              <a:t>University</a:t>
            </a:r>
            <a:r>
              <a:rPr lang="pt-BR" dirty="0" smtClean="0"/>
              <a:t> </a:t>
            </a:r>
            <a:r>
              <a:rPr lang="pt-BR" dirty="0" err="1" smtClean="0"/>
              <a:t>of</a:t>
            </a:r>
            <a:r>
              <a:rPr lang="pt-BR" dirty="0" smtClean="0"/>
              <a:t> São Paulo (USP), São Carlos, SP, </a:t>
            </a:r>
            <a:r>
              <a:rPr lang="pt-BR" dirty="0" err="1" smtClean="0"/>
              <a:t>Brazil</a:t>
            </a:r>
            <a:endParaRPr lang="pt-BR" dirty="0" smtClean="0"/>
          </a:p>
        </p:txBody>
      </p:sp>
      <p:sp>
        <p:nvSpPr>
          <p:cNvPr id="5" name="Rectangle 4"/>
          <p:cNvSpPr>
            <a:spLocks noChangeArrowheads="1"/>
          </p:cNvSpPr>
          <p:nvPr/>
        </p:nvSpPr>
        <p:spPr bwMode="auto">
          <a:xfrm>
            <a:off x="2915816" y="1340768"/>
            <a:ext cx="6124572" cy="360040"/>
          </a:xfrm>
          <a:prstGeom prst="rect">
            <a:avLst/>
          </a:prstGeom>
          <a:noFill/>
          <a:ln w="9525">
            <a:noFill/>
            <a:miter lim="800000"/>
            <a:headEnd/>
            <a:tailEnd/>
          </a:ln>
          <a:effectLst/>
        </p:spPr>
        <p:txBody>
          <a:bodyPr/>
          <a:lstStyle/>
          <a:p>
            <a:pPr algn="ctr"/>
            <a:r>
              <a:rPr lang="en-US" sz="1500" b="1" dirty="0">
                <a:solidFill>
                  <a:schemeClr val="accent5">
                    <a:lumMod val="25000"/>
                  </a:schemeClr>
                </a:solidFill>
              </a:rPr>
              <a:t>2012 Brazilian Symposium on Neural Networks - SBRN</a:t>
            </a:r>
            <a:endParaRPr lang="en-US" sz="1500" b="1" dirty="0" smtClean="0">
              <a:ln w="12700">
                <a:solidFill>
                  <a:schemeClr val="tx2">
                    <a:satMod val="155000"/>
                  </a:schemeClr>
                </a:solidFill>
                <a:prstDash val="solid"/>
              </a:ln>
              <a:solidFill>
                <a:schemeClr val="accent5">
                  <a:lumMod val="25000"/>
                </a:schemeClr>
              </a:solidFill>
              <a:effectLst>
                <a:outerShdw blurRad="41275" dist="20320" dir="1800000" algn="tl" rotWithShape="0">
                  <a:srgbClr val="000000">
                    <a:alpha val="40000"/>
                  </a:srgbClr>
                </a:outerShdw>
              </a:effectLst>
            </a:endParaRPr>
          </a:p>
        </p:txBody>
      </p:sp>
      <p:pic>
        <p:nvPicPr>
          <p:cNvPr id="260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13932"/>
            <a:ext cx="1584176" cy="72278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0099" name="Picture 3" descr="TODOS OS 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16632"/>
            <a:ext cx="1440160" cy="52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0" name="Picture 4" descr="Brasão Unesp-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6385" y="44625"/>
            <a:ext cx="847903"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inf.ufpr.br/bracis2012/images/to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16632"/>
            <a:ext cx="1440160" cy="52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8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Learning from Imperfect Data</a:t>
            </a:r>
            <a:endParaRPr lang="en-US" dirty="0"/>
          </a:p>
        </p:txBody>
      </p:sp>
      <p:sp>
        <p:nvSpPr>
          <p:cNvPr id="3" name="Espaço Reservado para Conteúdo 2"/>
          <p:cNvSpPr>
            <a:spLocks noGrp="1"/>
          </p:cNvSpPr>
          <p:nvPr>
            <p:ph idx="1"/>
          </p:nvPr>
        </p:nvSpPr>
        <p:spPr>
          <a:ln>
            <a:noFill/>
          </a:ln>
        </p:spPr>
        <p:txBody>
          <a:bodyPr/>
          <a:lstStyle/>
          <a:p>
            <a:r>
              <a:rPr lang="en-US" dirty="0" smtClean="0"/>
              <a:t>In Supervised Learning</a:t>
            </a:r>
          </a:p>
          <a:p>
            <a:pPr lvl="1"/>
            <a:r>
              <a:rPr lang="en-US" dirty="0" smtClean="0"/>
              <a:t>Quality of the training data is very important</a:t>
            </a:r>
          </a:p>
          <a:p>
            <a:pPr lvl="1"/>
            <a:r>
              <a:rPr lang="en-US" dirty="0" smtClean="0"/>
              <a:t>Most algorithms assume that the input label information is completely reliable</a:t>
            </a:r>
          </a:p>
          <a:p>
            <a:pPr lvl="1"/>
            <a:r>
              <a:rPr lang="en-US" dirty="0" smtClean="0"/>
              <a:t>In practice mislabeled samples are common in data sets.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Learning from Imperfect Data</a:t>
            </a:r>
            <a:endParaRPr lang="en-US" dirty="0"/>
          </a:p>
        </p:txBody>
      </p:sp>
      <p:sp>
        <p:nvSpPr>
          <p:cNvPr id="3" name="Espaço Reservado para Conteúdo 2"/>
          <p:cNvSpPr>
            <a:spLocks noGrp="1"/>
          </p:cNvSpPr>
          <p:nvPr>
            <p:ph idx="1"/>
          </p:nvPr>
        </p:nvSpPr>
        <p:spPr>
          <a:xfrm>
            <a:off x="457200" y="1981200"/>
            <a:ext cx="5122912" cy="4688160"/>
          </a:xfrm>
        </p:spPr>
        <p:txBody>
          <a:bodyPr>
            <a:normAutofit fontScale="92500"/>
          </a:bodyPr>
          <a:lstStyle/>
          <a:p>
            <a:r>
              <a:rPr lang="en-US" dirty="0" smtClean="0"/>
              <a:t>In Semi-Supervised learning </a:t>
            </a:r>
          </a:p>
          <a:p>
            <a:pPr lvl="1"/>
            <a:r>
              <a:rPr lang="en-US" dirty="0" smtClean="0"/>
              <a:t>Problem is more critical</a:t>
            </a:r>
          </a:p>
          <a:p>
            <a:pPr lvl="2"/>
            <a:r>
              <a:rPr lang="en-US" dirty="0" smtClean="0"/>
              <a:t>Small subset of labeled data</a:t>
            </a:r>
          </a:p>
          <a:p>
            <a:pPr lvl="2"/>
            <a:r>
              <a:rPr lang="en-US" dirty="0" smtClean="0"/>
              <a:t>Errors are easier to be propagated to a large portion of the data set</a:t>
            </a:r>
          </a:p>
          <a:p>
            <a:pPr lvl="1"/>
            <a:r>
              <a:rPr lang="en-US" dirty="0" smtClean="0"/>
              <a:t>Besides its importance and vast influence on classification, it gets little attention from researchers</a:t>
            </a:r>
            <a:endParaRPr lang="en-US" dirty="0"/>
          </a:p>
        </p:txBody>
      </p:sp>
      <p:sp>
        <p:nvSpPr>
          <p:cNvPr id="4" name="Retângulo 3"/>
          <p:cNvSpPr/>
          <p:nvPr/>
        </p:nvSpPr>
        <p:spPr>
          <a:xfrm>
            <a:off x="5760640" y="2073037"/>
            <a:ext cx="3203848" cy="4524315"/>
          </a:xfrm>
          <a:prstGeom prst="rect">
            <a:avLst/>
          </a:prstGeom>
        </p:spPr>
        <p:txBody>
          <a:bodyPr wrap="square">
            <a:spAutoFit/>
          </a:bodyPr>
          <a:lstStyle/>
          <a:p>
            <a:r>
              <a:rPr lang="en-US" sz="1200" dirty="0"/>
              <a:t>[4] D. K. </a:t>
            </a:r>
            <a:r>
              <a:rPr lang="en-US" sz="1200" dirty="0" err="1"/>
              <a:t>Slonim</a:t>
            </a:r>
            <a:r>
              <a:rPr lang="en-US" sz="1200" dirty="0"/>
              <a:t>, “Learning from imperfect data in theory </a:t>
            </a:r>
            <a:r>
              <a:rPr lang="en-US" sz="1200" dirty="0" smtClean="0"/>
              <a:t>and </a:t>
            </a:r>
            <a:r>
              <a:rPr lang="pt-BR" sz="1200" dirty="0" err="1" smtClean="0"/>
              <a:t>practice</a:t>
            </a:r>
            <a:r>
              <a:rPr lang="pt-BR" sz="1200" dirty="0"/>
              <a:t>,” Cambridge, MA, USA, Tech. Rep., 1996</a:t>
            </a:r>
            <a:r>
              <a:rPr lang="pt-BR" sz="1200" dirty="0" smtClean="0"/>
              <a:t>.</a:t>
            </a:r>
          </a:p>
          <a:p>
            <a:endParaRPr lang="en-US" sz="1200" dirty="0" smtClean="0"/>
          </a:p>
          <a:p>
            <a:r>
              <a:rPr lang="en-US" sz="1200" dirty="0"/>
              <a:t>[5] T. Krishnan, “Efficiency of learning with imperfect supervision</a:t>
            </a:r>
            <a:r>
              <a:rPr lang="en-US" sz="1200" dirty="0" smtClean="0"/>
              <a:t>,” </a:t>
            </a:r>
            <a:r>
              <a:rPr lang="pt-BR" sz="1200" i="1" dirty="0" err="1" smtClean="0"/>
              <a:t>Pattern</a:t>
            </a:r>
            <a:r>
              <a:rPr lang="pt-BR" sz="1200" i="1" dirty="0" smtClean="0"/>
              <a:t> </a:t>
            </a:r>
            <a:r>
              <a:rPr lang="pt-BR" sz="1200" i="1" dirty="0" err="1"/>
              <a:t>Recogn</a:t>
            </a:r>
            <a:r>
              <a:rPr lang="pt-BR" sz="1200" i="1" dirty="0"/>
              <a:t>.</a:t>
            </a:r>
            <a:r>
              <a:rPr lang="pt-BR" sz="1200" dirty="0"/>
              <a:t>, vol. 21, no. 2, pp. 183–188, 1988.</a:t>
            </a:r>
            <a:endParaRPr lang="en-US" sz="1200" dirty="0" smtClean="0"/>
          </a:p>
          <a:p>
            <a:endParaRPr lang="en-US" sz="1200" dirty="0" smtClean="0"/>
          </a:p>
          <a:p>
            <a:r>
              <a:rPr lang="en-US" sz="1200" dirty="0"/>
              <a:t>[6] P. Hartono and S. Hashimoto, “Learning from imperfect data</a:t>
            </a:r>
            <a:r>
              <a:rPr lang="en-US" sz="1200" dirty="0" smtClean="0"/>
              <a:t>,” </a:t>
            </a:r>
            <a:r>
              <a:rPr lang="pt-BR" sz="1200" i="1" dirty="0" err="1" smtClean="0"/>
              <a:t>Appl</a:t>
            </a:r>
            <a:r>
              <a:rPr lang="pt-BR" sz="1200" i="1" dirty="0"/>
              <a:t>. Soft Comput.</a:t>
            </a:r>
            <a:r>
              <a:rPr lang="pt-BR" sz="1200" dirty="0"/>
              <a:t>, vol. 7, no. 1, pp. 353–363, 2007</a:t>
            </a:r>
            <a:r>
              <a:rPr lang="pt-BR" sz="1200" dirty="0" smtClean="0"/>
              <a:t>.</a:t>
            </a:r>
          </a:p>
          <a:p>
            <a:endParaRPr lang="en-US" sz="1200" dirty="0" smtClean="0"/>
          </a:p>
          <a:p>
            <a:r>
              <a:rPr lang="en-US" sz="1200" dirty="0"/>
              <a:t>[7] M.-R. </a:t>
            </a:r>
            <a:r>
              <a:rPr lang="en-US" sz="1200" dirty="0" err="1"/>
              <a:t>Amini</a:t>
            </a:r>
            <a:r>
              <a:rPr lang="en-US" sz="1200" dirty="0"/>
              <a:t> and P. </a:t>
            </a:r>
            <a:r>
              <a:rPr lang="en-US" sz="1200" dirty="0" err="1"/>
              <a:t>Gallinari</a:t>
            </a:r>
            <a:r>
              <a:rPr lang="en-US" sz="1200" dirty="0"/>
              <a:t>, “Semi-supervised learning </a:t>
            </a:r>
            <a:r>
              <a:rPr lang="en-US" sz="1200" dirty="0" smtClean="0"/>
              <a:t>with an </a:t>
            </a:r>
            <a:r>
              <a:rPr lang="en-US" sz="1200" dirty="0"/>
              <a:t>imperfect supervisor,” </a:t>
            </a:r>
            <a:r>
              <a:rPr lang="en-US" sz="1200" i="1" dirty="0" err="1"/>
              <a:t>Knowl</a:t>
            </a:r>
            <a:r>
              <a:rPr lang="en-US" sz="1200" i="1" dirty="0"/>
              <a:t>. Inf. Syst.</a:t>
            </a:r>
            <a:r>
              <a:rPr lang="en-US" sz="1200" dirty="0"/>
              <a:t>, vol. 8, no. 4, pp</a:t>
            </a:r>
            <a:r>
              <a:rPr lang="en-US" sz="1200" dirty="0" smtClean="0"/>
              <a:t>. </a:t>
            </a:r>
            <a:r>
              <a:rPr lang="pt-BR" sz="1200" dirty="0" smtClean="0"/>
              <a:t>385–413</a:t>
            </a:r>
            <a:r>
              <a:rPr lang="pt-BR" sz="1200" dirty="0"/>
              <a:t>, 2005</a:t>
            </a:r>
            <a:r>
              <a:rPr lang="pt-BR" sz="1200" dirty="0" smtClean="0"/>
              <a:t>.</a:t>
            </a:r>
          </a:p>
          <a:p>
            <a:endParaRPr lang="pt-BR" sz="1200" dirty="0"/>
          </a:p>
          <a:p>
            <a:r>
              <a:rPr lang="en-US" sz="1200" dirty="0"/>
              <a:t>[8] ——, “Semi-supervised learning with explicit </a:t>
            </a:r>
            <a:r>
              <a:rPr lang="en-US" sz="1200" dirty="0" smtClean="0"/>
              <a:t>misclassification modeling</a:t>
            </a:r>
            <a:r>
              <a:rPr lang="en-US" sz="1200" dirty="0"/>
              <a:t>,” in </a:t>
            </a:r>
            <a:r>
              <a:rPr lang="en-US" sz="1200" i="1" dirty="0"/>
              <a:t>IJCAI’03: </a:t>
            </a:r>
            <a:r>
              <a:rPr lang="en-US" sz="1200" i="1" dirty="0" smtClean="0"/>
              <a:t> Proceedings </a:t>
            </a:r>
            <a:r>
              <a:rPr lang="en-US" sz="1200" i="1" dirty="0"/>
              <a:t>of the 18th </a:t>
            </a:r>
            <a:r>
              <a:rPr lang="en-US" sz="1200" i="1" dirty="0" smtClean="0"/>
              <a:t>international </a:t>
            </a:r>
            <a:r>
              <a:rPr lang="pt-BR" sz="1200" i="1" dirty="0" smtClean="0"/>
              <a:t>joint </a:t>
            </a:r>
            <a:r>
              <a:rPr lang="pt-BR" sz="1200" i="1" dirty="0" err="1"/>
              <a:t>conference</a:t>
            </a:r>
            <a:r>
              <a:rPr lang="pt-BR" sz="1200" i="1" dirty="0"/>
              <a:t> </a:t>
            </a:r>
            <a:r>
              <a:rPr lang="pt-BR" sz="1200" i="1" dirty="0" err="1"/>
              <a:t>on</a:t>
            </a:r>
            <a:r>
              <a:rPr lang="pt-BR" sz="1200" i="1" dirty="0"/>
              <a:t> Artificial </a:t>
            </a:r>
            <a:r>
              <a:rPr lang="pt-BR" sz="1200" i="1" dirty="0" err="1"/>
              <a:t>intelligence</a:t>
            </a:r>
            <a:r>
              <a:rPr lang="pt-BR" sz="1200" dirty="0"/>
              <a:t>. </a:t>
            </a:r>
            <a:r>
              <a:rPr lang="pt-BR" sz="1200" dirty="0" smtClean="0"/>
              <a:t>San Francisco</a:t>
            </a:r>
            <a:r>
              <a:rPr lang="pt-BR" sz="1200" dirty="0"/>
              <a:t>, CA, USA: Morgan </a:t>
            </a:r>
            <a:r>
              <a:rPr lang="pt-BR" sz="1200" dirty="0" err="1"/>
              <a:t>Kaufmann</a:t>
            </a:r>
            <a:r>
              <a:rPr lang="pt-BR" sz="1200" dirty="0"/>
              <a:t> </a:t>
            </a:r>
            <a:r>
              <a:rPr lang="pt-BR" sz="1200" dirty="0" err="1"/>
              <a:t>Publishers</a:t>
            </a:r>
            <a:r>
              <a:rPr lang="pt-BR" sz="1200" dirty="0"/>
              <a:t> Inc</a:t>
            </a:r>
            <a:r>
              <a:rPr lang="pt-BR" sz="1200" dirty="0" smtClean="0"/>
              <a:t>., 2003</a:t>
            </a:r>
            <a:r>
              <a:rPr lang="pt-BR" sz="1200" dirty="0"/>
              <a:t>, pp. 555–560.</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Proposed Method</a:t>
            </a:r>
            <a:endParaRPr lang="en-US" dirty="0"/>
          </a:p>
        </p:txBody>
      </p:sp>
      <p:sp>
        <p:nvSpPr>
          <p:cNvPr id="3" name="Espaço Reservado para Conteúdo 2"/>
          <p:cNvSpPr>
            <a:spLocks noGrp="1"/>
          </p:cNvSpPr>
          <p:nvPr>
            <p:ph idx="1"/>
          </p:nvPr>
        </p:nvSpPr>
        <p:spPr/>
        <p:txBody>
          <a:bodyPr>
            <a:normAutofit fontScale="92500" lnSpcReduction="20000"/>
          </a:bodyPr>
          <a:lstStyle/>
          <a:p>
            <a:r>
              <a:rPr lang="en-US" dirty="0" smtClean="0"/>
              <a:t>Particles competition and cooperation in networks</a:t>
            </a:r>
          </a:p>
          <a:p>
            <a:pPr lvl="1"/>
            <a:r>
              <a:rPr lang="en-US" dirty="0" smtClean="0"/>
              <a:t>Cooperation among particles representing the same team (label / class)</a:t>
            </a:r>
          </a:p>
          <a:p>
            <a:pPr lvl="1"/>
            <a:r>
              <a:rPr lang="en-US" dirty="0" smtClean="0"/>
              <a:t>Competition for possession of nodes of the network</a:t>
            </a:r>
          </a:p>
          <a:p>
            <a:r>
              <a:rPr lang="en-US" dirty="0" smtClean="0"/>
              <a:t>Each team of particles…</a:t>
            </a:r>
          </a:p>
          <a:p>
            <a:pPr lvl="1"/>
            <a:r>
              <a:rPr lang="en-US" dirty="0" smtClean="0"/>
              <a:t>Tries to dominate as many nodes as possible in a cooperative way</a:t>
            </a:r>
          </a:p>
          <a:p>
            <a:pPr lvl="1"/>
            <a:r>
              <a:rPr lang="en-US" dirty="0" smtClean="0"/>
              <a:t>Prevents intrusion of particles from other teams</a:t>
            </a:r>
          </a:p>
          <a:p>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Initial</a:t>
            </a:r>
            <a:r>
              <a:rPr lang="pt-BR" dirty="0" smtClean="0"/>
              <a:t> </a:t>
            </a:r>
            <a:r>
              <a:rPr lang="en-US" dirty="0" smtClean="0"/>
              <a:t>Configuration</a:t>
            </a:r>
            <a:endParaRPr lang="en-US" dirty="0"/>
          </a:p>
        </p:txBody>
      </p:sp>
      <p:sp>
        <p:nvSpPr>
          <p:cNvPr id="3" name="Espaço Reservado para Conteúdo 2"/>
          <p:cNvSpPr>
            <a:spLocks noGrp="1"/>
          </p:cNvSpPr>
          <p:nvPr>
            <p:ph idx="1"/>
          </p:nvPr>
        </p:nvSpPr>
        <p:spPr>
          <a:xfrm>
            <a:off x="457200" y="1981200"/>
            <a:ext cx="5482952" cy="4760168"/>
          </a:xfrm>
        </p:spPr>
        <p:txBody>
          <a:bodyPr>
            <a:normAutofit fontScale="85000" lnSpcReduction="20000"/>
          </a:bodyPr>
          <a:lstStyle/>
          <a:p>
            <a:r>
              <a:rPr lang="en-US" dirty="0" smtClean="0"/>
              <a:t>An undirected network is generated from data by connecting each node to its </a:t>
            </a:r>
            <a:r>
              <a:rPr lang="en-US" i="1" dirty="0" smtClean="0"/>
              <a:t>k-</a:t>
            </a:r>
            <a:r>
              <a:rPr lang="en-US" dirty="0" smtClean="0"/>
              <a:t>nearest neighbors</a:t>
            </a:r>
          </a:p>
          <a:p>
            <a:pPr lvl="1"/>
            <a:r>
              <a:rPr lang="en-US" dirty="0" smtClean="0"/>
              <a:t>Labeled nodes are also connected to all other nodes with the same label</a:t>
            </a:r>
          </a:p>
          <a:p>
            <a:r>
              <a:rPr lang="en-US" dirty="0" smtClean="0"/>
              <a:t>A particle is generated for each labeled node of the network</a:t>
            </a:r>
          </a:p>
          <a:p>
            <a:r>
              <a:rPr lang="en-US" dirty="0" smtClean="0"/>
              <a:t>Particles initial position are set to their corresponding nodes</a:t>
            </a:r>
          </a:p>
          <a:p>
            <a:r>
              <a:rPr lang="en-US" dirty="0" smtClean="0"/>
              <a:t>Particles with same label play for the same team</a:t>
            </a:r>
          </a:p>
          <a:p>
            <a:endParaRPr lang="en-US" dirty="0" smtClean="0"/>
          </a:p>
          <a:p>
            <a:endParaRPr lang="pt-BR" dirty="0"/>
          </a:p>
        </p:txBody>
      </p:sp>
      <p:cxnSp>
        <p:nvCxnSpPr>
          <p:cNvPr id="9" name="Conector reto 8"/>
          <p:cNvCxnSpPr>
            <a:stCxn id="12" idx="7"/>
          </p:cNvCxnSpPr>
          <p:nvPr/>
        </p:nvCxnSpPr>
        <p:spPr>
          <a:xfrm flipV="1">
            <a:off x="7172045" y="4733642"/>
            <a:ext cx="133905" cy="514913"/>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10" name="Conector reto 9"/>
          <p:cNvCxnSpPr>
            <a:stCxn id="14" idx="5"/>
          </p:cNvCxnSpPr>
          <p:nvPr/>
        </p:nvCxnSpPr>
        <p:spPr>
          <a:xfrm>
            <a:off x="7019645" y="3895445"/>
            <a:ext cx="322165" cy="541799"/>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11" name="Conector reto 10"/>
          <p:cNvCxnSpPr/>
          <p:nvPr/>
        </p:nvCxnSpPr>
        <p:spPr>
          <a:xfrm rot="5400000" flipH="1" flipV="1">
            <a:off x="6744026" y="3174295"/>
            <a:ext cx="447955" cy="219355"/>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12" name="Elipse 11"/>
          <p:cNvSpPr/>
          <p:nvPr/>
        </p:nvSpPr>
        <p:spPr>
          <a:xfrm>
            <a:off x="6781800" y="5181600"/>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4</a:t>
            </a:r>
            <a:endParaRPr lang="pt-BR" dirty="0"/>
          </a:p>
        </p:txBody>
      </p:sp>
      <p:sp>
        <p:nvSpPr>
          <p:cNvPr id="13" name="Elipse 12"/>
          <p:cNvSpPr/>
          <p:nvPr/>
        </p:nvSpPr>
        <p:spPr>
          <a:xfrm>
            <a:off x="6781800" y="5181600"/>
            <a:ext cx="457200" cy="457200"/>
          </a:xfrm>
          <a:prstGeom prst="ellips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dirty="0"/>
          </a:p>
        </p:txBody>
      </p:sp>
      <p:sp>
        <p:nvSpPr>
          <p:cNvPr id="14" name="Elipse 13"/>
          <p:cNvSpPr/>
          <p:nvPr/>
        </p:nvSpPr>
        <p:spPr>
          <a:xfrm>
            <a:off x="6629400" y="3505200"/>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Elipse 16"/>
          <p:cNvSpPr/>
          <p:nvPr/>
        </p:nvSpPr>
        <p:spPr>
          <a:xfrm>
            <a:off x="7239000" y="1524000"/>
            <a:ext cx="457200" cy="457200"/>
          </a:xfrm>
          <a:prstGeom prst="ellipse">
            <a:avLst/>
          </a:prstGeom>
          <a:solidFill>
            <a:srgbClr val="FFFF0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dirty="0"/>
          </a:p>
        </p:txBody>
      </p:sp>
      <p:sp>
        <p:nvSpPr>
          <p:cNvPr id="18" name="Elipse 17"/>
          <p:cNvSpPr/>
          <p:nvPr/>
        </p:nvSpPr>
        <p:spPr>
          <a:xfrm>
            <a:off x="8153400" y="2209800"/>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Elipse 18"/>
          <p:cNvSpPr/>
          <p:nvPr/>
        </p:nvSpPr>
        <p:spPr>
          <a:xfrm>
            <a:off x="7010400" y="2667000"/>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Elipse 19"/>
          <p:cNvSpPr/>
          <p:nvPr/>
        </p:nvSpPr>
        <p:spPr>
          <a:xfrm>
            <a:off x="8001000" y="3505200"/>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Elipse 20"/>
          <p:cNvSpPr/>
          <p:nvPr/>
        </p:nvSpPr>
        <p:spPr>
          <a:xfrm>
            <a:off x="7239000" y="4343400"/>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Elipse 21"/>
          <p:cNvSpPr/>
          <p:nvPr/>
        </p:nvSpPr>
        <p:spPr>
          <a:xfrm>
            <a:off x="8534400" y="4495800"/>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3" name="Conector reto 22"/>
          <p:cNvCxnSpPr>
            <a:stCxn id="17" idx="4"/>
            <a:endCxn id="19" idx="0"/>
          </p:cNvCxnSpPr>
          <p:nvPr/>
        </p:nvCxnSpPr>
        <p:spPr>
          <a:xfrm rot="5400000">
            <a:off x="7010400" y="2209800"/>
            <a:ext cx="685800" cy="22860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4" name="Conector reto 23"/>
          <p:cNvCxnSpPr>
            <a:stCxn id="18" idx="3"/>
            <a:endCxn id="19" idx="6"/>
          </p:cNvCxnSpPr>
          <p:nvPr/>
        </p:nvCxnSpPr>
        <p:spPr>
          <a:xfrm rot="5400000">
            <a:off x="7696201" y="2371445"/>
            <a:ext cx="295555" cy="752755"/>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5" name="Conector reto 24"/>
          <p:cNvCxnSpPr>
            <a:stCxn id="20" idx="1"/>
            <a:endCxn id="19" idx="5"/>
          </p:cNvCxnSpPr>
          <p:nvPr/>
        </p:nvCxnSpPr>
        <p:spPr>
          <a:xfrm rot="16200000" flipV="1">
            <a:off x="7476845" y="2981045"/>
            <a:ext cx="514910" cy="66731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6" name="Conector reto 25"/>
          <p:cNvCxnSpPr>
            <a:stCxn id="22" idx="1"/>
            <a:endCxn id="20" idx="5"/>
          </p:cNvCxnSpPr>
          <p:nvPr/>
        </p:nvCxnSpPr>
        <p:spPr>
          <a:xfrm flipH="1" flipV="1">
            <a:off x="8391245" y="3895445"/>
            <a:ext cx="210110" cy="66731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7" name="Conector reto 26"/>
          <p:cNvCxnSpPr>
            <a:stCxn id="21" idx="7"/>
            <a:endCxn id="20" idx="3"/>
          </p:cNvCxnSpPr>
          <p:nvPr/>
        </p:nvCxnSpPr>
        <p:spPr>
          <a:xfrm rot="5400000" flipH="1" flipV="1">
            <a:off x="7591145" y="3933545"/>
            <a:ext cx="514910" cy="43871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8" name="Conector reto 27"/>
          <p:cNvCxnSpPr>
            <a:stCxn id="20" idx="0"/>
            <a:endCxn id="18" idx="4"/>
          </p:cNvCxnSpPr>
          <p:nvPr/>
        </p:nvCxnSpPr>
        <p:spPr>
          <a:xfrm flipV="1">
            <a:off x="8229600" y="2667000"/>
            <a:ext cx="152400" cy="83820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cxnSp>
        <p:nvCxnSpPr>
          <p:cNvPr id="29" name="Conector reto 28"/>
          <p:cNvCxnSpPr>
            <a:stCxn id="18" idx="1"/>
            <a:endCxn id="17" idx="5"/>
          </p:cNvCxnSpPr>
          <p:nvPr/>
        </p:nvCxnSpPr>
        <p:spPr>
          <a:xfrm rot="16200000" flipV="1">
            <a:off x="7743545" y="1799945"/>
            <a:ext cx="362510" cy="59111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30" name="Elipse 29"/>
          <p:cNvSpPr/>
          <p:nvPr/>
        </p:nvSpPr>
        <p:spPr>
          <a:xfrm>
            <a:off x="8153400" y="5181600"/>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31" name="Conector reto 30"/>
          <p:cNvCxnSpPr>
            <a:stCxn id="30" idx="1"/>
            <a:endCxn id="21" idx="5"/>
          </p:cNvCxnSpPr>
          <p:nvPr/>
        </p:nvCxnSpPr>
        <p:spPr>
          <a:xfrm rot="16200000" flipV="1">
            <a:off x="7667345" y="4695545"/>
            <a:ext cx="514910" cy="591110"/>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32" name="Elipse 31"/>
          <p:cNvSpPr/>
          <p:nvPr/>
        </p:nvSpPr>
        <p:spPr>
          <a:xfrm>
            <a:off x="8267700" y="980728"/>
            <a:ext cx="4572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33" name="Conector reto 32"/>
          <p:cNvCxnSpPr>
            <a:endCxn id="32" idx="4"/>
          </p:cNvCxnSpPr>
          <p:nvPr/>
        </p:nvCxnSpPr>
        <p:spPr>
          <a:xfrm flipV="1">
            <a:off x="8434527" y="1437928"/>
            <a:ext cx="61773" cy="771873"/>
          </a:xfrm>
          <a:prstGeom prst="line">
            <a:avLst/>
          </a:prstGeom>
          <a:ln>
            <a:solidFill>
              <a:schemeClr val="bg2">
                <a:lumMod val="60000"/>
                <a:lumOff val="40000"/>
              </a:schemeClr>
            </a:solidFill>
          </a:ln>
        </p:spPr>
        <p:style>
          <a:lnRef idx="3">
            <a:schemeClr val="accent1"/>
          </a:lnRef>
          <a:fillRef idx="0">
            <a:schemeClr val="accent1"/>
          </a:fillRef>
          <a:effectRef idx="2">
            <a:schemeClr val="accent1"/>
          </a:effectRef>
          <a:fontRef idx="minor">
            <a:schemeClr val="tx1"/>
          </a:fontRef>
        </p:style>
      </p:cxnSp>
      <p:sp>
        <p:nvSpPr>
          <p:cNvPr id="34" name="Elipse 33"/>
          <p:cNvSpPr/>
          <p:nvPr/>
        </p:nvSpPr>
        <p:spPr>
          <a:xfrm>
            <a:off x="7546119" y="6160251"/>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Elipse 34"/>
          <p:cNvSpPr/>
          <p:nvPr/>
        </p:nvSpPr>
        <p:spPr>
          <a:xfrm>
            <a:off x="7239001" y="552683"/>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6" name="Elipse 35"/>
          <p:cNvSpPr/>
          <p:nvPr/>
        </p:nvSpPr>
        <p:spPr>
          <a:xfrm>
            <a:off x="6172200" y="1403539"/>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7" name="Elipse 36"/>
          <p:cNvSpPr/>
          <p:nvPr/>
        </p:nvSpPr>
        <p:spPr>
          <a:xfrm>
            <a:off x="6322612" y="2371445"/>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8" name="Elipse 37"/>
          <p:cNvSpPr/>
          <p:nvPr/>
        </p:nvSpPr>
        <p:spPr>
          <a:xfrm>
            <a:off x="8586115" y="3086099"/>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9" name="Elipse 38"/>
          <p:cNvSpPr/>
          <p:nvPr/>
        </p:nvSpPr>
        <p:spPr>
          <a:xfrm>
            <a:off x="6300192" y="6093296"/>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40" name="Conector reto 39"/>
          <p:cNvCxnSpPr>
            <a:stCxn id="39" idx="7"/>
            <a:endCxn id="13" idx="3"/>
          </p:cNvCxnSpPr>
          <p:nvPr/>
        </p:nvCxnSpPr>
        <p:spPr>
          <a:xfrm flipV="1">
            <a:off x="6690437" y="5571845"/>
            <a:ext cx="158318" cy="588406"/>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41" name="Conector reto 40"/>
          <p:cNvCxnSpPr>
            <a:stCxn id="12" idx="5"/>
            <a:endCxn id="34" idx="1"/>
          </p:cNvCxnSpPr>
          <p:nvPr/>
        </p:nvCxnSpPr>
        <p:spPr>
          <a:xfrm>
            <a:off x="7172045" y="5571845"/>
            <a:ext cx="441029" cy="655361"/>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42" name="Conector reto 41"/>
          <p:cNvCxnSpPr>
            <a:stCxn id="39" idx="6"/>
            <a:endCxn id="34" idx="2"/>
          </p:cNvCxnSpPr>
          <p:nvPr/>
        </p:nvCxnSpPr>
        <p:spPr>
          <a:xfrm>
            <a:off x="6757392" y="6321896"/>
            <a:ext cx="788727" cy="66955"/>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43" name="Conector reto 42"/>
          <p:cNvCxnSpPr>
            <a:stCxn id="34" idx="7"/>
            <a:endCxn id="30" idx="4"/>
          </p:cNvCxnSpPr>
          <p:nvPr/>
        </p:nvCxnSpPr>
        <p:spPr>
          <a:xfrm flipV="1">
            <a:off x="7936364" y="5638800"/>
            <a:ext cx="445636" cy="588406"/>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44" name="Conector reto 43"/>
          <p:cNvCxnSpPr>
            <a:stCxn id="30" idx="7"/>
            <a:endCxn id="22" idx="3"/>
          </p:cNvCxnSpPr>
          <p:nvPr/>
        </p:nvCxnSpPr>
        <p:spPr>
          <a:xfrm flipV="1">
            <a:off x="8543645" y="4886045"/>
            <a:ext cx="57710" cy="362510"/>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45" name="Conector reto 44"/>
          <p:cNvCxnSpPr>
            <a:stCxn id="22" idx="0"/>
            <a:endCxn id="38" idx="4"/>
          </p:cNvCxnSpPr>
          <p:nvPr/>
        </p:nvCxnSpPr>
        <p:spPr>
          <a:xfrm flipV="1">
            <a:off x="8763000" y="3543299"/>
            <a:ext cx="51715" cy="952501"/>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46" name="Conector reto 45"/>
          <p:cNvCxnSpPr>
            <a:stCxn id="12" idx="0"/>
            <a:endCxn id="14" idx="4"/>
          </p:cNvCxnSpPr>
          <p:nvPr/>
        </p:nvCxnSpPr>
        <p:spPr>
          <a:xfrm flipH="1" flipV="1">
            <a:off x="6858000" y="3962400"/>
            <a:ext cx="152400" cy="1219200"/>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47" name="Conector reto 46"/>
          <p:cNvCxnSpPr>
            <a:endCxn id="37" idx="4"/>
          </p:cNvCxnSpPr>
          <p:nvPr/>
        </p:nvCxnSpPr>
        <p:spPr>
          <a:xfrm flipH="1" flipV="1">
            <a:off x="6551212" y="2828645"/>
            <a:ext cx="206180" cy="676555"/>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48" name="Conector reto 47"/>
          <p:cNvCxnSpPr>
            <a:stCxn id="36" idx="6"/>
            <a:endCxn id="17" idx="2"/>
          </p:cNvCxnSpPr>
          <p:nvPr/>
        </p:nvCxnSpPr>
        <p:spPr>
          <a:xfrm>
            <a:off x="6629400" y="1632139"/>
            <a:ext cx="609600" cy="120461"/>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49" name="Conector reto 48"/>
          <p:cNvCxnSpPr>
            <a:stCxn id="37" idx="7"/>
            <a:endCxn id="17" idx="3"/>
          </p:cNvCxnSpPr>
          <p:nvPr/>
        </p:nvCxnSpPr>
        <p:spPr>
          <a:xfrm flipV="1">
            <a:off x="6712857" y="1914245"/>
            <a:ext cx="593098" cy="524155"/>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50" name="Conector reto 49"/>
          <p:cNvCxnSpPr>
            <a:stCxn id="37" idx="0"/>
          </p:cNvCxnSpPr>
          <p:nvPr/>
        </p:nvCxnSpPr>
        <p:spPr>
          <a:xfrm flipH="1" flipV="1">
            <a:off x="6400800" y="1860739"/>
            <a:ext cx="150412" cy="510706"/>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51" name="Conector reto 50"/>
          <p:cNvCxnSpPr>
            <a:stCxn id="36" idx="7"/>
            <a:endCxn id="35" idx="3"/>
          </p:cNvCxnSpPr>
          <p:nvPr/>
        </p:nvCxnSpPr>
        <p:spPr>
          <a:xfrm flipV="1">
            <a:off x="6562445" y="942928"/>
            <a:ext cx="743511" cy="527566"/>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52" name="Conector reto 51"/>
          <p:cNvCxnSpPr>
            <a:stCxn id="17" idx="0"/>
            <a:endCxn id="35" idx="4"/>
          </p:cNvCxnSpPr>
          <p:nvPr/>
        </p:nvCxnSpPr>
        <p:spPr>
          <a:xfrm flipV="1">
            <a:off x="7467600" y="1009883"/>
            <a:ext cx="1" cy="514117"/>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53" name="Conector reto 52"/>
          <p:cNvCxnSpPr>
            <a:stCxn id="32" idx="1"/>
            <a:endCxn id="35" idx="6"/>
          </p:cNvCxnSpPr>
          <p:nvPr/>
        </p:nvCxnSpPr>
        <p:spPr>
          <a:xfrm flipH="1" flipV="1">
            <a:off x="7696201" y="781283"/>
            <a:ext cx="638454" cy="266400"/>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54" name="Conector reto 53"/>
          <p:cNvCxnSpPr>
            <a:stCxn id="17" idx="6"/>
            <a:endCxn id="32" idx="3"/>
          </p:cNvCxnSpPr>
          <p:nvPr/>
        </p:nvCxnSpPr>
        <p:spPr>
          <a:xfrm flipV="1">
            <a:off x="7696200" y="1370973"/>
            <a:ext cx="638455" cy="381627"/>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55" name="Conector reto 54"/>
          <p:cNvCxnSpPr>
            <a:stCxn id="38" idx="1"/>
            <a:endCxn id="18" idx="5"/>
          </p:cNvCxnSpPr>
          <p:nvPr/>
        </p:nvCxnSpPr>
        <p:spPr>
          <a:xfrm flipH="1" flipV="1">
            <a:off x="8543645" y="2600045"/>
            <a:ext cx="109425" cy="553009"/>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56" name="Conector reto 55"/>
          <p:cNvCxnSpPr>
            <a:stCxn id="38" idx="0"/>
            <a:endCxn id="32" idx="5"/>
          </p:cNvCxnSpPr>
          <p:nvPr/>
        </p:nvCxnSpPr>
        <p:spPr>
          <a:xfrm flipH="1" flipV="1">
            <a:off x="8657945" y="1370973"/>
            <a:ext cx="156770" cy="1715126"/>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57" name="Conector reto 56"/>
          <p:cNvCxnSpPr>
            <a:stCxn id="37" idx="5"/>
            <a:endCxn id="19" idx="2"/>
          </p:cNvCxnSpPr>
          <p:nvPr/>
        </p:nvCxnSpPr>
        <p:spPr>
          <a:xfrm>
            <a:off x="6712857" y="2761690"/>
            <a:ext cx="297543" cy="133910"/>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58" name="Conector reto 57"/>
          <p:cNvCxnSpPr>
            <a:stCxn id="30" idx="0"/>
            <a:endCxn id="20" idx="4"/>
          </p:cNvCxnSpPr>
          <p:nvPr/>
        </p:nvCxnSpPr>
        <p:spPr>
          <a:xfrm flipH="1" flipV="1">
            <a:off x="8229600" y="3962400"/>
            <a:ext cx="152400" cy="1219200"/>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sp>
        <p:nvSpPr>
          <p:cNvPr id="59" name="Elipse 58"/>
          <p:cNvSpPr/>
          <p:nvPr/>
        </p:nvSpPr>
        <p:spPr>
          <a:xfrm>
            <a:off x="8465413" y="6030102"/>
            <a:ext cx="4572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0" name="Elipse 59"/>
          <p:cNvSpPr/>
          <p:nvPr/>
        </p:nvSpPr>
        <p:spPr>
          <a:xfrm>
            <a:off x="6105245" y="4437244"/>
            <a:ext cx="457200" cy="457200"/>
          </a:xfrm>
          <a:prstGeom prst="ellipse">
            <a:avLst/>
          </a:prstGeom>
          <a:solidFill>
            <a:schemeClr val="accent3">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61" name="Conector reto 60"/>
          <p:cNvCxnSpPr>
            <a:stCxn id="60" idx="0"/>
            <a:endCxn id="14" idx="3"/>
          </p:cNvCxnSpPr>
          <p:nvPr/>
        </p:nvCxnSpPr>
        <p:spPr>
          <a:xfrm flipV="1">
            <a:off x="6333845" y="3895445"/>
            <a:ext cx="362510" cy="541799"/>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62" name="Conector reto 61"/>
          <p:cNvCxnSpPr>
            <a:stCxn id="60" idx="4"/>
            <a:endCxn id="39" idx="1"/>
          </p:cNvCxnSpPr>
          <p:nvPr/>
        </p:nvCxnSpPr>
        <p:spPr>
          <a:xfrm>
            <a:off x="6333845" y="4894444"/>
            <a:ext cx="33302" cy="1265807"/>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63" name="Conector reto 62"/>
          <p:cNvCxnSpPr>
            <a:stCxn id="34" idx="6"/>
            <a:endCxn id="59" idx="2"/>
          </p:cNvCxnSpPr>
          <p:nvPr/>
        </p:nvCxnSpPr>
        <p:spPr>
          <a:xfrm flipV="1">
            <a:off x="8003319" y="6258702"/>
            <a:ext cx="462094" cy="130149"/>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64" name="Conector reto 63"/>
          <p:cNvCxnSpPr>
            <a:stCxn id="59" idx="0"/>
            <a:endCxn id="30" idx="5"/>
          </p:cNvCxnSpPr>
          <p:nvPr/>
        </p:nvCxnSpPr>
        <p:spPr>
          <a:xfrm flipH="1" flipV="1">
            <a:off x="8543645" y="5571845"/>
            <a:ext cx="150368" cy="458257"/>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65" name="Conector reto 64"/>
          <p:cNvCxnSpPr>
            <a:stCxn id="59" idx="7"/>
            <a:endCxn id="22" idx="4"/>
          </p:cNvCxnSpPr>
          <p:nvPr/>
        </p:nvCxnSpPr>
        <p:spPr>
          <a:xfrm flipH="1" flipV="1">
            <a:off x="8763000" y="4953000"/>
            <a:ext cx="92658" cy="1144057"/>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pic>
        <p:nvPicPr>
          <p:cNvPr id="66" name="Picture 15" descr="C:\Users\Fabricio\AppData\Local\Microsoft\Windows\Temporary Internet Files\Content.IE5\LL79MEIM\MCj03294880000[1].wmf"/>
          <p:cNvPicPr>
            <a:picLocks noChangeAspect="1" noChangeArrowheads="1"/>
          </p:cNvPicPr>
          <p:nvPr/>
        </p:nvPicPr>
        <p:blipFill>
          <a:blip r:embed="rId2" cstate="print"/>
          <a:srcRect/>
          <a:stretch>
            <a:fillRect/>
          </a:stretch>
        </p:blipFill>
        <p:spPr bwMode="auto">
          <a:xfrm>
            <a:off x="6836052" y="5302497"/>
            <a:ext cx="363522" cy="278792"/>
          </a:xfrm>
          <a:prstGeom prst="rect">
            <a:avLst/>
          </a:prstGeom>
          <a:noFill/>
        </p:spPr>
      </p:pic>
      <p:pic>
        <p:nvPicPr>
          <p:cNvPr id="67" name="Picture 15" descr="C:\Users\Fabricio\AppData\Local\Microsoft\Windows\Temporary Internet Files\Content.IE5\LL79MEIM\MCj03294880000[1].wmf"/>
          <p:cNvPicPr>
            <a:picLocks noChangeAspect="1" noChangeArrowheads="1"/>
          </p:cNvPicPr>
          <p:nvPr/>
        </p:nvPicPr>
        <p:blipFill>
          <a:blip r:embed="rId2" cstate="print"/>
          <a:srcRect/>
          <a:stretch>
            <a:fillRect/>
          </a:stretch>
        </p:blipFill>
        <p:spPr bwMode="auto">
          <a:xfrm>
            <a:off x="8520676" y="6146283"/>
            <a:ext cx="363522" cy="278792"/>
          </a:xfrm>
          <a:prstGeom prst="rect">
            <a:avLst/>
          </a:prstGeom>
          <a:noFill/>
        </p:spPr>
      </p:pic>
      <p:pic>
        <p:nvPicPr>
          <p:cNvPr id="68" name="Picture 15" descr="C:\Users\Fabricio\AppData\Local\Microsoft\Windows\Temporary Internet Files\Content.IE5\LL79MEIM\MCj03294880000[1].wmf"/>
          <p:cNvPicPr>
            <a:picLocks noChangeAspect="1" noChangeArrowheads="1"/>
          </p:cNvPicPr>
          <p:nvPr/>
        </p:nvPicPr>
        <p:blipFill>
          <a:blip r:embed="rId2" cstate="print"/>
          <a:srcRect/>
          <a:stretch>
            <a:fillRect/>
          </a:stretch>
        </p:blipFill>
        <p:spPr bwMode="auto">
          <a:xfrm>
            <a:off x="7285840" y="1613204"/>
            <a:ext cx="363522" cy="278792"/>
          </a:xfrm>
          <a:prstGeom prst="rect">
            <a:avLst/>
          </a:prstGeom>
          <a:noFill/>
        </p:spPr>
      </p:pic>
      <p:pic>
        <p:nvPicPr>
          <p:cNvPr id="69" name="Picture 15" descr="C:\Users\Fabricio\AppData\Local\Microsoft\Windows\Temporary Internet Files\Content.IE5\LL79MEIM\MCj03294880000[1].wmf"/>
          <p:cNvPicPr>
            <a:picLocks noChangeAspect="1" noChangeArrowheads="1"/>
          </p:cNvPicPr>
          <p:nvPr/>
        </p:nvPicPr>
        <p:blipFill>
          <a:blip r:embed="rId2" cstate="print"/>
          <a:srcRect/>
          <a:stretch>
            <a:fillRect/>
          </a:stretch>
        </p:blipFill>
        <p:spPr bwMode="auto">
          <a:xfrm>
            <a:off x="8307798" y="1069932"/>
            <a:ext cx="363522" cy="278792"/>
          </a:xfrm>
          <a:prstGeom prst="rect">
            <a:avLst/>
          </a:prstGeom>
          <a:noFill/>
        </p:spPr>
      </p:pic>
      <p:cxnSp>
        <p:nvCxnSpPr>
          <p:cNvPr id="70" name="Conector reto 69"/>
          <p:cNvCxnSpPr>
            <a:stCxn id="12" idx="1"/>
            <a:endCxn id="60" idx="5"/>
          </p:cNvCxnSpPr>
          <p:nvPr/>
        </p:nvCxnSpPr>
        <p:spPr>
          <a:xfrm flipH="1" flipV="1">
            <a:off x="6495490" y="4827489"/>
            <a:ext cx="353265" cy="421066"/>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71" name="Conector reto 70"/>
          <p:cNvCxnSpPr>
            <a:stCxn id="60" idx="6"/>
            <a:endCxn id="21" idx="2"/>
          </p:cNvCxnSpPr>
          <p:nvPr/>
        </p:nvCxnSpPr>
        <p:spPr>
          <a:xfrm flipV="1">
            <a:off x="6562445" y="4572000"/>
            <a:ext cx="676555" cy="93844"/>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72" name="Conector reto 71"/>
          <p:cNvCxnSpPr>
            <a:stCxn id="21" idx="6"/>
            <a:endCxn id="22" idx="2"/>
          </p:cNvCxnSpPr>
          <p:nvPr/>
        </p:nvCxnSpPr>
        <p:spPr>
          <a:xfrm>
            <a:off x="7696200" y="4572000"/>
            <a:ext cx="838200" cy="152400"/>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73" name="Conector reto 72"/>
          <p:cNvCxnSpPr>
            <a:stCxn id="20" idx="7"/>
            <a:endCxn id="38" idx="3"/>
          </p:cNvCxnSpPr>
          <p:nvPr/>
        </p:nvCxnSpPr>
        <p:spPr>
          <a:xfrm flipV="1">
            <a:off x="8391245" y="3476344"/>
            <a:ext cx="261825" cy="95811"/>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cxnSp>
        <p:nvCxnSpPr>
          <p:cNvPr id="74" name="Conector reto 73"/>
          <p:cNvCxnSpPr>
            <a:stCxn id="13" idx="6"/>
            <a:endCxn id="59" idx="1"/>
          </p:cNvCxnSpPr>
          <p:nvPr/>
        </p:nvCxnSpPr>
        <p:spPr>
          <a:xfrm>
            <a:off x="7239000" y="5410200"/>
            <a:ext cx="1293368" cy="686857"/>
          </a:xfrm>
          <a:prstGeom prst="line">
            <a:avLst/>
          </a:prstGeom>
          <a:ln>
            <a:solidFill>
              <a:schemeClr val="bg2">
                <a:lumMod val="60000"/>
                <a:lumOff val="40000"/>
              </a:schemeClr>
            </a:solidFill>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Initial</a:t>
            </a:r>
            <a:r>
              <a:rPr lang="pt-BR" dirty="0" smtClean="0"/>
              <a:t> </a:t>
            </a:r>
            <a:r>
              <a:rPr lang="en-US" dirty="0" smtClean="0"/>
              <a:t>Configuration</a:t>
            </a:r>
            <a:endParaRPr lang="en-US" dirty="0"/>
          </a:p>
        </p:txBody>
      </p:sp>
      <p:sp>
        <p:nvSpPr>
          <p:cNvPr id="3" name="Espaço Reservado para Conteúdo 2"/>
          <p:cNvSpPr>
            <a:spLocks noGrp="1"/>
          </p:cNvSpPr>
          <p:nvPr>
            <p:ph idx="1"/>
          </p:nvPr>
        </p:nvSpPr>
        <p:spPr>
          <a:xfrm>
            <a:off x="457200" y="1981200"/>
            <a:ext cx="5482952" cy="3392016"/>
          </a:xfrm>
        </p:spPr>
        <p:txBody>
          <a:bodyPr>
            <a:normAutofit fontScale="92500"/>
          </a:bodyPr>
          <a:lstStyle/>
          <a:p>
            <a:r>
              <a:rPr lang="en-US" dirty="0" smtClean="0"/>
              <a:t>Nodes </a:t>
            </a:r>
            <a:r>
              <a:rPr lang="en-US" dirty="0" smtClean="0"/>
              <a:t>have a domination vector</a:t>
            </a:r>
          </a:p>
          <a:p>
            <a:pPr lvl="1"/>
            <a:r>
              <a:rPr lang="en-US" dirty="0" smtClean="0"/>
              <a:t>Labeled nodes have ownership set to their respective teams. </a:t>
            </a:r>
          </a:p>
          <a:p>
            <a:pPr lvl="1"/>
            <a:r>
              <a:rPr lang="en-US" dirty="0" smtClean="0"/>
              <a:t>Unlabeled nodes have levels set equally for each team</a:t>
            </a:r>
          </a:p>
          <a:p>
            <a:endParaRPr lang="en-US" dirty="0" smtClean="0"/>
          </a:p>
          <a:p>
            <a:endParaRPr lang="pt-BR" dirty="0"/>
          </a:p>
        </p:txBody>
      </p:sp>
      <p:graphicFrame>
        <p:nvGraphicFramePr>
          <p:cNvPr id="6" name="Gráfico 5"/>
          <p:cNvGraphicFramePr/>
          <p:nvPr>
            <p:extLst>
              <p:ext uri="{D42A27DB-BD31-4B8C-83A1-F6EECF244321}">
                <p14:modId xmlns:p14="http://schemas.microsoft.com/office/powerpoint/2010/main" val="3195780449"/>
              </p:ext>
            </p:extLst>
          </p:nvPr>
        </p:nvGraphicFramePr>
        <p:xfrm>
          <a:off x="6025702" y="1124744"/>
          <a:ext cx="2232248" cy="1440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3580351283"/>
              </p:ext>
            </p:extLst>
          </p:nvPr>
        </p:nvGraphicFramePr>
        <p:xfrm>
          <a:off x="5943881" y="3212976"/>
          <a:ext cx="2376264" cy="1440160"/>
        </p:xfrm>
        <a:graphic>
          <a:graphicData uri="http://schemas.openxmlformats.org/drawingml/2006/chart">
            <c:chart xmlns:c="http://schemas.openxmlformats.org/drawingml/2006/chart" xmlns:r="http://schemas.openxmlformats.org/officeDocument/2006/relationships" r:id="rId3"/>
          </a:graphicData>
        </a:graphic>
      </p:graphicFrame>
      <p:sp>
        <p:nvSpPr>
          <p:cNvPr id="15" name="CaixaDeTexto 14"/>
          <p:cNvSpPr txBox="1"/>
          <p:nvPr/>
        </p:nvSpPr>
        <p:spPr>
          <a:xfrm>
            <a:off x="6025702" y="2340749"/>
            <a:ext cx="2938786" cy="1046440"/>
          </a:xfrm>
          <a:prstGeom prst="rect">
            <a:avLst/>
          </a:prstGeom>
          <a:noFill/>
        </p:spPr>
        <p:txBody>
          <a:bodyPr wrap="square" rtlCol="0">
            <a:spAutoFit/>
          </a:bodyPr>
          <a:lstStyle/>
          <a:p>
            <a:pPr marL="0" lvl="2" algn="ctr"/>
            <a:r>
              <a:rPr lang="en-US" sz="1600" dirty="0" smtClean="0"/>
              <a:t>Ex:  [ 1.00  0.00  0.00  0.00 ]  </a:t>
            </a:r>
            <a:br>
              <a:rPr lang="en-US" sz="1600" dirty="0" smtClean="0"/>
            </a:br>
            <a:r>
              <a:rPr lang="en-US" sz="1600" dirty="0" smtClean="0"/>
              <a:t>(4 classes, node </a:t>
            </a:r>
            <a:br>
              <a:rPr lang="en-US" sz="1600" dirty="0" smtClean="0"/>
            </a:br>
            <a:r>
              <a:rPr lang="en-US" sz="1600" dirty="0" smtClean="0"/>
              <a:t>labeled as class A)</a:t>
            </a:r>
          </a:p>
          <a:p>
            <a:endParaRPr lang="pt-BR" dirty="0"/>
          </a:p>
        </p:txBody>
      </p:sp>
      <p:sp>
        <p:nvSpPr>
          <p:cNvPr id="16" name="CaixaDeTexto 15"/>
          <p:cNvSpPr txBox="1"/>
          <p:nvPr/>
        </p:nvSpPr>
        <p:spPr>
          <a:xfrm>
            <a:off x="6110968" y="4365104"/>
            <a:ext cx="2828018" cy="800219"/>
          </a:xfrm>
          <a:prstGeom prst="rect">
            <a:avLst/>
          </a:prstGeom>
          <a:noFill/>
        </p:spPr>
        <p:txBody>
          <a:bodyPr wrap="none" rtlCol="0">
            <a:spAutoFit/>
          </a:bodyPr>
          <a:lstStyle/>
          <a:p>
            <a:pPr marL="0" lvl="2" algn="ctr"/>
            <a:r>
              <a:rPr lang="en-US" sz="1600" dirty="0" smtClean="0"/>
              <a:t>Ex:  [ 0.25  0.25  0.25  0.25 ] </a:t>
            </a:r>
            <a:br>
              <a:rPr lang="en-US" sz="1600" dirty="0" smtClean="0"/>
            </a:br>
            <a:r>
              <a:rPr lang="en-US" sz="1600" dirty="0" smtClean="0"/>
              <a:t>(4 classes, unlabeled node)</a:t>
            </a:r>
          </a:p>
          <a:p>
            <a:endParaRPr lang="pt-B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335" y="5491840"/>
            <a:ext cx="5054961" cy="117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36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Node Dynamics</a:t>
            </a:r>
            <a:endParaRPr lang="en-US" dirty="0"/>
          </a:p>
        </p:txBody>
      </p:sp>
      <p:sp>
        <p:nvSpPr>
          <p:cNvPr id="3" name="Espaço Reservado para Conteúdo 2"/>
          <p:cNvSpPr>
            <a:spLocks noGrp="1"/>
          </p:cNvSpPr>
          <p:nvPr>
            <p:ph sz="half" idx="1"/>
          </p:nvPr>
        </p:nvSpPr>
        <p:spPr>
          <a:xfrm>
            <a:off x="457200" y="1981200"/>
            <a:ext cx="4402832" cy="3886200"/>
          </a:xfrm>
        </p:spPr>
        <p:txBody>
          <a:bodyPr>
            <a:normAutofit/>
          </a:bodyPr>
          <a:lstStyle/>
          <a:p>
            <a:r>
              <a:rPr lang="en-US" dirty="0" smtClean="0"/>
              <a:t>When a particle selects a neighbor to visit:</a:t>
            </a:r>
          </a:p>
          <a:p>
            <a:pPr lvl="1"/>
            <a:r>
              <a:rPr lang="en-US" dirty="0" smtClean="0"/>
              <a:t>It decreases the domination level of the other teams</a:t>
            </a:r>
          </a:p>
          <a:p>
            <a:pPr lvl="1"/>
            <a:r>
              <a:rPr lang="en-US" dirty="0" smtClean="0"/>
              <a:t>It increases the domination level of its own team</a:t>
            </a:r>
          </a:p>
        </p:txBody>
      </p:sp>
      <p:sp>
        <p:nvSpPr>
          <p:cNvPr id="29" name="Elipse 28"/>
          <p:cNvSpPr/>
          <p:nvPr/>
        </p:nvSpPr>
        <p:spPr>
          <a:xfrm>
            <a:off x="6139812" y="2132856"/>
            <a:ext cx="2209800" cy="2286000"/>
          </a:xfrm>
          <a:prstGeom prst="ellipse">
            <a:avLst/>
          </a:prstGeom>
          <a:solidFill>
            <a:srgbClr val="CCFFCC"/>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pt-BR"/>
          </a:p>
        </p:txBody>
      </p:sp>
      <p:pic>
        <p:nvPicPr>
          <p:cNvPr id="30" name="Picture 15" descr="C:\Users\Fabricio\AppData\Local\Microsoft\Windows\Temporary Internet Files\Content.IE5\LL79MEIM\MCj03294880000[1].wmf"/>
          <p:cNvPicPr>
            <a:picLocks noChangeAspect="1" noChangeArrowheads="1"/>
          </p:cNvPicPr>
          <p:nvPr/>
        </p:nvPicPr>
        <p:blipFill>
          <a:blip r:embed="rId3" cstate="print"/>
          <a:srcRect/>
          <a:stretch>
            <a:fillRect/>
          </a:stretch>
        </p:blipFill>
        <p:spPr bwMode="auto">
          <a:xfrm>
            <a:off x="5292080" y="2954396"/>
            <a:ext cx="1000132" cy="767019"/>
          </a:xfrm>
          <a:prstGeom prst="rect">
            <a:avLst/>
          </a:prstGeom>
          <a:noFill/>
        </p:spPr>
      </p:pic>
      <p:sp>
        <p:nvSpPr>
          <p:cNvPr id="31" name="Elipse 30"/>
          <p:cNvSpPr/>
          <p:nvPr/>
        </p:nvSpPr>
        <p:spPr>
          <a:xfrm rot="20400748">
            <a:off x="5744407" y="3231980"/>
            <a:ext cx="214314" cy="142876"/>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32" name="Gráfico 31"/>
          <p:cNvGraphicFramePr/>
          <p:nvPr>
            <p:extLst>
              <p:ext uri="{D42A27DB-BD31-4B8C-83A1-F6EECF244321}">
                <p14:modId xmlns:p14="http://schemas.microsoft.com/office/powerpoint/2010/main" val="1337214644"/>
              </p:ext>
            </p:extLst>
          </p:nvPr>
        </p:nvGraphicFramePr>
        <p:xfrm>
          <a:off x="5964575" y="2285256"/>
          <a:ext cx="1676400" cy="1066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Gráfico 32"/>
          <p:cNvGraphicFramePr/>
          <p:nvPr>
            <p:extLst>
              <p:ext uri="{D42A27DB-BD31-4B8C-83A1-F6EECF244321}">
                <p14:modId xmlns:p14="http://schemas.microsoft.com/office/powerpoint/2010/main" val="1573785177"/>
              </p:ext>
            </p:extLst>
          </p:nvPr>
        </p:nvGraphicFramePr>
        <p:xfrm>
          <a:off x="5964575" y="3352056"/>
          <a:ext cx="1676400" cy="1066800"/>
        </p:xfrm>
        <a:graphic>
          <a:graphicData uri="http://schemas.openxmlformats.org/drawingml/2006/chart">
            <c:chart xmlns:c="http://schemas.openxmlformats.org/drawingml/2006/chart" xmlns:r="http://schemas.openxmlformats.org/officeDocument/2006/relationships" r:id="rId5"/>
          </a:graphicData>
        </a:graphic>
      </p:graphicFrame>
      <p:sp>
        <p:nvSpPr>
          <p:cNvPr id="34" name="CaixaDeTexto 33"/>
          <p:cNvSpPr txBox="1"/>
          <p:nvPr/>
        </p:nvSpPr>
        <p:spPr>
          <a:xfrm>
            <a:off x="7717175" y="2590056"/>
            <a:ext cx="261610" cy="369332"/>
          </a:xfrm>
          <a:prstGeom prst="rect">
            <a:avLst/>
          </a:prstGeom>
          <a:noFill/>
        </p:spPr>
        <p:txBody>
          <a:bodyPr wrap="none" rtlCol="0">
            <a:spAutoFit/>
          </a:bodyPr>
          <a:lstStyle/>
          <a:p>
            <a:r>
              <a:rPr lang="pt-BR" dirty="0" smtClean="0"/>
              <a:t>t</a:t>
            </a:r>
            <a:endParaRPr lang="pt-BR" dirty="0"/>
          </a:p>
        </p:txBody>
      </p:sp>
      <p:sp>
        <p:nvSpPr>
          <p:cNvPr id="35" name="CaixaDeTexto 34"/>
          <p:cNvSpPr txBox="1"/>
          <p:nvPr/>
        </p:nvSpPr>
        <p:spPr>
          <a:xfrm>
            <a:off x="7717175" y="3656856"/>
            <a:ext cx="511679" cy="369332"/>
          </a:xfrm>
          <a:prstGeom prst="rect">
            <a:avLst/>
          </a:prstGeom>
          <a:noFill/>
        </p:spPr>
        <p:txBody>
          <a:bodyPr wrap="none" rtlCol="0">
            <a:spAutoFit/>
          </a:bodyPr>
          <a:lstStyle/>
          <a:p>
            <a:r>
              <a:rPr lang="pt-BR" dirty="0" smtClean="0"/>
              <a:t>t+1</a:t>
            </a:r>
            <a:endParaRPr lang="pt-BR" dirty="0"/>
          </a:p>
        </p:txBody>
      </p:sp>
      <p:sp>
        <p:nvSpPr>
          <p:cNvPr id="36" name="Seta para a direita 35"/>
          <p:cNvSpPr/>
          <p:nvPr/>
        </p:nvSpPr>
        <p:spPr>
          <a:xfrm rot="5400000">
            <a:off x="7058449" y="3130923"/>
            <a:ext cx="381000" cy="372525"/>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pt-B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0959" y="5229200"/>
            <a:ext cx="5231521"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Particle Dynamics</a:t>
            </a:r>
          </a:p>
        </p:txBody>
      </p:sp>
      <p:sp>
        <p:nvSpPr>
          <p:cNvPr id="3" name="Espaço Reservado para Conteúdo 2"/>
          <p:cNvSpPr>
            <a:spLocks noGrp="1"/>
          </p:cNvSpPr>
          <p:nvPr>
            <p:ph idx="1"/>
          </p:nvPr>
        </p:nvSpPr>
        <p:spPr>
          <a:xfrm>
            <a:off x="457200" y="1981200"/>
            <a:ext cx="3898776" cy="3752056"/>
          </a:xfrm>
        </p:spPr>
        <p:txBody>
          <a:bodyPr>
            <a:normAutofit fontScale="92500" lnSpcReduction="10000"/>
          </a:bodyPr>
          <a:lstStyle/>
          <a:p>
            <a:r>
              <a:rPr lang="en-US" dirty="0" smtClean="0"/>
              <a:t>A particle gets:</a:t>
            </a:r>
          </a:p>
          <a:p>
            <a:pPr lvl="1"/>
            <a:r>
              <a:rPr lang="en-US" dirty="0" smtClean="0"/>
              <a:t>stronger when it selects a node being dominated by its team </a:t>
            </a:r>
          </a:p>
          <a:p>
            <a:pPr lvl="1"/>
            <a:r>
              <a:rPr lang="en-US" dirty="0" smtClean="0"/>
              <a:t>weaker when it selects node dominated by other teams</a:t>
            </a:r>
          </a:p>
          <a:p>
            <a:pPr lvl="1"/>
            <a:endParaRPr lang="pt-BR" dirty="0"/>
          </a:p>
        </p:txBody>
      </p:sp>
      <p:sp>
        <p:nvSpPr>
          <p:cNvPr id="19" name="Elipse 18"/>
          <p:cNvSpPr/>
          <p:nvPr/>
        </p:nvSpPr>
        <p:spPr>
          <a:xfrm>
            <a:off x="6164900" y="1641946"/>
            <a:ext cx="1500198" cy="1428760"/>
          </a:xfrm>
          <a:prstGeom prst="ellipse">
            <a:avLst/>
          </a:prstGeom>
          <a:solidFill>
            <a:srgbClr val="FFFF99"/>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pic>
        <p:nvPicPr>
          <p:cNvPr id="31" name="Picture 15" descr="C:\Users\Fabricio\AppData\Local\Microsoft\Windows\Temporary Internet Files\Content.IE5\LL79MEIM\MCj03294880000[1].wmf"/>
          <p:cNvPicPr>
            <a:picLocks noChangeAspect="1" noChangeArrowheads="1"/>
          </p:cNvPicPr>
          <p:nvPr/>
        </p:nvPicPr>
        <p:blipFill>
          <a:blip r:embed="rId2" cstate="print"/>
          <a:srcRect/>
          <a:stretch>
            <a:fillRect/>
          </a:stretch>
        </p:blipFill>
        <p:spPr bwMode="auto">
          <a:xfrm>
            <a:off x="5402900" y="2094384"/>
            <a:ext cx="1000132" cy="767019"/>
          </a:xfrm>
          <a:prstGeom prst="rect">
            <a:avLst/>
          </a:prstGeom>
          <a:noFill/>
        </p:spPr>
      </p:pic>
      <p:sp>
        <p:nvSpPr>
          <p:cNvPr id="32" name="Elipse 31"/>
          <p:cNvSpPr/>
          <p:nvPr/>
        </p:nvSpPr>
        <p:spPr>
          <a:xfrm rot="20400748">
            <a:off x="5878064" y="2355309"/>
            <a:ext cx="214314" cy="142876"/>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33" name="Gráfico 32"/>
          <p:cNvGraphicFramePr/>
          <p:nvPr>
            <p:extLst>
              <p:ext uri="{D42A27DB-BD31-4B8C-83A1-F6EECF244321}">
                <p14:modId xmlns:p14="http://schemas.microsoft.com/office/powerpoint/2010/main" val="590344726"/>
              </p:ext>
            </p:extLst>
          </p:nvPr>
        </p:nvGraphicFramePr>
        <p:xfrm>
          <a:off x="4869500" y="3008784"/>
          <a:ext cx="1828800" cy="68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Gráfico 33"/>
          <p:cNvGraphicFramePr/>
          <p:nvPr>
            <p:extLst>
              <p:ext uri="{D42A27DB-BD31-4B8C-83A1-F6EECF244321}">
                <p14:modId xmlns:p14="http://schemas.microsoft.com/office/powerpoint/2010/main" val="1952355679"/>
              </p:ext>
            </p:extLst>
          </p:nvPr>
        </p:nvGraphicFramePr>
        <p:xfrm>
          <a:off x="7155500" y="3008784"/>
          <a:ext cx="1828800" cy="685800"/>
        </p:xfrm>
        <a:graphic>
          <a:graphicData uri="http://schemas.openxmlformats.org/drawingml/2006/chart">
            <c:chart xmlns:c="http://schemas.openxmlformats.org/drawingml/2006/chart" xmlns:r="http://schemas.openxmlformats.org/officeDocument/2006/relationships" r:id="rId4"/>
          </a:graphicData>
        </a:graphic>
      </p:graphicFrame>
      <p:sp>
        <p:nvSpPr>
          <p:cNvPr id="35" name="Seta para a direita 34"/>
          <p:cNvSpPr/>
          <p:nvPr/>
        </p:nvSpPr>
        <p:spPr>
          <a:xfrm>
            <a:off x="6774500" y="3161184"/>
            <a:ext cx="38100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pt-BR"/>
          </a:p>
        </p:txBody>
      </p:sp>
      <p:sp>
        <p:nvSpPr>
          <p:cNvPr id="36" name="CaixaDeTexto 35"/>
          <p:cNvSpPr txBox="1"/>
          <p:nvPr/>
        </p:nvSpPr>
        <p:spPr>
          <a:xfrm>
            <a:off x="6304554" y="2358494"/>
            <a:ext cx="449162" cy="338554"/>
          </a:xfrm>
          <a:prstGeom prst="rect">
            <a:avLst/>
          </a:prstGeom>
          <a:noFill/>
        </p:spPr>
        <p:txBody>
          <a:bodyPr wrap="none" rtlCol="0">
            <a:spAutoFit/>
          </a:bodyPr>
          <a:lstStyle/>
          <a:p>
            <a:r>
              <a:rPr lang="pt-BR" sz="1600" b="1" spc="-150" dirty="0" smtClean="0"/>
              <a:t>0.1 </a:t>
            </a:r>
            <a:endParaRPr lang="pt-BR" sz="1600" b="1" spc="-150" dirty="0"/>
          </a:p>
        </p:txBody>
      </p:sp>
      <p:sp>
        <p:nvSpPr>
          <p:cNvPr id="37" name="CaixaDeTexto 36"/>
          <p:cNvSpPr txBox="1"/>
          <p:nvPr/>
        </p:nvSpPr>
        <p:spPr>
          <a:xfrm>
            <a:off x="7145066" y="2366852"/>
            <a:ext cx="449162" cy="338554"/>
          </a:xfrm>
          <a:prstGeom prst="rect">
            <a:avLst/>
          </a:prstGeom>
          <a:noFill/>
        </p:spPr>
        <p:txBody>
          <a:bodyPr wrap="none" rtlCol="0">
            <a:spAutoFit/>
          </a:bodyPr>
          <a:lstStyle/>
          <a:p>
            <a:r>
              <a:rPr lang="pt-BR" sz="1600" b="1" spc="-150" dirty="0" smtClean="0"/>
              <a:t>0.1 </a:t>
            </a:r>
            <a:endParaRPr lang="pt-BR" sz="1600" b="1" spc="-150" dirty="0"/>
          </a:p>
        </p:txBody>
      </p:sp>
      <p:sp>
        <p:nvSpPr>
          <p:cNvPr id="38" name="CaixaDeTexto 37"/>
          <p:cNvSpPr txBox="1"/>
          <p:nvPr/>
        </p:nvSpPr>
        <p:spPr>
          <a:xfrm>
            <a:off x="6573608" y="2239848"/>
            <a:ext cx="410690" cy="338554"/>
          </a:xfrm>
          <a:prstGeom prst="rect">
            <a:avLst/>
          </a:prstGeom>
          <a:noFill/>
        </p:spPr>
        <p:txBody>
          <a:bodyPr wrap="none" rtlCol="0">
            <a:spAutoFit/>
          </a:bodyPr>
          <a:lstStyle/>
          <a:p>
            <a:r>
              <a:rPr lang="pt-BR" sz="1600" b="1" spc="-150" dirty="0" smtClean="0"/>
              <a:t>0.2</a:t>
            </a:r>
            <a:endParaRPr lang="pt-BR" sz="1600" b="1" spc="-150" dirty="0"/>
          </a:p>
        </p:txBody>
      </p:sp>
      <p:sp>
        <p:nvSpPr>
          <p:cNvPr id="39" name="CaixaDeTexto 38"/>
          <p:cNvSpPr txBox="1"/>
          <p:nvPr/>
        </p:nvSpPr>
        <p:spPr>
          <a:xfrm>
            <a:off x="6850700" y="1778036"/>
            <a:ext cx="410690" cy="338554"/>
          </a:xfrm>
          <a:prstGeom prst="rect">
            <a:avLst/>
          </a:prstGeom>
          <a:noFill/>
        </p:spPr>
        <p:txBody>
          <a:bodyPr wrap="none" rtlCol="0">
            <a:spAutoFit/>
          </a:bodyPr>
          <a:lstStyle/>
          <a:p>
            <a:r>
              <a:rPr lang="pt-BR" sz="1600" b="1" spc="-150" dirty="0" smtClean="0"/>
              <a:t>0.6</a:t>
            </a:r>
            <a:endParaRPr lang="pt-BR" sz="1600" b="1" spc="-150" dirty="0"/>
          </a:p>
        </p:txBody>
      </p:sp>
      <p:graphicFrame>
        <p:nvGraphicFramePr>
          <p:cNvPr id="40" name="Gráfico 39"/>
          <p:cNvGraphicFramePr/>
          <p:nvPr>
            <p:extLst>
              <p:ext uri="{D42A27DB-BD31-4B8C-83A1-F6EECF244321}">
                <p14:modId xmlns:p14="http://schemas.microsoft.com/office/powerpoint/2010/main" val="254637498"/>
              </p:ext>
            </p:extLst>
          </p:nvPr>
        </p:nvGraphicFramePr>
        <p:xfrm>
          <a:off x="6164900" y="1484784"/>
          <a:ext cx="1524012" cy="1295400"/>
        </p:xfrm>
        <a:graphic>
          <a:graphicData uri="http://schemas.openxmlformats.org/drawingml/2006/chart">
            <c:chart xmlns:c="http://schemas.openxmlformats.org/drawingml/2006/chart" xmlns:r="http://schemas.openxmlformats.org/officeDocument/2006/relationships" r:id="rId5"/>
          </a:graphicData>
        </a:graphic>
      </p:graphicFrame>
      <p:sp>
        <p:nvSpPr>
          <p:cNvPr id="41" name="Elipse 40"/>
          <p:cNvSpPr/>
          <p:nvPr/>
        </p:nvSpPr>
        <p:spPr>
          <a:xfrm>
            <a:off x="6164900" y="3890841"/>
            <a:ext cx="1500198" cy="1428760"/>
          </a:xfrm>
          <a:prstGeom prst="ellipse">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pt-BR"/>
          </a:p>
        </p:txBody>
      </p:sp>
      <p:pic>
        <p:nvPicPr>
          <p:cNvPr id="42" name="Picture 15" descr="C:\Users\Fabricio\AppData\Local\Microsoft\Windows\Temporary Internet Files\Content.IE5\LL79MEIM\MCj03294880000[1].wmf"/>
          <p:cNvPicPr>
            <a:picLocks noChangeAspect="1" noChangeArrowheads="1"/>
          </p:cNvPicPr>
          <p:nvPr/>
        </p:nvPicPr>
        <p:blipFill>
          <a:blip r:embed="rId2" cstate="print"/>
          <a:srcRect/>
          <a:stretch>
            <a:fillRect/>
          </a:stretch>
        </p:blipFill>
        <p:spPr bwMode="auto">
          <a:xfrm>
            <a:off x="5326700" y="4343279"/>
            <a:ext cx="1000132" cy="767019"/>
          </a:xfrm>
          <a:prstGeom prst="rect">
            <a:avLst/>
          </a:prstGeom>
          <a:noFill/>
        </p:spPr>
      </p:pic>
      <p:sp>
        <p:nvSpPr>
          <p:cNvPr id="43" name="Elipse 42"/>
          <p:cNvSpPr/>
          <p:nvPr/>
        </p:nvSpPr>
        <p:spPr>
          <a:xfrm rot="20400748">
            <a:off x="5792629" y="4622677"/>
            <a:ext cx="214314" cy="142876"/>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44" name="Gráfico 43"/>
          <p:cNvGraphicFramePr/>
          <p:nvPr>
            <p:extLst>
              <p:ext uri="{D42A27DB-BD31-4B8C-83A1-F6EECF244321}">
                <p14:modId xmlns:p14="http://schemas.microsoft.com/office/powerpoint/2010/main" val="2026802035"/>
              </p:ext>
            </p:extLst>
          </p:nvPr>
        </p:nvGraphicFramePr>
        <p:xfrm>
          <a:off x="4869500" y="5257679"/>
          <a:ext cx="1828800" cy="685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Gráfico 44"/>
          <p:cNvGraphicFramePr/>
          <p:nvPr>
            <p:extLst>
              <p:ext uri="{D42A27DB-BD31-4B8C-83A1-F6EECF244321}">
                <p14:modId xmlns:p14="http://schemas.microsoft.com/office/powerpoint/2010/main" val="2864250279"/>
              </p:ext>
            </p:extLst>
          </p:nvPr>
        </p:nvGraphicFramePr>
        <p:xfrm>
          <a:off x="7155500" y="5257679"/>
          <a:ext cx="1828800" cy="685800"/>
        </p:xfrm>
        <a:graphic>
          <a:graphicData uri="http://schemas.openxmlformats.org/drawingml/2006/chart">
            <c:chart xmlns:c="http://schemas.openxmlformats.org/drawingml/2006/chart" xmlns:r="http://schemas.openxmlformats.org/officeDocument/2006/relationships" r:id="rId7"/>
          </a:graphicData>
        </a:graphic>
      </p:graphicFrame>
      <p:sp>
        <p:nvSpPr>
          <p:cNvPr id="46" name="Seta para a direita 45"/>
          <p:cNvSpPr/>
          <p:nvPr/>
        </p:nvSpPr>
        <p:spPr>
          <a:xfrm>
            <a:off x="6774500" y="5410079"/>
            <a:ext cx="38100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pt-BR"/>
          </a:p>
        </p:txBody>
      </p:sp>
      <p:graphicFrame>
        <p:nvGraphicFramePr>
          <p:cNvPr id="47" name="Gráfico 46"/>
          <p:cNvGraphicFramePr/>
          <p:nvPr>
            <p:extLst>
              <p:ext uri="{D42A27DB-BD31-4B8C-83A1-F6EECF244321}">
                <p14:modId xmlns:p14="http://schemas.microsoft.com/office/powerpoint/2010/main" val="3721455309"/>
              </p:ext>
            </p:extLst>
          </p:nvPr>
        </p:nvGraphicFramePr>
        <p:xfrm>
          <a:off x="6164900" y="4038479"/>
          <a:ext cx="1524012" cy="990600"/>
        </p:xfrm>
        <a:graphic>
          <a:graphicData uri="http://schemas.openxmlformats.org/drawingml/2006/chart">
            <c:chart xmlns:c="http://schemas.openxmlformats.org/drawingml/2006/chart" xmlns:r="http://schemas.openxmlformats.org/officeDocument/2006/relationships" r:id="rId8"/>
          </a:graphicData>
        </a:graphic>
      </p:graphicFrame>
      <p:sp>
        <p:nvSpPr>
          <p:cNvPr id="48" name="CaixaDeTexto 47"/>
          <p:cNvSpPr txBox="1"/>
          <p:nvPr/>
        </p:nvSpPr>
        <p:spPr>
          <a:xfrm>
            <a:off x="6582844" y="4551095"/>
            <a:ext cx="410690" cy="338554"/>
          </a:xfrm>
          <a:prstGeom prst="rect">
            <a:avLst/>
          </a:prstGeom>
          <a:noFill/>
        </p:spPr>
        <p:txBody>
          <a:bodyPr wrap="none" rtlCol="0">
            <a:spAutoFit/>
          </a:bodyPr>
          <a:lstStyle/>
          <a:p>
            <a:r>
              <a:rPr lang="pt-BR" sz="1600" b="1" spc="-150" dirty="0" smtClean="0"/>
              <a:t>0.1</a:t>
            </a:r>
            <a:endParaRPr lang="pt-BR" sz="1600" b="1" spc="-150" dirty="0"/>
          </a:p>
        </p:txBody>
      </p:sp>
      <p:sp>
        <p:nvSpPr>
          <p:cNvPr id="49" name="CaixaDeTexto 48"/>
          <p:cNvSpPr txBox="1"/>
          <p:nvPr/>
        </p:nvSpPr>
        <p:spPr>
          <a:xfrm>
            <a:off x="6296516" y="4017695"/>
            <a:ext cx="410690" cy="338554"/>
          </a:xfrm>
          <a:prstGeom prst="rect">
            <a:avLst/>
          </a:prstGeom>
          <a:noFill/>
        </p:spPr>
        <p:txBody>
          <a:bodyPr wrap="none" rtlCol="0">
            <a:spAutoFit/>
          </a:bodyPr>
          <a:lstStyle/>
          <a:p>
            <a:r>
              <a:rPr lang="pt-BR" sz="1600" b="1" spc="-150" dirty="0" smtClean="0"/>
              <a:t>0.4</a:t>
            </a:r>
            <a:endParaRPr lang="pt-BR" sz="1600" b="1" spc="-150" dirty="0"/>
          </a:p>
        </p:txBody>
      </p:sp>
      <p:sp>
        <p:nvSpPr>
          <p:cNvPr id="50" name="CaixaDeTexto 49"/>
          <p:cNvSpPr txBox="1"/>
          <p:nvPr/>
        </p:nvSpPr>
        <p:spPr>
          <a:xfrm>
            <a:off x="6850700" y="4380223"/>
            <a:ext cx="410690" cy="338554"/>
          </a:xfrm>
          <a:prstGeom prst="rect">
            <a:avLst/>
          </a:prstGeom>
          <a:noFill/>
        </p:spPr>
        <p:txBody>
          <a:bodyPr wrap="none" rtlCol="0">
            <a:spAutoFit/>
          </a:bodyPr>
          <a:lstStyle/>
          <a:p>
            <a:r>
              <a:rPr lang="pt-BR" sz="1600" b="1" spc="-150" dirty="0" smtClean="0"/>
              <a:t>0.2</a:t>
            </a:r>
            <a:endParaRPr lang="pt-BR" sz="1600" b="1" spc="-150" dirty="0"/>
          </a:p>
        </p:txBody>
      </p:sp>
      <p:sp>
        <p:nvSpPr>
          <p:cNvPr id="51" name="CaixaDeTexto 50"/>
          <p:cNvSpPr txBox="1"/>
          <p:nvPr/>
        </p:nvSpPr>
        <p:spPr>
          <a:xfrm>
            <a:off x="7127792" y="4190879"/>
            <a:ext cx="410690" cy="338554"/>
          </a:xfrm>
          <a:prstGeom prst="rect">
            <a:avLst/>
          </a:prstGeom>
          <a:noFill/>
        </p:spPr>
        <p:txBody>
          <a:bodyPr wrap="none" rtlCol="0">
            <a:spAutoFit/>
          </a:bodyPr>
          <a:lstStyle/>
          <a:p>
            <a:r>
              <a:rPr lang="pt-BR" sz="1600" b="1" spc="-150" dirty="0" smtClean="0"/>
              <a:t>0.3</a:t>
            </a:r>
            <a:endParaRPr lang="pt-BR" sz="1600" b="1" spc="-150" dirty="0"/>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5733256"/>
            <a:ext cx="3672408" cy="700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7701</TotalTime>
  <Words>1365</Words>
  <Application>Microsoft Office PowerPoint</Application>
  <PresentationFormat>Apresentação na tela (4:3)</PresentationFormat>
  <Paragraphs>174</Paragraphs>
  <Slides>28</Slides>
  <Notes>7</Notes>
  <HiddenSlides>1</HiddenSlides>
  <MMClips>0</MMClips>
  <ScaleCrop>false</ScaleCrop>
  <HeadingPairs>
    <vt:vector size="4" baseType="variant">
      <vt:variant>
        <vt:lpstr>Tema</vt:lpstr>
      </vt:variant>
      <vt:variant>
        <vt:i4>1</vt:i4>
      </vt:variant>
      <vt:variant>
        <vt:lpstr>Títulos de slides</vt:lpstr>
      </vt:variant>
      <vt:variant>
        <vt:i4>28</vt:i4>
      </vt:variant>
    </vt:vector>
  </HeadingPairs>
  <TitlesOfParts>
    <vt:vector size="29" baseType="lpstr">
      <vt:lpstr>Pixel</vt:lpstr>
      <vt:lpstr>Particle Competition and Cooperation to Prevent Error Propagation from Mislabeled Data in Semi-Supervised Learning</vt:lpstr>
      <vt:lpstr>Outline</vt:lpstr>
      <vt:lpstr>Learning from Imperfect Data</vt:lpstr>
      <vt:lpstr>Learning from Imperfect Data</vt:lpstr>
      <vt:lpstr>Proposed Method</vt:lpstr>
      <vt:lpstr>Initial Configuration</vt:lpstr>
      <vt:lpstr>Initial Configuration</vt:lpstr>
      <vt:lpstr>Node Dynamics</vt:lpstr>
      <vt:lpstr>Particle Dynamics</vt:lpstr>
      <vt:lpstr>Distance Table</vt:lpstr>
      <vt:lpstr>Particles Walk</vt:lpstr>
      <vt:lpstr>Apresentação do PowerPoint</vt:lpstr>
      <vt:lpstr>Particles Walk</vt:lpstr>
      <vt:lpstr>Computer Simulations</vt:lpstr>
      <vt:lpstr>Computer Simulations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Conclusions</vt:lpstr>
      <vt:lpstr>Conclusions</vt:lpstr>
      <vt:lpstr>Future Work</vt:lpstr>
      <vt:lpstr>Acknowledgements</vt:lpstr>
      <vt:lpstr>Particle Competition and Cooperation to Prevent Error Propagation from Mislabeled Data in Semi-Supervised Learning</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Fabricio Breve</dc:creator>
  <cp:lastModifiedBy>Fabricio</cp:lastModifiedBy>
  <cp:revision>613</cp:revision>
  <cp:lastPrinted>2011-11-05T22:21:55Z</cp:lastPrinted>
  <dcterms:created xsi:type="dcterms:W3CDTF">2005-09-20T19:02:37Z</dcterms:created>
  <dcterms:modified xsi:type="dcterms:W3CDTF">2012-10-18T19:28:32Z</dcterms:modified>
</cp:coreProperties>
</file>