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2"/>
  </p:notesMasterIdLst>
  <p:sldIdLst>
    <p:sldId id="461" r:id="rId3"/>
    <p:sldId id="1254" r:id="rId4"/>
    <p:sldId id="956" r:id="rId5"/>
    <p:sldId id="957" r:id="rId6"/>
    <p:sldId id="958" r:id="rId7"/>
    <p:sldId id="959" r:id="rId8"/>
    <p:sldId id="961" r:id="rId9"/>
    <p:sldId id="962" r:id="rId10"/>
    <p:sldId id="963" r:id="rId11"/>
    <p:sldId id="964" r:id="rId12"/>
    <p:sldId id="1218" r:id="rId13"/>
    <p:sldId id="966" r:id="rId14"/>
    <p:sldId id="967" r:id="rId15"/>
    <p:sldId id="969" r:id="rId16"/>
    <p:sldId id="462" r:id="rId17"/>
    <p:sldId id="1219" r:id="rId18"/>
    <p:sldId id="970" r:id="rId19"/>
    <p:sldId id="974" r:id="rId20"/>
    <p:sldId id="1220" r:id="rId21"/>
    <p:sldId id="973" r:id="rId22"/>
    <p:sldId id="1221" r:id="rId23"/>
    <p:sldId id="1222" r:id="rId24"/>
    <p:sldId id="1223" r:id="rId25"/>
    <p:sldId id="1224" r:id="rId26"/>
    <p:sldId id="1225" r:id="rId27"/>
    <p:sldId id="1226" r:id="rId28"/>
    <p:sldId id="981" r:id="rId29"/>
    <p:sldId id="1227" r:id="rId30"/>
    <p:sldId id="1241" r:id="rId31"/>
    <p:sldId id="1255" r:id="rId32"/>
    <p:sldId id="976" r:id="rId33"/>
    <p:sldId id="1256" r:id="rId34"/>
    <p:sldId id="975" r:id="rId35"/>
    <p:sldId id="1195" r:id="rId36"/>
    <p:sldId id="977" r:id="rId37"/>
    <p:sldId id="978" r:id="rId38"/>
    <p:sldId id="1228" r:id="rId39"/>
    <p:sldId id="979" r:id="rId40"/>
    <p:sldId id="980" r:id="rId41"/>
    <p:sldId id="968" r:id="rId42"/>
    <p:sldId id="982" r:id="rId43"/>
    <p:sldId id="985" r:id="rId44"/>
    <p:sldId id="1201" r:id="rId45"/>
    <p:sldId id="1202" r:id="rId46"/>
    <p:sldId id="983" r:id="rId47"/>
    <p:sldId id="1193" r:id="rId48"/>
    <p:sldId id="1194" r:id="rId49"/>
    <p:sldId id="986" r:id="rId50"/>
    <p:sldId id="987" r:id="rId51"/>
    <p:sldId id="988" r:id="rId52"/>
    <p:sldId id="989" r:id="rId53"/>
    <p:sldId id="991" r:id="rId54"/>
    <p:sldId id="992" r:id="rId55"/>
    <p:sldId id="995" r:id="rId56"/>
    <p:sldId id="994" r:id="rId57"/>
    <p:sldId id="996" r:id="rId58"/>
    <p:sldId id="997" r:id="rId59"/>
    <p:sldId id="998" r:id="rId60"/>
    <p:sldId id="999" r:id="rId61"/>
    <p:sldId id="1000" r:id="rId62"/>
    <p:sldId id="1261" r:id="rId63"/>
    <p:sldId id="1262" r:id="rId64"/>
    <p:sldId id="1229" r:id="rId65"/>
    <p:sldId id="1003" r:id="rId66"/>
    <p:sldId id="1004" r:id="rId67"/>
    <p:sldId id="1005" r:id="rId68"/>
    <p:sldId id="1006" r:id="rId69"/>
    <p:sldId id="1007" r:id="rId70"/>
    <p:sldId id="1008" r:id="rId71"/>
    <p:sldId id="1009" r:id="rId72"/>
    <p:sldId id="1010" r:id="rId73"/>
    <p:sldId id="1230" r:id="rId74"/>
    <p:sldId id="1257" r:id="rId75"/>
    <p:sldId id="1258" r:id="rId76"/>
    <p:sldId id="1233" r:id="rId77"/>
    <p:sldId id="1231" r:id="rId78"/>
    <p:sldId id="1234" r:id="rId79"/>
    <p:sldId id="1232" r:id="rId80"/>
    <p:sldId id="1235" r:id="rId81"/>
    <p:sldId id="1236" r:id="rId82"/>
    <p:sldId id="1259" r:id="rId83"/>
    <p:sldId id="1263" r:id="rId84"/>
    <p:sldId id="1011" r:id="rId85"/>
    <p:sldId id="1012" r:id="rId86"/>
    <p:sldId id="1013" r:id="rId87"/>
    <p:sldId id="1014" r:id="rId88"/>
    <p:sldId id="1237" r:id="rId89"/>
    <p:sldId id="1217" r:id="rId90"/>
    <p:sldId id="1239" r:id="rId91"/>
    <p:sldId id="1021" r:id="rId92"/>
    <p:sldId id="1022" r:id="rId93"/>
    <p:sldId id="1020" r:id="rId94"/>
    <p:sldId id="1206" r:id="rId95"/>
    <p:sldId id="1238" r:id="rId96"/>
    <p:sldId id="1025" r:id="rId97"/>
    <p:sldId id="1026" r:id="rId98"/>
    <p:sldId id="1027" r:id="rId99"/>
    <p:sldId id="1028" r:id="rId100"/>
    <p:sldId id="1029" r:id="rId101"/>
    <p:sldId id="1208" r:id="rId102"/>
    <p:sldId id="1209" r:id="rId103"/>
    <p:sldId id="1216" r:id="rId104"/>
    <p:sldId id="1243" r:id="rId105"/>
    <p:sldId id="1252" r:id="rId106"/>
    <p:sldId id="1212" r:id="rId107"/>
    <p:sldId id="1030" r:id="rId108"/>
    <p:sldId id="1240" r:id="rId109"/>
    <p:sldId id="1032" r:id="rId110"/>
    <p:sldId id="1033" r:id="rId111"/>
    <p:sldId id="1034" r:id="rId112"/>
    <p:sldId id="1036" r:id="rId113"/>
    <p:sldId id="1035" r:id="rId114"/>
    <p:sldId id="1037" r:id="rId115"/>
    <p:sldId id="474" r:id="rId116"/>
    <p:sldId id="1038" r:id="rId117"/>
    <p:sldId id="1040" r:id="rId118"/>
    <p:sldId id="1260" r:id="rId119"/>
    <p:sldId id="1253" r:id="rId120"/>
    <p:sldId id="1039" r:id="rId1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abricio Breve" initials="FB" lastIdx="1" clrIdx="0">
    <p:extLst>
      <p:ext uri="{19B8F6BF-5375-455C-9EA6-DF929625EA0E}">
        <p15:presenceInfo xmlns:p15="http://schemas.microsoft.com/office/powerpoint/2012/main" userId="fad190c2d0ac7c6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6A6A6"/>
    <a:srgbClr val="BFBFBF"/>
    <a:srgbClr val="C8C8C8"/>
    <a:srgbClr val="0000A8"/>
    <a:srgbClr val="3C6CDF"/>
    <a:srgbClr val="9CDFF9"/>
    <a:srgbClr val="B8C2C9"/>
    <a:srgbClr val="D6DCE0"/>
    <a:srgbClr val="0000A3"/>
    <a:srgbClr val="0100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533"/>
    <p:restoredTop sz="86291" autoAdjust="0"/>
  </p:normalViewPr>
  <p:slideViewPr>
    <p:cSldViewPr snapToGrid="0" snapToObjects="1">
      <p:cViewPr varScale="1">
        <p:scale>
          <a:sx n="125" d="100"/>
          <a:sy n="125" d="100"/>
        </p:scale>
        <p:origin x="100" y="376"/>
      </p:cViewPr>
      <p:guideLst>
        <p:guide orient="horz" pos="96"/>
        <p:guide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commentAuthors" Target="commentAuthor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presProps" Target="pres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1-10-15T16:18:01.689" idx="1">
    <p:pos x="7536" y="4059"/>
    <p:text/>
    <p:extLst>
      <p:ext uri="{C676402C-5697-4E1C-873F-D02D1690AC5C}">
        <p15:threadingInfo xmlns:p15="http://schemas.microsoft.com/office/powerpoint/2012/main" timeZoneBias="18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8/14/2025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458788" y="720725"/>
            <a:ext cx="6400800" cy="360045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075DB7F-90A0-4C3D-AFD4-FDD95452855C}" type="slidenum">
              <a:rPr kumimoji="0" lang="pt-BR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pt-B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99478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46840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3Com </a:t>
            </a:r>
            <a:r>
              <a:rPr lang="pt-BR" dirty="0" err="1"/>
              <a:t>OfficeConnect</a:t>
            </a:r>
            <a:r>
              <a:rPr lang="pt-BR" dirty="0"/>
              <a:t> 56K é v.90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49953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</a:pPr>
            <a:r>
              <a:rPr lang="pt-BR" sz="1600" dirty="0">
                <a:solidFill>
                  <a:srgbClr val="000000"/>
                </a:solidFill>
                <a:latin typeface="Gill Sans MT" pitchFamily="34" charset="0"/>
              </a:rPr>
              <a:t>DOCSIS 3.0 (2006) permite 1 </a:t>
            </a:r>
            <a:r>
              <a:rPr lang="pt-BR" sz="1600" dirty="0" err="1">
                <a:solidFill>
                  <a:srgbClr val="000000"/>
                </a:solidFill>
                <a:latin typeface="Gill Sans MT" pitchFamily="34" charset="0"/>
              </a:rPr>
              <a:t>Gbps</a:t>
            </a:r>
            <a:r>
              <a:rPr lang="pt-BR" sz="1600" dirty="0">
                <a:solidFill>
                  <a:srgbClr val="000000"/>
                </a:solidFill>
                <a:latin typeface="Gill Sans MT" pitchFamily="34" charset="0"/>
              </a:rPr>
              <a:t> de </a:t>
            </a:r>
            <a:r>
              <a:rPr lang="pt-BR" sz="1600" i="1" dirty="0" err="1">
                <a:solidFill>
                  <a:srgbClr val="000000"/>
                </a:solidFill>
                <a:latin typeface="Gill Sans MT" pitchFamily="34" charset="0"/>
              </a:rPr>
              <a:t>downstream</a:t>
            </a:r>
            <a:r>
              <a:rPr lang="pt-BR" sz="1600" dirty="0">
                <a:solidFill>
                  <a:srgbClr val="000000"/>
                </a:solidFill>
                <a:latin typeface="Gill Sans MT" pitchFamily="34" charset="0"/>
              </a:rPr>
              <a:t> e 200 Mbps de </a:t>
            </a:r>
            <a:r>
              <a:rPr lang="pt-BR" sz="1600" i="1" dirty="0" err="1">
                <a:solidFill>
                  <a:srgbClr val="000000"/>
                </a:solidFill>
                <a:latin typeface="Gill Sans MT" pitchFamily="34" charset="0"/>
              </a:rPr>
              <a:t>upstream</a:t>
            </a:r>
            <a:endParaRPr lang="pt-BR" sz="1600" i="1" dirty="0">
              <a:solidFill>
                <a:srgbClr val="000000"/>
              </a:solidFill>
              <a:latin typeface="Gill Sans MT" pitchFamily="34" charset="0"/>
            </a:endParaRPr>
          </a:p>
          <a:p>
            <a:pPr marL="0" lvl="0" indent="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</a:pPr>
            <a:r>
              <a:rPr lang="pt-BR" sz="24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DOCSIS 3.1</a:t>
            </a:r>
            <a:r>
              <a:rPr lang="pt-BR" sz="1600" i="1" dirty="0">
                <a:solidFill>
                  <a:srgbClr val="000000"/>
                </a:solidFill>
                <a:latin typeface="Gill Sans MT" pitchFamily="34" charset="0"/>
              </a:rPr>
              <a:t> </a:t>
            </a:r>
            <a:r>
              <a:rPr lang="pt-BR" sz="1600" i="0" dirty="0">
                <a:solidFill>
                  <a:srgbClr val="000000"/>
                </a:solidFill>
                <a:latin typeface="Gill Sans MT" pitchFamily="34" charset="0"/>
              </a:rPr>
              <a:t>(2013) permite 10 Gbps de </a:t>
            </a:r>
            <a:r>
              <a:rPr lang="pt-BR" sz="1600" i="1" dirty="0" err="1">
                <a:solidFill>
                  <a:srgbClr val="000000"/>
                </a:solidFill>
                <a:latin typeface="Gill Sans MT" pitchFamily="34" charset="0"/>
              </a:rPr>
              <a:t>downstream</a:t>
            </a:r>
            <a:r>
              <a:rPr lang="pt-BR" sz="1600" i="0" dirty="0">
                <a:solidFill>
                  <a:srgbClr val="000000"/>
                </a:solidFill>
                <a:latin typeface="Gill Sans MT" pitchFamily="34" charset="0"/>
              </a:rPr>
              <a:t> e 1 Gbps de </a:t>
            </a:r>
            <a:r>
              <a:rPr lang="pt-BR" sz="1600" i="1" dirty="0" err="1">
                <a:solidFill>
                  <a:srgbClr val="000000"/>
                </a:solidFill>
                <a:latin typeface="Gill Sans MT" pitchFamily="34" charset="0"/>
              </a:rPr>
              <a:t>upstream</a:t>
            </a:r>
            <a:endParaRPr lang="pt-BR" sz="1600" dirty="0">
              <a:solidFill>
                <a:srgbClr val="000000"/>
              </a:solidFill>
              <a:latin typeface="Gill Sans MT" pitchFamily="34" charset="0"/>
            </a:endParaRPr>
          </a:p>
          <a:p>
            <a:r>
              <a:rPr lang="pt-BR" dirty="0"/>
              <a:t>Net (hoje Claro) utilizou DOCSIS 2.0 até por volta de 2013.</a:t>
            </a:r>
          </a:p>
          <a:p>
            <a:r>
              <a:rPr lang="pt-BR" dirty="0"/>
              <a:t>Depois adotou o DOCSIS 3.0, atualmente já usa DOCSIS 3.1.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Frequências exatas variam em função do padrão (e anexo) utilizados.</a:t>
            </a:r>
          </a:p>
          <a:p>
            <a:r>
              <a:rPr lang="pt-BR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  <a:cs typeface="ＭＳ Ｐゴシック" charset="0"/>
              </a:rPr>
              <a:t>Última evolução: ADSL2+ Anexo M lançado em 2008</a:t>
            </a:r>
            <a:endParaRPr lang="en-US" sz="1200" b="0" i="0" kern="1200" dirty="0">
              <a:solidFill>
                <a:schemeClr val="tx1"/>
              </a:solidFill>
              <a:effectLst/>
              <a:latin typeface="Times New Roman" pitchFamily="18" charset="0"/>
              <a:ea typeface="ＭＳ Ｐゴシック" charset="0"/>
              <a:cs typeface="ＭＳ Ｐゴシック" charset="0"/>
            </a:endParaRP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VDSL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usado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em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prédios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/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condomínios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levando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a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fibra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até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 o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prédio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Times New Roman" pitchFamily="18" charset="0"/>
                <a:ea typeface="ＭＳ Ｐゴシック" charset="0"/>
              </a:rPr>
              <a:t>.</a:t>
            </a:r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3448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9.0:  updated to 9</a:t>
            </a:r>
            <a:r>
              <a:rPr lang="en-US" baseline="30000" dirty="0"/>
              <a:t>th</a:t>
            </a:r>
            <a:r>
              <a:rPr lang="en-US" dirty="0"/>
              <a:t> Edition, June 2025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200" dirty="0"/>
              <a:t>Categoria 3: fios de telefone tradicionais, Ethernet a 10 Mbps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SzPct val="75000"/>
            </a:pPr>
            <a:r>
              <a:rPr lang="pt-BR" sz="2400" dirty="0">
                <a:ea typeface="ＭＳ Ｐゴシック" pitchFamily="34" charset="-128"/>
              </a:rPr>
              <a:t>banda base:</a:t>
            </a:r>
          </a:p>
          <a:p>
            <a:pPr lvl="1" eaLnBrk="1" hangingPunct="1">
              <a:buSzPct val="75000"/>
            </a:pPr>
            <a:r>
              <a:rPr lang="pt-BR" sz="2000" dirty="0">
                <a:ea typeface="ＭＳ Ｐゴシック" pitchFamily="34" charset="-128"/>
              </a:rPr>
              <a:t>único canal no cabo</a:t>
            </a:r>
          </a:p>
          <a:p>
            <a:pPr lvl="1" eaLnBrk="1" hangingPunct="1">
              <a:buSzPct val="75000"/>
            </a:pPr>
            <a:r>
              <a:rPr lang="pt-BR" sz="2000" dirty="0">
                <a:ea typeface="ＭＳ Ｐゴシック" pitchFamily="34" charset="-128"/>
              </a:rPr>
              <a:t>Ethernet legado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270ms vale para </a:t>
            </a:r>
            <a:r>
              <a:rPr lang="en-US" dirty="0" err="1"/>
              <a:t>satélites</a:t>
            </a:r>
            <a:r>
              <a:rPr lang="en-US" dirty="0"/>
              <a:t> </a:t>
            </a:r>
            <a:r>
              <a:rPr lang="en-US" dirty="0" err="1"/>
              <a:t>geoestacionários</a:t>
            </a:r>
            <a:r>
              <a:rPr lang="en-US" dirty="0"/>
              <a:t> (+/- 35.000 Km de altitude)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Redes de </a:t>
            </a:r>
            <a:r>
              <a:rPr lang="en-US" dirty="0" err="1"/>
              <a:t>satélites</a:t>
            </a:r>
            <a:r>
              <a:rPr lang="en-US" dirty="0"/>
              <a:t> de altitude </a:t>
            </a:r>
            <a:r>
              <a:rPr lang="en-US" dirty="0" err="1"/>
              <a:t>mais</a:t>
            </a:r>
            <a:r>
              <a:rPr lang="en-US" dirty="0"/>
              <a:t> </a:t>
            </a:r>
            <a:r>
              <a:rPr lang="en-US" dirty="0" err="1"/>
              <a:t>baixa</a:t>
            </a:r>
            <a:r>
              <a:rPr lang="en-US" dirty="0"/>
              <a:t> </a:t>
            </a:r>
            <a:r>
              <a:rPr lang="en-US" dirty="0" err="1"/>
              <a:t>tem</a:t>
            </a:r>
            <a:r>
              <a:rPr lang="en-US" dirty="0"/>
              <a:t> </a:t>
            </a:r>
            <a:r>
              <a:rPr lang="en-US" dirty="0" err="1"/>
              <a:t>menor</a:t>
            </a:r>
            <a:r>
              <a:rPr lang="en-US" dirty="0"/>
              <a:t> </a:t>
            </a:r>
            <a:r>
              <a:rPr lang="en-US" dirty="0" err="1"/>
              <a:t>latência</a:t>
            </a:r>
            <a:r>
              <a:rPr lang="en-US" dirty="0"/>
              <a:t>, mas </a:t>
            </a:r>
            <a:r>
              <a:rPr lang="en-US" dirty="0" err="1"/>
              <a:t>vários</a:t>
            </a:r>
            <a:r>
              <a:rPr lang="en-US" dirty="0"/>
              <a:t> deles </a:t>
            </a:r>
            <a:r>
              <a:rPr lang="en-US" dirty="0" err="1"/>
              <a:t>são</a:t>
            </a:r>
            <a:r>
              <a:rPr lang="en-US" dirty="0"/>
              <a:t> </a:t>
            </a:r>
            <a:r>
              <a:rPr lang="en-US" dirty="0" err="1"/>
              <a:t>necessários</a:t>
            </a:r>
            <a:r>
              <a:rPr lang="en-US" dirty="0"/>
              <a:t>, </a:t>
            </a:r>
            <a:r>
              <a:rPr lang="en-US" dirty="0" err="1"/>
              <a:t>uma</a:t>
            </a:r>
            <a:r>
              <a:rPr lang="en-US" dirty="0"/>
              <a:t> </a:t>
            </a:r>
            <a:r>
              <a:rPr lang="en-US" dirty="0" err="1"/>
              <a:t>vez</a:t>
            </a:r>
            <a:r>
              <a:rPr lang="en-US" dirty="0"/>
              <a:t> que </a:t>
            </a:r>
            <a:r>
              <a:rPr lang="en-US" dirty="0" err="1"/>
              <a:t>ficam</a:t>
            </a:r>
            <a:r>
              <a:rPr lang="en-US" dirty="0"/>
              <a:t> </a:t>
            </a:r>
            <a:r>
              <a:rPr lang="en-US" dirty="0" err="1"/>
              <a:t>orbitando</a:t>
            </a:r>
            <a:r>
              <a:rPr lang="en-US" dirty="0"/>
              <a:t> a Terra.</a:t>
            </a:r>
            <a:r>
              <a:rPr lang="pt-BR" dirty="0"/>
              <a:t> Quanto mais baixo, mais rapidamente giram</a:t>
            </a:r>
            <a:r>
              <a:rPr lang="pt-BR" baseline="0" dirty="0"/>
              <a:t> em torno da Terra.</a:t>
            </a:r>
            <a:endParaRPr lang="pt-BR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Exemplo</a:t>
            </a:r>
            <a:r>
              <a:rPr lang="en-US" dirty="0"/>
              <a:t>: Star Link, da SpaceX (Elon Musk) </a:t>
            </a:r>
            <a:r>
              <a:rPr lang="en-US" dirty="0" err="1"/>
              <a:t>tem</a:t>
            </a:r>
            <a:r>
              <a:rPr lang="en-US" dirty="0"/>
              <a:t> </a:t>
            </a:r>
            <a:r>
              <a:rPr lang="en-US" dirty="0" err="1"/>
              <a:t>satélites</a:t>
            </a:r>
            <a:r>
              <a:rPr lang="en-US" dirty="0"/>
              <a:t> a 550 Km de altitude e </a:t>
            </a:r>
            <a:r>
              <a:rPr lang="en-US" dirty="0" err="1"/>
              <a:t>promete</a:t>
            </a:r>
            <a:r>
              <a:rPr lang="en-US" dirty="0"/>
              <a:t> 20ms de </a:t>
            </a:r>
            <a:r>
              <a:rPr lang="en-US" dirty="0" err="1"/>
              <a:t>latência</a:t>
            </a:r>
            <a:r>
              <a:rPr lang="en-US" dirty="0"/>
              <a:t>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maioria</a:t>
            </a:r>
            <a:r>
              <a:rPr lang="en-US" dirty="0"/>
              <a:t> das </a:t>
            </a:r>
            <a:r>
              <a:rPr lang="en-US" dirty="0" err="1"/>
              <a:t>localidades</a:t>
            </a:r>
            <a:r>
              <a:rPr lang="en-US" dirty="0"/>
              <a:t>).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Starlink </a:t>
            </a:r>
            <a:r>
              <a:rPr lang="en-US" dirty="0" err="1"/>
              <a:t>tem</a:t>
            </a:r>
            <a:r>
              <a:rPr lang="en-US" dirty="0"/>
              <a:t> </a:t>
            </a:r>
            <a:r>
              <a:rPr lang="en-US" dirty="0" err="1"/>
              <a:t>aproximidamente</a:t>
            </a:r>
            <a:r>
              <a:rPr lang="en-US" dirty="0"/>
              <a:t> </a:t>
            </a:r>
            <a:r>
              <a:rPr lang="pt-BR" b="0" i="0" dirty="0">
                <a:solidFill>
                  <a:srgbClr val="333333"/>
                </a:solidFill>
                <a:effectLst/>
                <a:highlight>
                  <a:srgbClr val="FFFFFF"/>
                </a:highlight>
                <a:latin typeface="opensans"/>
              </a:rPr>
              <a:t>6.900 satélites em operação (agosto de 2025)</a:t>
            </a:r>
            <a:r>
              <a:rPr lang="en-US" dirty="0"/>
              <a:t>, com </a:t>
            </a:r>
            <a:r>
              <a:rPr lang="en-US" dirty="0" err="1"/>
              <a:t>planos</a:t>
            </a:r>
            <a:r>
              <a:rPr lang="en-US" dirty="0"/>
              <a:t> de </a:t>
            </a:r>
            <a:r>
              <a:rPr lang="en-US" dirty="0" err="1"/>
              <a:t>chegar</a:t>
            </a:r>
            <a:r>
              <a:rPr lang="en-US" dirty="0"/>
              <a:t> a 42.000.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Analogia com viagem sem mapa, perguntando o caminho à frentistas em postos</a:t>
            </a:r>
            <a:r>
              <a:rPr lang="pt-BR" baseline="0" dirty="0"/>
              <a:t> de gasolina.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/>
              <a:t>Aula 1 até Núcleo da Rede.</a:t>
            </a:r>
          </a:p>
          <a:p>
            <a:r>
              <a:rPr lang="pt-BR" noProof="0" dirty="0"/>
              <a:t>Aula 2 com os demais itens.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ea typeface="ＭＳ Ｐゴシック" pitchFamily="34" charset="-128"/>
              </a:rPr>
              <a:t>FDM –</a:t>
            </a:r>
            <a:r>
              <a:rPr lang="en-US" baseline="0" dirty="0">
                <a:ea typeface="ＭＳ Ｐゴシック" pitchFamily="34" charset="-128"/>
              </a:rPr>
              <a:t> </a:t>
            </a:r>
            <a:r>
              <a:rPr lang="en-US" baseline="0" dirty="0" err="1">
                <a:ea typeface="ＭＳ Ｐゴシック" pitchFamily="34" charset="-128"/>
              </a:rPr>
              <a:t>telefonia</a:t>
            </a:r>
            <a:r>
              <a:rPr lang="en-US" baseline="0" dirty="0">
                <a:ea typeface="ＭＳ Ｐゴシック" pitchFamily="34" charset="-128"/>
              </a:rPr>
              <a:t> </a:t>
            </a:r>
            <a:r>
              <a:rPr lang="en-US" baseline="0" dirty="0" err="1">
                <a:ea typeface="ＭＳ Ｐゴシック" pitchFamily="34" charset="-128"/>
              </a:rPr>
              <a:t>analógica</a:t>
            </a:r>
            <a:r>
              <a:rPr lang="en-US" baseline="0" dirty="0">
                <a:ea typeface="ＭＳ Ｐゴシック" pitchFamily="34" charset="-128"/>
              </a:rPr>
              <a:t> (e </a:t>
            </a:r>
            <a:r>
              <a:rPr lang="en-US" baseline="0" dirty="0" err="1">
                <a:ea typeface="ＭＳ Ｐゴシック" pitchFamily="34" charset="-128"/>
              </a:rPr>
              <a:t>sem</a:t>
            </a:r>
            <a:r>
              <a:rPr lang="en-US" baseline="0" dirty="0">
                <a:ea typeface="ＭＳ Ｐゴシック" pitchFamily="34" charset="-128"/>
              </a:rPr>
              <a:t> </a:t>
            </a:r>
            <a:r>
              <a:rPr lang="en-US" baseline="0" dirty="0" err="1">
                <a:ea typeface="ＭＳ Ｐゴシック" pitchFamily="34" charset="-128"/>
              </a:rPr>
              <a:t>criptografia</a:t>
            </a:r>
            <a:r>
              <a:rPr lang="en-US" baseline="0" dirty="0">
                <a:ea typeface="ＭＳ Ｐゴシック" pitchFamily="34" charset="-128"/>
              </a:rPr>
              <a:t>), TDM – </a:t>
            </a:r>
            <a:r>
              <a:rPr lang="en-US" baseline="0" dirty="0" err="1">
                <a:ea typeface="ＭＳ Ｐゴシック" pitchFamily="34" charset="-128"/>
              </a:rPr>
              <a:t>segunda</a:t>
            </a:r>
            <a:r>
              <a:rPr lang="en-US" baseline="0" dirty="0">
                <a:ea typeface="ＭＳ Ｐゴシック" pitchFamily="34" charset="-128"/>
              </a:rPr>
              <a:t> </a:t>
            </a:r>
            <a:r>
              <a:rPr lang="en-US" baseline="0" dirty="0" err="1">
                <a:ea typeface="ＭＳ Ｐゴシック" pitchFamily="34" charset="-128"/>
              </a:rPr>
              <a:t>geração</a:t>
            </a:r>
            <a:r>
              <a:rPr lang="en-US" baseline="0" dirty="0">
                <a:ea typeface="ＭＳ Ｐゴシック" pitchFamily="34" charset="-128"/>
              </a:rPr>
              <a:t>, </a:t>
            </a:r>
            <a:r>
              <a:rPr lang="en-US" baseline="0" dirty="0" err="1">
                <a:ea typeface="ＭＳ Ｐゴシック" pitchFamily="34" charset="-128"/>
              </a:rPr>
              <a:t>telefonia</a:t>
            </a:r>
            <a:r>
              <a:rPr lang="en-US" baseline="0" dirty="0">
                <a:ea typeface="ＭＳ Ｐゴシック" pitchFamily="34" charset="-128"/>
              </a:rPr>
              <a:t> digital (TESS)</a:t>
            </a:r>
            <a:endParaRPr lang="en-US" dirty="0">
              <a:ea typeface="ＭＳ Ｐゴシック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>
                <a:ea typeface="ＭＳ Ｐゴシック" pitchFamily="34" charset="-128"/>
              </a:rPr>
              <a:t>Analogia com radiologista que usa a rede para baixar imagem</a:t>
            </a:r>
            <a:r>
              <a:rPr lang="pt-BR" baseline="0" dirty="0">
                <a:ea typeface="ＭＳ Ｐゴシック" pitchFamily="34" charset="-128"/>
              </a:rPr>
              <a:t> (10% do tempo) e depois passa um tempo analisando-a (90% do tempo).</a:t>
            </a:r>
          </a:p>
          <a:p>
            <a:r>
              <a:rPr lang="pt-BR" baseline="0" dirty="0">
                <a:ea typeface="ＭＳ Ｐゴシック" pitchFamily="34" charset="-128"/>
              </a:rPr>
              <a:t>Na telefonia, pausas nas conversas.</a:t>
            </a:r>
            <a:endParaRPr lang="pt-BR" dirty="0">
              <a:ea typeface="ＭＳ Ｐゴシック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>
                <a:ea typeface="ＭＳ Ｐゴシック" pitchFamily="34" charset="-128"/>
              </a:rPr>
              <a:t>Analogia com restaurante que precisa de reserva e restaurante que não precisa de reserva.</a:t>
            </a:r>
          </a:p>
          <a:p>
            <a:r>
              <a:rPr lang="pt-BR" dirty="0">
                <a:ea typeface="ＭＳ Ｐゴシック" pitchFamily="34" charset="-128"/>
              </a:rPr>
              <a:t>Analogia com cabeleireiro.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>
                <a:ea typeface="ＭＳ Ｐゴシック" pitchFamily="34" charset="-128"/>
              </a:rPr>
              <a:t>Em fevereiro de 2025, havia 5,56 bilhões de usuários de Internet em todo o mundo, o que representava 67,9% da população global. Desse total, 5,24 bilhões, ou 63,9% da população mundial, eram usuários de redes sociais.</a:t>
            </a:r>
          </a:p>
          <a:p>
            <a:r>
              <a:rPr lang="pt-BR" dirty="0">
                <a:ea typeface="ＭＳ Ｐゴシック" pitchFamily="34" charset="-128"/>
              </a:rPr>
              <a:t>Fonte: https://www.statista.com/statistics/617136/digital-population-worldwide/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Mostrar</a:t>
            </a:r>
            <a:r>
              <a:rPr lang="en-US" dirty="0"/>
              <a:t> o IX.br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024025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>
                <a:ea typeface="ＭＳ Ｐゴシック" pitchFamily="34" charset="-128"/>
              </a:rPr>
              <a:t>API (Interface de Programação de Aplicação) de Internet para</a:t>
            </a:r>
            <a:r>
              <a:rPr lang="pt-BR" baseline="0" dirty="0">
                <a:ea typeface="ＭＳ Ｐゴシック" pitchFamily="34" charset="-128"/>
              </a:rPr>
              <a:t> ser usada pelos programas feitos em linguagens tradicionais (C, Python, etc.)</a:t>
            </a:r>
          </a:p>
          <a:p>
            <a:r>
              <a:rPr lang="pt-BR" dirty="0">
                <a:ea typeface="ＭＳ Ｐゴシック" pitchFamily="34" charset="-128"/>
              </a:rPr>
              <a:t>API do Correios: nome do destinatário, endereço, CEP, selo</a:t>
            </a:r>
            <a:r>
              <a:rPr lang="pt-BR" baseline="0" dirty="0">
                <a:ea typeface="ＭＳ Ｐゴシック" pitchFamily="34" charset="-128"/>
              </a:rPr>
              <a:t> no canto superior direito, etc. Várias opções de serviço: simples, registrado, expresso, etc.</a:t>
            </a:r>
            <a:endParaRPr lang="pt-BR" dirty="0">
              <a:ea typeface="ＭＳ Ｐゴシック" pitchFamily="34" charset="-128"/>
            </a:endParaRP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68039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ea typeface="ＭＳ Ｐゴシック" pitchFamily="34" charset="-128"/>
              </a:rPr>
              <a:t>Atraso de propagação:</a:t>
            </a:r>
            <a:r>
              <a:rPr lang="pt-BR" baseline="0" dirty="0">
                <a:ea typeface="ＭＳ Ｐゴシック" pitchFamily="34" charset="-128"/>
              </a:rPr>
              <a:t> </a:t>
            </a:r>
            <a:r>
              <a:rPr lang="pt-BR" dirty="0">
                <a:ea typeface="ＭＳ Ｐゴシック" pitchFamily="34" charset="-128"/>
              </a:rPr>
              <a:t>2 x 10</a:t>
            </a:r>
            <a:r>
              <a:rPr lang="pt-BR" baseline="30000" dirty="0">
                <a:ea typeface="ＭＳ Ｐゴシック" pitchFamily="34" charset="-128"/>
              </a:rPr>
              <a:t>8 </a:t>
            </a:r>
            <a:r>
              <a:rPr lang="pt-BR" dirty="0">
                <a:ea typeface="ＭＳ Ｐゴシック" pitchFamily="34" charset="-128"/>
              </a:rPr>
              <a:t>a 3 x 10</a:t>
            </a:r>
            <a:r>
              <a:rPr lang="pt-BR" baseline="30000" dirty="0">
                <a:ea typeface="ＭＳ Ｐゴシック" pitchFamily="34" charset="-128"/>
              </a:rPr>
              <a:t>8 </a:t>
            </a:r>
            <a:r>
              <a:rPr lang="pt-BR" dirty="0">
                <a:ea typeface="ＭＳ Ｐゴシック" pitchFamily="34" charset="-128"/>
              </a:rPr>
              <a:t>metros/segundo dependendo do meio de transmissão</a:t>
            </a:r>
            <a:r>
              <a:rPr lang="pt-BR" baseline="0" dirty="0">
                <a:ea typeface="ＭＳ Ｐゴシック" pitchFamily="34" charset="-128"/>
              </a:rPr>
              <a:t> (cobre, fibra, etc.)</a:t>
            </a:r>
          </a:p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ea typeface="ＭＳ Ｐゴシック" pitchFamily="34" charset="-128"/>
              </a:rPr>
              <a:t>3 x 10</a:t>
            </a:r>
            <a:r>
              <a:rPr lang="pt-BR" baseline="30000" dirty="0">
                <a:ea typeface="ＭＳ Ｐゴシック" pitchFamily="34" charset="-128"/>
              </a:rPr>
              <a:t>8 </a:t>
            </a:r>
            <a:r>
              <a:rPr lang="pt-BR" baseline="0" dirty="0">
                <a:ea typeface="ＭＳ Ｐゴシック" pitchFamily="34" charset="-128"/>
              </a:rPr>
              <a:t> metros/segundo </a:t>
            </a:r>
            <a:r>
              <a:rPr lang="pt-BR" dirty="0">
                <a:ea typeface="ＭＳ Ｐゴシック" pitchFamily="34" charset="-128"/>
              </a:rPr>
              <a:t>é a velocidade da luz.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ea typeface="ＭＳ Ｐゴシック" pitchFamily="34" charset="-128"/>
              </a:rPr>
              <a:t>Da Universidade de </a:t>
            </a:r>
            <a:r>
              <a:rPr lang="pt-BR" dirty="0" err="1">
                <a:ea typeface="ＭＳ Ｐゴシック" pitchFamily="34" charset="-128"/>
              </a:rPr>
              <a:t>Masschusetts</a:t>
            </a:r>
            <a:r>
              <a:rPr lang="pt-BR" dirty="0">
                <a:ea typeface="ＭＳ Ｐゴシック" pitchFamily="34" charset="-128"/>
              </a:rPr>
              <a:t> para a </a:t>
            </a:r>
            <a:r>
              <a:rPr lang="pt-BR" dirty="0" err="1">
                <a:ea typeface="ＭＳ Ｐゴシック" pitchFamily="34" charset="-128"/>
              </a:rPr>
              <a:t>Eurocom</a:t>
            </a:r>
            <a:r>
              <a:rPr lang="pt-BR" dirty="0">
                <a:ea typeface="ＭＳ Ｐゴシック" pitchFamily="34" charset="-128"/>
              </a:rPr>
              <a:t> Broadcast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2024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3104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2025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275964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2025 via VPN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19133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Universidade de </a:t>
            </a:r>
            <a:r>
              <a:rPr lang="pt-BR" dirty="0" err="1"/>
              <a:t>Tsinghua</a:t>
            </a:r>
            <a:r>
              <a:rPr lang="pt-BR" dirty="0"/>
              <a:t> na China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2024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269999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3CFC16-EDDA-D887-34E2-6F12968ADB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>
            <a:extLst>
              <a:ext uri="{FF2B5EF4-FFF2-40B4-BE49-F238E27FC236}">
                <a16:creationId xmlns:a16="http://schemas.microsoft.com/office/drawing/2014/main" id="{E1B0A641-FDA2-626F-A035-F4901A4E17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>
            <a:extLst>
              <a:ext uri="{FF2B5EF4-FFF2-40B4-BE49-F238E27FC236}">
                <a16:creationId xmlns:a16="http://schemas.microsoft.com/office/drawing/2014/main" id="{9946FC1E-258D-CBDA-BCEA-81815FC06A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Universidade de </a:t>
            </a:r>
            <a:r>
              <a:rPr lang="pt-BR" dirty="0" err="1"/>
              <a:t>Tsinghua</a:t>
            </a:r>
            <a:r>
              <a:rPr lang="pt-BR" dirty="0"/>
              <a:t> na China</a:t>
            </a:r>
          </a:p>
          <a:p>
            <a:r>
              <a:rPr lang="pt-BR" dirty="0"/>
              <a:t>2025</a:t>
            </a:r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4CA6352D-BB9B-A152-F78F-7A0BB799DD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101617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 err="1">
                <a:ea typeface="ＭＳ Ｐゴシック" pitchFamily="34" charset="-128"/>
              </a:rPr>
              <a:t>Applet</a:t>
            </a:r>
            <a:r>
              <a:rPr lang="pt-BR" baseline="0" dirty="0">
                <a:ea typeface="ＭＳ Ｐゴシック" pitchFamily="34" charset="-128"/>
              </a:rPr>
              <a:t> Java só está funcionando no Internet Explorer e Mozilla Firefox após colocar o site na lista de exceções do Java (programa “Configurar Java”, Segurança, Lista de Exceções de Sites) – usar protocolo HTTPS em vez de HTTP</a:t>
            </a:r>
            <a:endParaRPr lang="pt-BR" dirty="0">
              <a:ea typeface="ＭＳ Ｐゴシック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15171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820599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466699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ea typeface="ＭＳ Ｐゴシック" pitchFamily="34" charset="-128"/>
              </a:rPr>
              <a:t>NCP é a RFC 001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Os três protocolos fundamentais da Internet que temos hoje — TCP, UDP e IP — estavam conceitualmente disponíveis no final da década de 1970.</a:t>
            </a:r>
          </a:p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No final da década de 70, a </a:t>
            </a:r>
            <a:r>
              <a:rPr lang="pt-BR" sz="1200" b="0" i="0" u="none" strike="noStrike" kern="1200" baseline="0" dirty="0" err="1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Arpanet</a:t>
            </a:r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 já tinha 200 hospedeiros.</a:t>
            </a:r>
          </a:p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TCP/IP implantado na </a:t>
            </a:r>
            <a:r>
              <a:rPr lang="pt-BR" sz="1200" b="0" i="0" u="none" strike="noStrike" kern="1200" baseline="0" dirty="0" err="1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Arpanet</a:t>
            </a:r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 substituindo o NCP (mudança com data marcada)</a:t>
            </a:r>
          </a:p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BITNET – e-mail e transferência de arquivos entre as universidades do nordeste dos EUA.</a:t>
            </a:r>
          </a:p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CSNET – Computer Science Network (ligava pesquisadores universitários sem acesso à ARPANET)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  <a:cs typeface="ＭＳ Ｐゴシック" charset="0"/>
              </a:rPr>
              <a:t>NFSNET – Rede da </a:t>
            </a:r>
            <a:r>
              <a:rPr lang="pt-BR" b="0" i="0" u="none" strike="noStrike" dirty="0" err="1">
                <a:solidFill>
                  <a:srgbClr val="660099"/>
                </a:solidFill>
                <a:effectLst/>
                <a:latin typeface="arial" panose="020B0604020202020204" pitchFamily="34" charset="0"/>
              </a:rPr>
              <a:t>National</a:t>
            </a:r>
            <a:r>
              <a:rPr lang="pt-BR" b="0" i="0" u="none" strike="noStrike" dirty="0">
                <a:solidFill>
                  <a:srgbClr val="660099"/>
                </a:solidFill>
                <a:effectLst/>
                <a:latin typeface="arial" panose="020B0604020202020204" pitchFamily="34" charset="0"/>
              </a:rPr>
              <a:t> Science Foundation, fornecia acesso a centros de supercomputadores</a:t>
            </a:r>
            <a:endParaRPr lang="pt-BR" sz="1200" b="0" i="0" u="none" strike="noStrike" kern="1200" baseline="0" dirty="0">
              <a:solidFill>
                <a:schemeClr val="tx1"/>
              </a:solidFill>
              <a:latin typeface="Times New Roman" pitchFamily="18" charset="0"/>
              <a:ea typeface="ＭＳ Ｐゴシック" charset="0"/>
              <a:cs typeface="ＭＳ Ｐゴシック" charset="0"/>
            </a:endParaRPr>
          </a:p>
          <a:p>
            <a:r>
              <a:rPr lang="pt-BR" sz="1200" b="0" i="0" u="none" strike="noStrike" kern="1200" baseline="0" dirty="0" err="1">
                <a:solidFill>
                  <a:schemeClr val="tx1"/>
                </a:solidFill>
                <a:latin typeface="Times New Roman" pitchFamily="18" charset="0"/>
                <a:ea typeface="ＭＳ Ｐゴシック" charset="0"/>
              </a:rPr>
              <a:t>Minitel</a:t>
            </a:r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</a:rPr>
              <a:t> (França): No início dos anos 80, plano ambicioso de levar redes de dados (comutada por pacotes) à todas às casas, patrocinado pelo governo francês. Terminais </a:t>
            </a:r>
            <a:r>
              <a:rPr lang="pt-BR" sz="1200" b="0" i="0" u="none" strike="noStrike" kern="1200" baseline="0" dirty="0" err="1">
                <a:solidFill>
                  <a:schemeClr val="tx1"/>
                </a:solidFill>
                <a:latin typeface="Times New Roman" pitchFamily="18" charset="0"/>
                <a:ea typeface="ＭＳ Ｐゴシック" charset="0"/>
              </a:rPr>
              <a:t>minitel</a:t>
            </a:r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18" charset="0"/>
                <a:ea typeface="ＭＳ Ｐゴシック" charset="0"/>
              </a:rPr>
              <a:t> baratos foram distribuídos gratuitamente pelo governo francês Tinha serviços gratuitos (como lista telefônica) e outros pagos. No meio dos anos 90 atingiu seu pico com mais de 20.000 serviços, incluindo de home banking a bases de dados de pesquisa.</a:t>
            </a:r>
            <a:endParaRPr lang="pt-BR" dirty="0">
              <a:ea typeface="ＭＳ Ｐゴシック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>
                <a:ea typeface="ＭＳ Ｐゴシック" pitchFamily="34" charset="-128"/>
              </a:rPr>
              <a:t>Em</a:t>
            </a:r>
            <a:r>
              <a:rPr lang="pt-BR" baseline="0" dirty="0">
                <a:ea typeface="ＭＳ Ｐゴシック" pitchFamily="34" charset="-128"/>
              </a:rPr>
              <a:t> 1995 tráfego de </a:t>
            </a:r>
            <a:r>
              <a:rPr lang="pt-BR" baseline="0" dirty="0" err="1">
                <a:ea typeface="ＭＳ Ｐゴシック" pitchFamily="34" charset="-128"/>
              </a:rPr>
              <a:t>backbone</a:t>
            </a:r>
            <a:r>
              <a:rPr lang="pt-BR" baseline="0" dirty="0">
                <a:ea typeface="ＭＳ Ｐゴシック" pitchFamily="34" charset="-128"/>
              </a:rPr>
              <a:t> passou a ser carregado pelos provedores de serviço.</a:t>
            </a:r>
          </a:p>
          <a:p>
            <a:r>
              <a:rPr lang="pt-BR" baseline="0" dirty="0">
                <a:ea typeface="ＭＳ Ｐゴシック" pitchFamily="34" charset="-128"/>
              </a:rPr>
              <a:t>Final de 1993: 200 servidores web</a:t>
            </a:r>
          </a:p>
          <a:p>
            <a:r>
              <a:rPr lang="pt-BR" baseline="0" dirty="0">
                <a:ea typeface="ＭＳ Ｐゴシック" pitchFamily="34" charset="-128"/>
              </a:rPr>
              <a:t>1994: navegadores web gráficos ; 1996: Microsoft Internet Explorer</a:t>
            </a:r>
          </a:p>
          <a:p>
            <a:r>
              <a:rPr lang="pt-BR" dirty="0">
                <a:ea typeface="ＭＳ Ｐゴシック" pitchFamily="34" charset="-128"/>
              </a:rPr>
              <a:t>Web permitiu novas aplicações (busca: Google, comércio eletrônico: </a:t>
            </a:r>
            <a:r>
              <a:rPr lang="pt-BR" dirty="0" err="1">
                <a:ea typeface="ＭＳ Ｐゴシック" pitchFamily="34" charset="-128"/>
              </a:rPr>
              <a:t>Amazon</a:t>
            </a:r>
            <a:r>
              <a:rPr lang="pt-BR" dirty="0">
                <a:ea typeface="ＭＳ Ｐゴシック" pitchFamily="34" charset="-128"/>
              </a:rPr>
              <a:t>, eBay)</a:t>
            </a:r>
          </a:p>
          <a:p>
            <a:r>
              <a:rPr lang="pt-BR" dirty="0">
                <a:ea typeface="ＭＳ Ｐゴシック" pitchFamily="34" charset="-128"/>
              </a:rPr>
              <a:t>ICQ, Napster (web, e-mail veio de pesquisadores, ICQ e Napster de jovens empreendedores)</a:t>
            </a:r>
          </a:p>
          <a:p>
            <a:r>
              <a:rPr lang="pt-BR" dirty="0">
                <a:ea typeface="ＭＳ Ｐゴシック" pitchFamily="34" charset="-128"/>
              </a:rPr>
              <a:t>2000~2001 a bolha da Internet explode e muitas startups fecham, mas outras prevalecem e se consolidam na Internet (</a:t>
            </a:r>
            <a:r>
              <a:rPr lang="en-US" sz="1800" b="0" i="0" u="none" strike="noStrike" baseline="0" dirty="0">
                <a:latin typeface="TimesLTPro-Roman"/>
              </a:rPr>
              <a:t>Microsoft, Cisco, Yahoo, eBay, Google, e Amazon).</a:t>
            </a:r>
            <a:endParaRPr lang="pt-BR" dirty="0">
              <a:ea typeface="ＭＳ Ｐゴシック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ea typeface="ＭＳ Ｐゴシック" pitchFamily="34" charset="-128"/>
              </a:rPr>
              <a:t>Em fevereiro de 2025, havia 5,56 bilhões de usuários de Internet em todo o mundo, o que representava 67,9% da população global. </a:t>
            </a:r>
            <a:r>
              <a:rPr lang="pt-BR">
                <a:ea typeface="ＭＳ Ｐゴシック" pitchFamily="34" charset="-128"/>
              </a:rPr>
              <a:t>Desse total, 5,24 bilhões, ou 63,9% da população mundial, eram usuários de redes sociais.</a:t>
            </a:r>
          </a:p>
          <a:p>
            <a:r>
              <a:rPr lang="pt-BR">
                <a:ea typeface="ＭＳ Ｐゴシック" pitchFamily="34" charset="-128"/>
              </a:rPr>
              <a:t>Implantação </a:t>
            </a:r>
            <a:r>
              <a:rPr lang="pt-BR" dirty="0">
                <a:ea typeface="ＭＳ Ｐゴシック" pitchFamily="34" charset="-128"/>
              </a:rPr>
              <a:t>agressiva da banda larga permitiu o surgimento de novos serviços (vídeo sob demanda: Youtube, Netflix) e videoconferência com várias pessoas (Skype, </a:t>
            </a:r>
            <a:r>
              <a:rPr lang="pt-BR" dirty="0" err="1">
                <a:ea typeface="ＭＳ Ｐゴシック" pitchFamily="34" charset="-128"/>
              </a:rPr>
              <a:t>Hangouts</a:t>
            </a:r>
            <a:r>
              <a:rPr lang="pt-BR" dirty="0">
                <a:ea typeface="ＭＳ Ｐゴシック" pitchFamily="34" charset="-128"/>
              </a:rPr>
              <a:t>, etc.)</a:t>
            </a:r>
          </a:p>
          <a:p>
            <a:r>
              <a:rPr lang="pt-BR" dirty="0">
                <a:ea typeface="ＭＳ Ｐゴシック" pitchFamily="34" charset="-128"/>
              </a:rPr>
              <a:t>WiFi e redes 4G/5G permitem estar conectado à Internet de maneira constante em trânsito, possibilitando também novos serviços (</a:t>
            </a:r>
            <a:r>
              <a:rPr lang="pt-BR" dirty="0" err="1">
                <a:ea typeface="ＭＳ Ｐゴシック" pitchFamily="34" charset="-128"/>
              </a:rPr>
              <a:t>Waze</a:t>
            </a:r>
            <a:r>
              <a:rPr lang="pt-BR" dirty="0">
                <a:ea typeface="ＭＳ Ｐゴシック" pitchFamily="34" charset="-128"/>
              </a:rPr>
              <a:t>, </a:t>
            </a:r>
            <a:r>
              <a:rPr lang="pt-BR" dirty="0" err="1">
                <a:ea typeface="ＭＳ Ｐゴシック" pitchFamily="34" charset="-128"/>
              </a:rPr>
              <a:t>Tinder</a:t>
            </a:r>
            <a:r>
              <a:rPr lang="pt-BR" dirty="0">
                <a:ea typeface="ＭＳ Ｐゴシック" pitchFamily="34" charset="-128"/>
              </a:rPr>
              <a:t>, Uber). Em 2011 o número de dispositivos sem fio conectados superou o número de dispositivos com fio (Android, iPhone, iPad).</a:t>
            </a:r>
          </a:p>
          <a:p>
            <a:r>
              <a:rPr lang="pt-BR" dirty="0">
                <a:ea typeface="ＭＳ Ｐゴシック" pitchFamily="34" charset="-128"/>
              </a:rPr>
              <a:t>Facebook chegou a 1 bilhão de usuários em 2012. Outras redes sociais emergiram: Instagram, Twitter, </a:t>
            </a:r>
            <a:r>
              <a:rPr lang="pt-BR" dirty="0" err="1">
                <a:ea typeface="ＭＳ Ｐゴシック" pitchFamily="34" charset="-128"/>
              </a:rPr>
              <a:t>Wechat</a:t>
            </a:r>
            <a:r>
              <a:rPr lang="pt-BR" dirty="0">
                <a:ea typeface="ＭＳ Ｐゴシック" pitchFamily="34" charset="-128"/>
              </a:rPr>
              <a:t> (muito popular na China).</a:t>
            </a:r>
          </a:p>
          <a:p>
            <a:r>
              <a:rPr lang="pt-BR" dirty="0">
                <a:ea typeface="ＭＳ Ｐゴシック" pitchFamily="34" charset="-128"/>
              </a:rPr>
              <a:t>Em 2015, a estimativa era de 3,2 bilhões de usuários da Internet no mundo, aproximadamente 40% da população mundial.</a:t>
            </a:r>
          </a:p>
          <a:p>
            <a:pPr algn="l"/>
            <a:r>
              <a:rPr lang="en-US" sz="1800" b="0" i="0" u="none" strike="noStrike" baseline="0" dirty="0" err="1">
                <a:latin typeface="TimesLTPro-Roman"/>
              </a:rPr>
              <a:t>Nuvem</a:t>
            </a:r>
            <a:r>
              <a:rPr lang="en-US" sz="1800" b="0" i="0" u="none" strike="noStrike" baseline="0" dirty="0">
                <a:latin typeface="TimesLTPro-Roman"/>
              </a:rPr>
              <a:t>: Amazon’s EC2, in Google’s Application Engine, </a:t>
            </a:r>
            <a:r>
              <a:rPr lang="pt-BR" sz="1800" b="0" i="0" u="none" strike="noStrike" baseline="0" dirty="0" err="1">
                <a:latin typeface="TimesLTPro-Roman"/>
              </a:rPr>
              <a:t>Microsoft’s</a:t>
            </a:r>
            <a:r>
              <a:rPr lang="pt-BR" sz="1800" b="0" i="0" u="none" strike="noStrike" baseline="0" dirty="0">
                <a:latin typeface="TimesLTPro-Roman"/>
              </a:rPr>
              <a:t> Azure</a:t>
            </a:r>
            <a:r>
              <a:rPr lang="pt-BR" sz="1800" b="0" i="0" u="none" strike="noStrike" baseline="0" dirty="0">
                <a:latin typeface="TimesLTPro-Roman"/>
                <a:ea typeface="ＭＳ Ｐゴシック" pitchFamily="34" charset="-128"/>
              </a:rPr>
              <a:t>. Fornecem mais escalabilidade para as aplicações em termos de processamento e armazenamento, além de acesso a suas redes privadas de alta velocidade.</a:t>
            </a:r>
            <a:endParaRPr lang="pt-BR" dirty="0">
              <a:ea typeface="ＭＳ Ｐゴシック" pitchFamily="34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626CBA-78A0-4C3B-A468-FAD95C2BFE61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9" name="Espaço Reservado para Conteúdo 8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2"/>
          </p:nvPr>
        </p:nvSpPr>
        <p:spPr>
          <a:xfrm>
            <a:off x="65786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9109518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>
              <a:defRPr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3"/>
          </p:nvPr>
        </p:nvSpPr>
        <p:spPr>
          <a:xfrm>
            <a:off x="66040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37D5EB-FAE6-4114-A6FE-BFD2D201523B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half" idx="2"/>
          </p:nvPr>
        </p:nvSpPr>
        <p:spPr>
          <a:xfrm>
            <a:off x="12192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3" name="Espaço Reservado para Conteúdo 12"/>
          <p:cNvSpPr>
            <a:spLocks noGrp="1"/>
          </p:cNvSpPr>
          <p:nvPr>
            <p:ph sz="half" idx="4"/>
          </p:nvPr>
        </p:nvSpPr>
        <p:spPr>
          <a:xfrm>
            <a:off x="66040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9831114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A88F62-EB7D-45AC-927F-05DA6784D58A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35069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7B48BB-B420-4920-91EA-61E7550EC915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7041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9" name="Retângulo de cantos arredondados 8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 algn="l">
              <a:buNone/>
              <a:defRPr sz="40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2"/>
          </p:nvPr>
        </p:nvSpPr>
        <p:spPr>
          <a:xfrm>
            <a:off x="1219200" y="1600200"/>
            <a:ext cx="2540000" cy="4495800"/>
          </a:xfrm>
        </p:spPr>
        <p:txBody>
          <a:bodyPr/>
          <a:lstStyle>
            <a:lvl1pPr marL="0" indent="0"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48774-09E3-4D26-A601-8755271C6254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1"/>
          </p:nvPr>
        </p:nvSpPr>
        <p:spPr>
          <a:xfrm>
            <a:off x="3962400" y="1600200"/>
            <a:ext cx="7620000" cy="44958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0558303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4900550"/>
            <a:ext cx="9753600" cy="522288"/>
          </a:xfrm>
        </p:spPr>
        <p:txBody>
          <a:bodyPr anchor="ctr">
            <a:noAutofit/>
          </a:bodyPr>
          <a:lstStyle>
            <a:lvl1pPr algn="l">
              <a:buNone/>
              <a:defRPr sz="28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219200" y="5445825"/>
            <a:ext cx="9753600" cy="685800"/>
          </a:xfrm>
        </p:spPr>
        <p:txBody>
          <a:bodyPr/>
          <a:lstStyle>
            <a:lvl1pPr marL="0" indent="0">
              <a:buFontTx/>
              <a:buNone/>
              <a:defRPr sz="16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E3034-92E1-4283-A95E-5FA7DEA0FC5D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1219200" y="6172200"/>
            <a:ext cx="51816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Retângulo 10"/>
          <p:cNvSpPr/>
          <p:nvPr/>
        </p:nvSpPr>
        <p:spPr>
          <a:xfrm flipV="1">
            <a:off x="91076" y="4683555"/>
            <a:ext cx="120091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2" name="Retângulo 11"/>
          <p:cNvSpPr/>
          <p:nvPr/>
        </p:nvSpPr>
        <p:spPr>
          <a:xfrm>
            <a:off x="91347" y="4650479"/>
            <a:ext cx="12008852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Retângulo 12"/>
          <p:cNvSpPr/>
          <p:nvPr/>
        </p:nvSpPr>
        <p:spPr>
          <a:xfrm>
            <a:off x="91350" y="4773229"/>
            <a:ext cx="12008849" cy="48807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91081" y="66680"/>
            <a:ext cx="12002497" cy="4581525"/>
          </a:xfrm>
          <a:prstGeom prst="round2SameRect">
            <a:avLst>
              <a:gd name="adj1" fmla="val 7101"/>
              <a:gd name="adj2" fmla="val 0"/>
            </a:avLst>
          </a:prstGeom>
          <a:solidFill>
            <a:schemeClr val="bg2"/>
          </a:solidFill>
          <a:ln w="63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pt-BR"/>
              <a:t>Clique no ícone para adicionar uma imagem</a:t>
            </a:r>
            <a:endParaRPr kumimoji="0" lang="en-US" dirty="0"/>
          </a:p>
        </p:txBody>
      </p:sp>
    </p:spTree>
    <p:extLst>
      <p:ext uri="{BB962C8B-B14F-4D97-AF65-F5344CB8AC3E}">
        <p14:creationId xmlns:p14="http://schemas.microsoft.com/office/powerpoint/2010/main" val="17280941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648E13-D382-430F-8B20-8F71C1EB7CD5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66764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839200" y="274646"/>
            <a:ext cx="2682240" cy="5851525"/>
          </a:xfrm>
        </p:spPr>
        <p:txBody>
          <a:bodyPr vert="eaVert"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1219200" y="274645"/>
            <a:ext cx="7416800" cy="5851525"/>
          </a:xfrm>
        </p:spPr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C7E04C-9D42-4FFC-89A3-239778FA604E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86247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ítulo, text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21AE0068-710F-4375-8284-A42444354BA2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08241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64C8335-FA8E-4353-A9AE-9CE3D3CAFD81}" type="datetime1">
              <a:rPr lang="en-US"/>
              <a:pPr/>
              <a:t>8/14/2025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1-</a:t>
            </a:r>
            <a:fld id="{48A8D796-4E31-4539-9001-D0328B247EC4}" type="slidenum">
              <a:rPr lang="en-US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4975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ítulo, text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21AE0068-710F-4375-8284-A42444354BA2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0278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ângulo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3" name="Retângulo de cantos arredondados 12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Subtítulo 8"/>
          <p:cNvSpPr>
            <a:spLocks noGrp="1"/>
          </p:cNvSpPr>
          <p:nvPr>
            <p:ph type="subTitle" idx="1"/>
          </p:nvPr>
        </p:nvSpPr>
        <p:spPr>
          <a:xfrm>
            <a:off x="1727200" y="3200400"/>
            <a:ext cx="8534400" cy="1600200"/>
          </a:xfrm>
        </p:spPr>
        <p:txBody>
          <a:bodyPr/>
          <a:lstStyle>
            <a:lvl1pPr marL="0" indent="0" algn="ctr">
              <a:buNone/>
              <a:defRPr sz="26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pt-BR"/>
              <a:t>Clique para editar o estilo do subtítulo mestre</a:t>
            </a:r>
            <a:endParaRPr kumimoji="0" lang="en-US"/>
          </a:p>
        </p:txBody>
      </p:sp>
      <p:sp>
        <p:nvSpPr>
          <p:cNvPr id="28" name="Espaço Reservado para Data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669658-8047-4E64-89A9-9A6EFED45717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17" name="Espaço Reservado para Rodapé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29" name="Espaço Reservado para Número de Slide 28"/>
          <p:cNvSpPr>
            <a:spLocks noGrp="1"/>
          </p:cNvSpPr>
          <p:nvPr>
            <p:ph type="sldNum" sz="quarter" idx="12"/>
          </p:nvPr>
        </p:nvSpPr>
        <p:spPr/>
        <p:txBody>
          <a:bodyPr lIns="0" tIns="0" rIns="0" bIns="0">
            <a:noAutofit/>
          </a:bodyPr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7" name="Retângulo 6"/>
          <p:cNvSpPr/>
          <p:nvPr/>
        </p:nvSpPr>
        <p:spPr>
          <a:xfrm>
            <a:off x="83911" y="1449308"/>
            <a:ext cx="12028716" cy="1527349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83911" y="1396720"/>
            <a:ext cx="12028716" cy="120580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Retângulo 10"/>
          <p:cNvSpPr/>
          <p:nvPr/>
        </p:nvSpPr>
        <p:spPr>
          <a:xfrm>
            <a:off x="83911" y="2976649"/>
            <a:ext cx="12028716" cy="110532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Título 7"/>
          <p:cNvSpPr>
            <a:spLocks noGrp="1"/>
          </p:cNvSpPr>
          <p:nvPr>
            <p:ph type="ctrTitle"/>
          </p:nvPr>
        </p:nvSpPr>
        <p:spPr>
          <a:xfrm>
            <a:off x="609600" y="1505935"/>
            <a:ext cx="10972800" cy="1470025"/>
          </a:xfrm>
        </p:spPr>
        <p:txBody>
          <a:bodyPr anchor="ctr"/>
          <a:lstStyle>
            <a:lvl1pPr algn="ctr">
              <a:defRPr lang="en-US" dirty="0">
                <a:solidFill>
                  <a:srgbClr val="FFFFFF"/>
                </a:solidFill>
              </a:defRPr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8144522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46784-6061-4301-B066-82570949A3F7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8" name="Espaço Reservado para Conteúdo 7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1036320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15044815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0" name="Retângulo de cantos arredondados 9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3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963084" y="952505"/>
            <a:ext cx="10363200" cy="1362075"/>
          </a:xfrm>
        </p:spPr>
        <p:txBody>
          <a:bodyPr anchor="b" anchorCtr="0"/>
          <a:lstStyle>
            <a:lvl1pPr algn="l">
              <a:buNone/>
              <a:defRPr sz="4000" b="0" cap="none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963084" y="2547938"/>
            <a:ext cx="10363200" cy="1338262"/>
          </a:xfrm>
        </p:spPr>
        <p:txBody>
          <a:bodyPr anchor="t" anchorCtr="0"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5EC651-3794-4BFA-B8EA-3B4B56413734}" type="datetime1">
              <a:rPr lang="pt-BR" smtClean="0">
                <a:solidFill>
                  <a:srgbClr val="1F497D"/>
                </a:solidFill>
              </a:rPr>
              <a:pPr/>
              <a:t>14/08/2025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1066800" y="6172200"/>
            <a:ext cx="53340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Retângulo 6"/>
          <p:cNvSpPr/>
          <p:nvPr/>
        </p:nvSpPr>
        <p:spPr>
          <a:xfrm flipV="1">
            <a:off x="92551" y="2376830"/>
            <a:ext cx="120180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92198" y="2341480"/>
            <a:ext cx="12018375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91078" y="2468880"/>
            <a:ext cx="12019495" cy="45720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007535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68" r:id="rId5"/>
    <p:sldLayoutId id="2147483669" r:id="rId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8" name="Retângulo de cantos arredondados 7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Espaço Reservado para Título 21"/>
          <p:cNvSpPr>
            <a:spLocks noGrp="1"/>
          </p:cNvSpPr>
          <p:nvPr>
            <p:ph type="title"/>
          </p:nvPr>
        </p:nvSpPr>
        <p:spPr>
          <a:xfrm>
            <a:off x="1219200" y="274638"/>
            <a:ext cx="10363200" cy="1143000"/>
          </a:xfrm>
          <a:prstGeom prst="rect">
            <a:avLst/>
          </a:prstGeom>
        </p:spPr>
        <p:txBody>
          <a:bodyPr bIns="91440" anchor="b" anchorCtr="0">
            <a:normAutofit/>
          </a:bodyPr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13" name="Espaço Reservado para Texto 1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10363200" cy="4572000"/>
          </a:xfrm>
          <a:prstGeom prst="rect">
            <a:avLst/>
          </a:prstGeom>
        </p:spPr>
        <p:txBody>
          <a:bodyPr>
            <a:normAutofit/>
          </a:bodyPr>
          <a:lstStyle/>
          <a:p>
            <a:pPr lvl="0" eaLnBrk="1" latinLnBrk="0" hangingPunct="1"/>
            <a:r>
              <a:rPr kumimoji="0" lang="pt-BR"/>
              <a:t>Clique para editar os estilos do texto mestre</a:t>
            </a:r>
          </a:p>
          <a:p>
            <a:pPr lvl="1" eaLnBrk="1" latinLnBrk="0" hangingPunct="1"/>
            <a:r>
              <a:rPr kumimoji="0" lang="pt-BR"/>
              <a:t>Segundo nível</a:t>
            </a:r>
          </a:p>
          <a:p>
            <a:pPr lvl="2" eaLnBrk="1" latinLnBrk="0" hangingPunct="1"/>
            <a:r>
              <a:rPr kumimoji="0" lang="pt-BR"/>
              <a:t>Terceiro nível</a:t>
            </a:r>
          </a:p>
          <a:p>
            <a:pPr lvl="3" eaLnBrk="1" latinLnBrk="0" hangingPunct="1"/>
            <a:r>
              <a:rPr kumimoji="0" lang="pt-BR"/>
              <a:t>Quarto nível</a:t>
            </a:r>
          </a:p>
          <a:p>
            <a:pPr lvl="4" eaLnBrk="1" latinLnBrk="0" hangingPunct="1"/>
            <a:r>
              <a:rPr kumimoji="0" lang="pt-BR"/>
              <a:t>Quinto nível</a:t>
            </a:r>
            <a:endParaRPr kumimoji="0" lang="en-US"/>
          </a:p>
        </p:txBody>
      </p:sp>
      <p:sp>
        <p:nvSpPr>
          <p:cNvPr id="14" name="Espaço Reservado para Data 13"/>
          <p:cNvSpPr>
            <a:spLocks noGrp="1"/>
          </p:cNvSpPr>
          <p:nvPr>
            <p:ph type="dt" sz="half" idx="2"/>
          </p:nvPr>
        </p:nvSpPr>
        <p:spPr>
          <a:xfrm>
            <a:off x="8229600" y="6191250"/>
            <a:ext cx="3302000" cy="476250"/>
          </a:xfrm>
          <a:prstGeom prst="rect">
            <a:avLst/>
          </a:prstGeom>
        </p:spPr>
        <p:txBody>
          <a:bodyPr anchor="ctr" anchorCtr="0"/>
          <a:lstStyle>
            <a:lvl1pPr algn="r"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9C0EA651-FEDC-4047-AD0D-F43A24BDDF47}" type="datetime1">
              <a:rPr lang="pt-BR" smtClean="0">
                <a:solidFill>
                  <a:srgbClr val="1F497D"/>
                </a:solidFill>
                <a:latin typeface="Calibri"/>
                <a:ea typeface="+mn-ea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14/08/2025</a:t>
            </a:fld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3"/>
          </p:nvPr>
        </p:nvSpPr>
        <p:spPr>
          <a:xfrm>
            <a:off x="1219200" y="6172200"/>
            <a:ext cx="5283200" cy="457200"/>
          </a:xfrm>
          <a:prstGeom prst="rect">
            <a:avLst/>
          </a:prstGeom>
        </p:spPr>
        <p:txBody>
          <a:bodyPr anchor="ctr" anchorCtr="0"/>
          <a:lstStyle>
            <a:lvl1pPr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23" name="Espaço Reservado para Número de Slide 22"/>
          <p:cNvSpPr>
            <a:spLocks noGrp="1"/>
          </p:cNvSpPr>
          <p:nvPr>
            <p:ph type="sldNum" sz="quarter" idx="4"/>
          </p:nvPr>
        </p:nvSpPr>
        <p:spPr>
          <a:xfrm>
            <a:off x="195072" y="6210300"/>
            <a:ext cx="609600" cy="457200"/>
          </a:xfrm>
          <a:prstGeom prst="ellipse">
            <a:avLst/>
          </a:prstGeom>
          <a:solidFill>
            <a:schemeClr val="accent1"/>
          </a:solidFill>
        </p:spPr>
        <p:txBody>
          <a:bodyPr wrap="none" lIns="0" tIns="0" rIns="0" bIns="0" anchor="ctr" anchorCtr="1">
            <a:noAutofit/>
          </a:bodyPr>
          <a:lstStyle>
            <a:lvl1pPr algn="ctr" eaLnBrk="1" latinLnBrk="0" hangingPunct="1">
              <a:defRPr kumimoji="0" sz="1400">
                <a:solidFill>
                  <a:srgbClr val="FFFFFF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119D8CF-8DEC-4D9F-84EE-ADF04DFF3391}" type="slidenum">
              <a:rPr lang="pt-BR" smtClean="0"/>
              <a:pPr fontAlgn="auto">
                <a:spcBef>
                  <a:spcPts val="0"/>
                </a:spcBef>
                <a:spcAft>
                  <a:spcPts val="0"/>
                </a:spcAft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45631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ts val="580"/>
        </a:spcBef>
        <a:buClr>
          <a:schemeClr val="accent1"/>
        </a:buClr>
        <a:buSzPct val="8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28600" algn="l" rtl="0" eaLnBrk="1" latinLnBrk="0" hangingPunct="1">
        <a:spcBef>
          <a:spcPts val="370"/>
        </a:spcBef>
        <a:buClr>
          <a:schemeClr val="accent2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SzPct val="8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228600" algn="l" rtl="0" eaLnBrk="1" latinLnBrk="0" hangingPunct="1">
        <a:spcBef>
          <a:spcPts val="370"/>
        </a:spcBef>
        <a:buClr>
          <a:schemeClr val="accent3"/>
        </a:buClr>
        <a:buSzPct val="80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70"/>
        </a:spcBef>
        <a:buClr>
          <a:schemeClr val="accent3"/>
        </a:buClr>
        <a:buFontTx/>
        <a:buChar char="o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228600" algn="l" rtl="0" eaLnBrk="1" latinLnBrk="0" hangingPunct="1">
        <a:spcBef>
          <a:spcPts val="370"/>
        </a:spcBef>
        <a:buClr>
          <a:schemeClr val="accent3"/>
        </a:buClr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228600" algn="l" rtl="0" eaLnBrk="1" latinLnBrk="0" hangingPunct="1">
        <a:spcBef>
          <a:spcPts val="370"/>
        </a:spcBef>
        <a:buClr>
          <a:schemeClr val="accent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228600" algn="l" rtl="0" eaLnBrk="1" latinLnBrk="0" hangingPunct="1">
        <a:spcBef>
          <a:spcPts val="370"/>
        </a:spcBef>
        <a:buClr>
          <a:schemeClr val="accent2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amzn.to/3J3DlCk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://www.fabriciobreve.com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139.jpe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140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47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20.png"/><Relationship Id="rId18" Type="http://schemas.openxmlformats.org/officeDocument/2006/relationships/image" Target="../media/image14.png"/><Relationship Id="rId3" Type="http://schemas.openxmlformats.org/officeDocument/2006/relationships/image" Target="../media/image21.png"/><Relationship Id="rId21" Type="http://schemas.openxmlformats.org/officeDocument/2006/relationships/image" Target="../media/image9.png"/><Relationship Id="rId7" Type="http://schemas.openxmlformats.org/officeDocument/2006/relationships/image" Target="../media/image12.png"/><Relationship Id="rId12" Type="http://schemas.openxmlformats.org/officeDocument/2006/relationships/image" Target="../media/image18.png"/><Relationship Id="rId17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5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23.png"/><Relationship Id="rId5" Type="http://schemas.openxmlformats.org/officeDocument/2006/relationships/image" Target="../media/image5.png"/><Relationship Id="rId15" Type="http://schemas.openxmlformats.org/officeDocument/2006/relationships/image" Target="../media/image24.png"/><Relationship Id="rId23" Type="http://schemas.openxmlformats.org/officeDocument/2006/relationships/image" Target="../media/image11.png"/><Relationship Id="rId10" Type="http://schemas.openxmlformats.org/officeDocument/2006/relationships/image" Target="../media/image22.png"/><Relationship Id="rId19" Type="http://schemas.openxmlformats.org/officeDocument/2006/relationships/image" Target="../media/image16.png"/><Relationship Id="rId4" Type="http://schemas.openxmlformats.org/officeDocument/2006/relationships/image" Target="../media/image7.png"/><Relationship Id="rId9" Type="http://schemas.openxmlformats.org/officeDocument/2006/relationships/image" Target="../media/image19.png"/><Relationship Id="rId14" Type="http://schemas.openxmlformats.org/officeDocument/2006/relationships/image" Target="../media/image15.png"/><Relationship Id="rId22" Type="http://schemas.openxmlformats.org/officeDocument/2006/relationships/image" Target="../media/image10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Relationship Id="rId4" Type="http://schemas.openxmlformats.org/officeDocument/2006/relationships/comments" Target="../comments/commen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jpeg"/><Relationship Id="rId3" Type="http://schemas.openxmlformats.org/officeDocument/2006/relationships/hyperlink" Target="https://amzn.to/3rO8NcR" TargetMode="External"/><Relationship Id="rId7" Type="http://schemas.openxmlformats.org/officeDocument/2006/relationships/image" Target="../media/image146.jpeg"/><Relationship Id="rId2" Type="http://schemas.openxmlformats.org/officeDocument/2006/relationships/hyperlink" Target="https://amzn.to/2YQNQCd" TargetMode="Externa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amzn.to/33G5oAh" TargetMode="External"/><Relationship Id="rId11" Type="http://schemas.openxmlformats.org/officeDocument/2006/relationships/image" Target="../media/image150.jpeg"/><Relationship Id="rId5" Type="http://schemas.openxmlformats.org/officeDocument/2006/relationships/hyperlink" Target="https://amzn.to/2GL5xd1" TargetMode="External"/><Relationship Id="rId10" Type="http://schemas.openxmlformats.org/officeDocument/2006/relationships/image" Target="../media/image149.jpeg"/><Relationship Id="rId4" Type="http://schemas.openxmlformats.org/officeDocument/2006/relationships/hyperlink" Target="https://amzn.to/33F144w" TargetMode="External"/><Relationship Id="rId9" Type="http://schemas.openxmlformats.org/officeDocument/2006/relationships/image" Target="../media/image148.jpeg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9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9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9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7" Type="http://schemas.openxmlformats.org/officeDocument/2006/relationships/image" Target="../media/image5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www.amazon.com/Robotics-Sportster-33-6K-External-000839-09/dp/B00004Z7Y4" TargetMode="External"/><Relationship Id="rId5" Type="http://schemas.openxmlformats.org/officeDocument/2006/relationships/image" Target="../media/image51.jpeg"/><Relationship Id="rId4" Type="http://schemas.openxmlformats.org/officeDocument/2006/relationships/hyperlink" Target="https://produto.mercadolivre.com.br/MLB-862105012-placa-fax-modem-us-robotic-isa-336-kbps-usado-_JM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7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7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7.png"/><Relationship Id="rId4" Type="http://schemas.openxmlformats.org/officeDocument/2006/relationships/image" Target="../media/image57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2" Type="http://schemas.openxmlformats.org/officeDocument/2006/relationships/oleObject" Target="../embeddings/oleObject4.bin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jpg"/><Relationship Id="rId5" Type="http://schemas.openxmlformats.org/officeDocument/2006/relationships/image" Target="../media/image60.jpg"/><Relationship Id="rId4" Type="http://schemas.openxmlformats.org/officeDocument/2006/relationships/image" Target="../media/image59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2" Type="http://schemas.openxmlformats.org/officeDocument/2006/relationships/image" Target="../media/image63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emf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.png"/><Relationship Id="rId7" Type="http://schemas.openxmlformats.org/officeDocument/2006/relationships/image" Target="../media/image7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9.png"/><Relationship Id="rId11" Type="http://schemas.openxmlformats.org/officeDocument/2006/relationships/image" Target="../media/image73.png"/><Relationship Id="rId5" Type="http://schemas.openxmlformats.org/officeDocument/2006/relationships/image" Target="../media/image68.png"/><Relationship Id="rId10" Type="http://schemas.openxmlformats.org/officeDocument/2006/relationships/image" Target="../media/image72.png"/><Relationship Id="rId4" Type="http://schemas.openxmlformats.org/officeDocument/2006/relationships/image" Target="../media/image67.png"/><Relationship Id="rId9" Type="http://schemas.openxmlformats.org/officeDocument/2006/relationships/image" Target="../media/image4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5.png"/><Relationship Id="rId3" Type="http://schemas.openxmlformats.org/officeDocument/2006/relationships/image" Target="../media/image6.png"/><Relationship Id="rId7" Type="http://schemas.openxmlformats.org/officeDocument/2006/relationships/image" Target="../media/image79.png"/><Relationship Id="rId12" Type="http://schemas.openxmlformats.org/officeDocument/2006/relationships/image" Target="../media/image82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8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8.png"/><Relationship Id="rId11" Type="http://schemas.openxmlformats.org/officeDocument/2006/relationships/image" Target="../media/image81.png"/><Relationship Id="rId5" Type="http://schemas.openxmlformats.org/officeDocument/2006/relationships/image" Target="../media/image77.png"/><Relationship Id="rId15" Type="http://schemas.openxmlformats.org/officeDocument/2006/relationships/image" Target="../media/image84.png"/><Relationship Id="rId10" Type="http://schemas.openxmlformats.org/officeDocument/2006/relationships/image" Target="../media/image80.png"/><Relationship Id="rId4" Type="http://schemas.openxmlformats.org/officeDocument/2006/relationships/image" Target="../media/image67.png"/><Relationship Id="rId9" Type="http://schemas.openxmlformats.org/officeDocument/2006/relationships/image" Target="../media/image73.png"/><Relationship Id="rId14" Type="http://schemas.openxmlformats.org/officeDocument/2006/relationships/image" Target="../media/image8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13" Type="http://schemas.openxmlformats.org/officeDocument/2006/relationships/image" Target="../media/image96.png"/><Relationship Id="rId3" Type="http://schemas.openxmlformats.org/officeDocument/2006/relationships/image" Target="../media/image6.png"/><Relationship Id="rId7" Type="http://schemas.openxmlformats.org/officeDocument/2006/relationships/image" Target="../media/image90.png"/><Relationship Id="rId12" Type="http://schemas.openxmlformats.org/officeDocument/2006/relationships/image" Target="../media/image9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9.png"/><Relationship Id="rId11" Type="http://schemas.openxmlformats.org/officeDocument/2006/relationships/image" Target="../media/image94.png"/><Relationship Id="rId5" Type="http://schemas.openxmlformats.org/officeDocument/2006/relationships/image" Target="../media/image88.png"/><Relationship Id="rId10" Type="http://schemas.openxmlformats.org/officeDocument/2006/relationships/image" Target="../media/image93.png"/><Relationship Id="rId4" Type="http://schemas.openxmlformats.org/officeDocument/2006/relationships/image" Target="../media/image67.png"/><Relationship Id="rId9" Type="http://schemas.openxmlformats.org/officeDocument/2006/relationships/image" Target="../media/image92.png"/><Relationship Id="rId14" Type="http://schemas.openxmlformats.org/officeDocument/2006/relationships/image" Target="../media/image4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7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24" Type="http://schemas.openxmlformats.org/officeDocument/2006/relationships/image" Target="../media/image97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16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9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1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hyperlink" Target="https://www.blackbox.com.br/pt-br/page/43870/Recursos/Suporte-Tecnico/black-box-explica/Copper-Cable/Categorias-5e-e-6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5.jpeg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7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jpeg"/><Relationship Id="rId11" Type="http://schemas.openxmlformats.org/officeDocument/2006/relationships/image" Target="../media/image13.png"/><Relationship Id="rId24" Type="http://schemas.openxmlformats.org/officeDocument/2006/relationships/image" Target="../media/image26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9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7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0.png"/><Relationship Id="rId4" Type="http://schemas.openxmlformats.org/officeDocument/2006/relationships/image" Target="../media/image109.jp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9.emf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6.png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jpeg"/><Relationship Id="rId18" Type="http://schemas.openxmlformats.org/officeDocument/2006/relationships/image" Target="../media/image42.png"/><Relationship Id="rId3" Type="http://schemas.openxmlformats.org/officeDocument/2006/relationships/image" Target="../media/image28.jpeg"/><Relationship Id="rId7" Type="http://schemas.openxmlformats.org/officeDocument/2006/relationships/oleObject" Target="../embeddings/oleObject1.bin"/><Relationship Id="rId12" Type="http://schemas.openxmlformats.org/officeDocument/2006/relationships/image" Target="../media/image36.jpeg"/><Relationship Id="rId17" Type="http://schemas.openxmlformats.org/officeDocument/2006/relationships/image" Target="../media/image41.png"/><Relationship Id="rId2" Type="http://schemas.openxmlformats.org/officeDocument/2006/relationships/image" Target="../media/image27.png"/><Relationship Id="rId16" Type="http://schemas.openxmlformats.org/officeDocument/2006/relationships/image" Target="../media/image40.png"/><Relationship Id="rId20" Type="http://schemas.openxmlformats.org/officeDocument/2006/relationships/image" Target="../media/image4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jpe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19" Type="http://schemas.openxmlformats.org/officeDocument/2006/relationships/image" Target="../media/image43.png"/><Relationship Id="rId4" Type="http://schemas.openxmlformats.org/officeDocument/2006/relationships/image" Target="../media/image29.png"/><Relationship Id="rId9" Type="http://schemas.openxmlformats.org/officeDocument/2006/relationships/image" Target="../media/image33.emf"/><Relationship Id="rId14" Type="http://schemas.openxmlformats.org/officeDocument/2006/relationships/image" Target="../media/image3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18" Type="http://schemas.openxmlformats.org/officeDocument/2006/relationships/image" Target="../media/image6.png"/><Relationship Id="rId3" Type="http://schemas.openxmlformats.org/officeDocument/2006/relationships/image" Target="../media/image12.png"/><Relationship Id="rId21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17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14.png"/><Relationship Id="rId5" Type="http://schemas.openxmlformats.org/officeDocument/2006/relationships/image" Target="../media/image23.png"/><Relationship Id="rId15" Type="http://schemas.openxmlformats.org/officeDocument/2006/relationships/image" Target="../media/image5.png"/><Relationship Id="rId23" Type="http://schemas.openxmlformats.org/officeDocument/2006/relationships/image" Target="../media/image9.png"/><Relationship Id="rId10" Type="http://schemas.openxmlformats.org/officeDocument/2006/relationships/image" Target="../media/image26.png"/><Relationship Id="rId19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5.png"/><Relationship Id="rId14" Type="http://schemas.openxmlformats.org/officeDocument/2006/relationships/image" Target="../media/image11.png"/><Relationship Id="rId22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4.png"/><Relationship Id="rId18" Type="http://schemas.openxmlformats.org/officeDocument/2006/relationships/image" Target="../media/image17.png"/><Relationship Id="rId3" Type="http://schemas.openxmlformats.org/officeDocument/2006/relationships/image" Target="../media/image7.png"/><Relationship Id="rId21" Type="http://schemas.openxmlformats.org/officeDocument/2006/relationships/image" Target="../media/image11.png"/><Relationship Id="rId7" Type="http://schemas.openxmlformats.org/officeDocument/2006/relationships/image" Target="../media/image19.png"/><Relationship Id="rId12" Type="http://schemas.openxmlformats.org/officeDocument/2006/relationships/image" Target="../media/image15.png"/><Relationship Id="rId17" Type="http://schemas.openxmlformats.org/officeDocument/2006/relationships/image" Target="../media/image16.png"/><Relationship Id="rId2" Type="http://schemas.openxmlformats.org/officeDocument/2006/relationships/image" Target="../media/image21.png"/><Relationship Id="rId16" Type="http://schemas.openxmlformats.org/officeDocument/2006/relationships/image" Target="../media/image14.png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20.png"/><Relationship Id="rId5" Type="http://schemas.openxmlformats.org/officeDocument/2006/relationships/image" Target="../media/image12.png"/><Relationship Id="rId15" Type="http://schemas.openxmlformats.org/officeDocument/2006/relationships/image" Target="../media/image26.png"/><Relationship Id="rId10" Type="http://schemas.openxmlformats.org/officeDocument/2006/relationships/image" Target="../media/image18.png"/><Relationship Id="rId19" Type="http://schemas.openxmlformats.org/officeDocument/2006/relationships/image" Target="../media/image9.png"/><Relationship Id="rId4" Type="http://schemas.openxmlformats.org/officeDocument/2006/relationships/image" Target="../media/image5.png"/><Relationship Id="rId9" Type="http://schemas.openxmlformats.org/officeDocument/2006/relationships/image" Target="../media/image23.png"/><Relationship Id="rId14" Type="http://schemas.openxmlformats.org/officeDocument/2006/relationships/image" Target="../media/image25.png"/><Relationship Id="rId22" Type="http://schemas.openxmlformats.org/officeDocument/2006/relationships/image" Target="../media/image6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hyperlink" Target="https://ix.br/localidades/atuais" TargetMode="External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hyperlink" Target="https://ix.br/agregado/" TargetMode="External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0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9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15.png"/><Relationship Id="rId18" Type="http://schemas.openxmlformats.org/officeDocument/2006/relationships/image" Target="../media/image16.png"/><Relationship Id="rId3" Type="http://schemas.openxmlformats.org/officeDocument/2006/relationships/image" Target="../media/image21.png"/><Relationship Id="rId21" Type="http://schemas.openxmlformats.org/officeDocument/2006/relationships/image" Target="../media/image10.png"/><Relationship Id="rId7" Type="http://schemas.openxmlformats.org/officeDocument/2006/relationships/image" Target="../media/image13.png"/><Relationship Id="rId12" Type="http://schemas.openxmlformats.org/officeDocument/2006/relationships/image" Target="../media/image2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6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8.png"/><Relationship Id="rId5" Type="http://schemas.openxmlformats.org/officeDocument/2006/relationships/image" Target="../media/image5.png"/><Relationship Id="rId15" Type="http://schemas.openxmlformats.org/officeDocument/2006/relationships/image" Target="../media/image25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7.png"/><Relationship Id="rId4" Type="http://schemas.openxmlformats.org/officeDocument/2006/relationships/image" Target="../media/image7.png"/><Relationship Id="rId9" Type="http://schemas.openxmlformats.org/officeDocument/2006/relationships/image" Target="../media/image22.png"/><Relationship Id="rId14" Type="http://schemas.openxmlformats.org/officeDocument/2006/relationships/image" Target="../media/image24.png"/><Relationship Id="rId22" Type="http://schemas.openxmlformats.org/officeDocument/2006/relationships/image" Target="../media/image11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37.jpeg"/><Relationship Id="rId4" Type="http://schemas.openxmlformats.org/officeDocument/2006/relationships/image" Target="../media/image136.emf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6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6.emf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e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pt-BR" sz="4000" b="1" dirty="0"/>
              <a:t>Introdução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pt-BR" sz="6000" dirty="0"/>
              <a:t>Redes de Computadores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DB5C52BC-C3AA-4D93-AF24-52FCDC6C7F1A}"/>
              </a:ext>
            </a:extLst>
          </p:cNvPr>
          <p:cNvSpPr txBox="1"/>
          <p:nvPr/>
        </p:nvSpPr>
        <p:spPr>
          <a:xfrm>
            <a:off x="4267199" y="6184361"/>
            <a:ext cx="624051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pt-B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Nota</a:t>
            </a:r>
            <a:r>
              <a:rPr kumimoji="0" lang="pt-BR" alt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: a maioria dos slides dessa apresentação são traduzidos ou adaptados dos slides disponibilizados gratuitamente pelos autores do livro 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KUROSE, James F. e ROSS, Keith W. </a:t>
            </a:r>
            <a:r>
              <a:rPr kumimoji="0" lang="pt-B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Computer Networking: A Top-Down Approach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. 9</a:t>
            </a:r>
            <a:r>
              <a:rPr kumimoji="0" lang="pt-BR" sz="9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th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 </a:t>
            </a:r>
            <a:r>
              <a:rPr kumimoji="0" lang="pt-BR" sz="9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Edition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. Pearson, 2025.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 Todo o material pertencente aos seus respectivos autores está protegido por direito autoral.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92A77BF1-153C-068B-D74C-0E4F5B1B9784}"/>
              </a:ext>
            </a:extLst>
          </p:cNvPr>
          <p:cNvSpPr txBox="1"/>
          <p:nvPr/>
        </p:nvSpPr>
        <p:spPr>
          <a:xfrm>
            <a:off x="4888682" y="4629426"/>
            <a:ext cx="24146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dirty="0"/>
              <a:t>Fabricio Breve</a:t>
            </a:r>
          </a:p>
          <a:p>
            <a:pPr algn="ctr"/>
            <a:r>
              <a:rPr lang="pt-BR" dirty="0">
                <a:hlinkClick r:id="rId4"/>
              </a:rPr>
              <a:t>www.fabriciobreve.com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280384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>
                <a:cs typeface="Calibri" panose="020F0502020204030204" pitchFamily="34" charset="0"/>
              </a:rPr>
              <a:t>Capítulo 1: roteiro</a:t>
            </a:r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pt-BR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</a:t>
            </a: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hospedeiros, rede de acesso, mídia física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comutação de pacote/circuito, estrutura da Internet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Serviços, Camadas e Encapsulamento</a:t>
            </a:r>
            <a:endParaRPr lang="pt-BR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515371"/>
            <a:ext cx="5731153" cy="2751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pt-BR" sz="2400" dirty="0"/>
              <a:t>protocolo da camada de transporte </a:t>
            </a:r>
            <a:r>
              <a:rPr lang="pt-BR" sz="2400" dirty="0">
                <a:solidFill>
                  <a:srgbClr val="0000A3"/>
                </a:solidFill>
              </a:rPr>
              <a:t>encapsula</a:t>
            </a:r>
            <a:r>
              <a:rPr lang="pt-BR" sz="2400" dirty="0"/>
              <a:t> mensagem da camada de aplicação, M, com cabeçalho de </a:t>
            </a:r>
            <a:r>
              <a:rPr lang="pt-BR" sz="2400" i="1" dirty="0"/>
              <a:t>transporte</a:t>
            </a:r>
            <a:r>
              <a:rPr lang="pt-BR" sz="2400" dirty="0"/>
              <a:t> camada-a-camada </a:t>
            </a:r>
            <a:r>
              <a:rPr lang="pt-BR" sz="2400" dirty="0" err="1"/>
              <a:t>H</a:t>
            </a:r>
            <a:r>
              <a:rPr lang="pt-BR" sz="2400" baseline="-25000" dirty="0" err="1"/>
              <a:t>t</a:t>
            </a:r>
            <a:r>
              <a:rPr lang="pt-BR" sz="2400" baseline="-25000" dirty="0"/>
              <a:t> </a:t>
            </a:r>
            <a:r>
              <a:rPr lang="pt-BR" sz="2400" dirty="0"/>
              <a:t>para criar um </a:t>
            </a:r>
            <a:r>
              <a:rPr lang="pt-BR" sz="2400" dirty="0">
                <a:solidFill>
                  <a:srgbClr val="C00000"/>
                </a:solidFill>
              </a:rPr>
              <a:t>segmento</a:t>
            </a:r>
            <a:r>
              <a:rPr lang="pt-BR" sz="2400" dirty="0"/>
              <a:t> de transporte</a:t>
            </a:r>
            <a:endParaRPr lang="pt-BR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pt-BR" sz="2400" dirty="0" err="1"/>
              <a:t>H</a:t>
            </a:r>
            <a:r>
              <a:rPr lang="pt-BR" sz="2400" baseline="-25000" dirty="0" err="1"/>
              <a:t>t</a:t>
            </a:r>
            <a:r>
              <a:rPr lang="pt-BR" sz="2400" baseline="-25000" dirty="0"/>
              <a:t> </a:t>
            </a:r>
            <a:r>
              <a:rPr lang="pt-BR" sz="2400" dirty="0"/>
              <a:t> usado pelo protocolo da camada de transporte para implementar seu serviço</a:t>
            </a:r>
            <a:endParaRPr lang="pt-BR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1149921"/>
            <a:chOff x="3211642" y="2368401"/>
            <a:chExt cx="5768716" cy="1149921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pt-BR" dirty="0"/>
                <a:t>Protocolo da </a:t>
              </a:r>
              <a:r>
                <a:rPr lang="pt-BR" dirty="0">
                  <a:solidFill>
                    <a:srgbClr val="C00000"/>
                  </a:solidFill>
                </a:rPr>
                <a:t>camada de transporte </a:t>
              </a:r>
              <a:r>
                <a:rPr lang="pt-BR" dirty="0"/>
                <a:t>transfere M (ex.: de maneira confiável) de um </a:t>
              </a:r>
              <a:r>
                <a:rPr lang="pt-BR" i="1" dirty="0"/>
                <a:t>processo</a:t>
              </a:r>
              <a:r>
                <a:rPr lang="pt-BR" dirty="0"/>
                <a:t> para outro, usando serviços da camada de rede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pt-BR" altLang="en-US" sz="1800" b="0" i="0" u="none" strike="noStrike" kern="1200" cap="none" spc="0" normalizeH="0" baseline="-2500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164450" y="1789390"/>
            <a:ext cx="586891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pt-BR">
                <a:solidFill>
                  <a:srgbClr val="C00000"/>
                </a:solidFill>
              </a:rPr>
              <a:t>Aplicação </a:t>
            </a:r>
            <a:r>
              <a:rPr lang="pt-BR"/>
              <a:t>troca </a:t>
            </a:r>
            <a:r>
              <a:rPr lang="pt-BR">
                <a:solidFill>
                  <a:srgbClr val="C00000"/>
                </a:solidFill>
              </a:rPr>
              <a:t>mensagens</a:t>
            </a:r>
            <a:r>
              <a:rPr lang="pt-BR"/>
              <a:t> para implementar alguns serviços de aplicação usando </a:t>
            </a:r>
            <a:r>
              <a:rPr lang="pt-BR" i="1"/>
              <a:t>serviços</a:t>
            </a:r>
            <a:r>
              <a:rPr lang="pt-BR"/>
              <a:t> da camada de transporte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t-BR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Serviços, Camadas e Encapsulamento</a:t>
            </a:r>
            <a:endParaRPr lang="pt-BR" sz="440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460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pt-BR" sz="1400"/>
              <a:t>Protocolo da </a:t>
            </a:r>
            <a:r>
              <a:rPr lang="pt-BR" sz="1400">
                <a:solidFill>
                  <a:srgbClr val="C00000"/>
                </a:solidFill>
              </a:rPr>
              <a:t>camada de transporte </a:t>
            </a:r>
            <a:r>
              <a:rPr lang="pt-BR" sz="1400"/>
              <a:t>transfere M (ex.: de maneira confiável) de um </a:t>
            </a:r>
            <a:r>
              <a:rPr lang="pt-BR" sz="1400" i="1"/>
              <a:t>processo</a:t>
            </a:r>
            <a:r>
              <a:rPr lang="pt-BR" sz="1400"/>
              <a:t> para outro, usando serviços da camada de rede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419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pt-BR" sz="2400" dirty="0"/>
              <a:t>protocolo da camada de rede </a:t>
            </a:r>
            <a:r>
              <a:rPr lang="pt-BR" sz="2400" dirty="0">
                <a:solidFill>
                  <a:srgbClr val="0000A3"/>
                </a:solidFill>
              </a:rPr>
              <a:t>encapsula</a:t>
            </a:r>
            <a:r>
              <a:rPr lang="pt-BR" sz="2400" dirty="0"/>
              <a:t> segmento da camada de transporte</a:t>
            </a:r>
            <a:r>
              <a:rPr lang="pt-BR" sz="2000" dirty="0"/>
              <a:t> [</a:t>
            </a:r>
            <a:r>
              <a:rPr lang="pt-BR" sz="2000" dirty="0" err="1"/>
              <a:t>H</a:t>
            </a:r>
            <a:r>
              <a:rPr lang="pt-BR" sz="2000" baseline="-25000" dirty="0" err="1"/>
              <a:t>t</a:t>
            </a:r>
            <a:r>
              <a:rPr lang="pt-BR" sz="2000" dirty="0"/>
              <a:t> | M] </a:t>
            </a:r>
            <a:r>
              <a:rPr lang="pt-BR" sz="2400" dirty="0"/>
              <a:t>com cabeçalho de rede camada-a-camada </a:t>
            </a:r>
            <a:r>
              <a:rPr lang="pt-BR" sz="2400" dirty="0" err="1"/>
              <a:t>H</a:t>
            </a:r>
            <a:r>
              <a:rPr lang="pt-BR" sz="2400" baseline="-25000" dirty="0" err="1"/>
              <a:t>n</a:t>
            </a:r>
            <a:r>
              <a:rPr lang="pt-BR" sz="2400" baseline="-25000" dirty="0"/>
              <a:t> </a:t>
            </a:r>
            <a:r>
              <a:rPr lang="pt-BR" sz="2400" dirty="0"/>
              <a:t> para criar um </a:t>
            </a:r>
            <a:r>
              <a:rPr lang="pt-BR" sz="2400" dirty="0">
                <a:solidFill>
                  <a:srgbClr val="C00000"/>
                </a:solidFill>
              </a:rPr>
              <a:t>datagrama </a:t>
            </a:r>
            <a:r>
              <a:rPr lang="pt-BR" sz="2400" dirty="0"/>
              <a:t>da camada de rede</a:t>
            </a:r>
            <a:endParaRPr lang="pt-BR" sz="24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pt-BR" sz="2400" dirty="0" err="1"/>
              <a:t>H</a:t>
            </a:r>
            <a:r>
              <a:rPr lang="pt-BR" sz="2400" baseline="-25000" dirty="0" err="1"/>
              <a:t>n</a:t>
            </a:r>
            <a:r>
              <a:rPr lang="pt-BR" sz="2400" baseline="-25000" dirty="0"/>
              <a:t> </a:t>
            </a:r>
            <a:r>
              <a:rPr lang="pt-BR" sz="2400" dirty="0"/>
              <a:t> usado pelo protocolo da camada de rede para implementar seu serviço</a:t>
            </a:r>
            <a:endParaRPr lang="pt-BR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1130712"/>
            <a:chOff x="3211642" y="3319499"/>
            <a:chExt cx="5882482" cy="113071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pt-BR" dirty="0"/>
                <a:t>Protocolo da </a:t>
              </a:r>
              <a:r>
                <a:rPr lang="pt-BR" dirty="0">
                  <a:solidFill>
                    <a:srgbClr val="C00000"/>
                  </a:solidFill>
                </a:rPr>
                <a:t>camada de rede </a:t>
              </a:r>
              <a:r>
                <a:rPr lang="pt-BR" dirty="0"/>
                <a:t>transfere segmento da camada de transporte [</a:t>
              </a:r>
              <a:r>
                <a:rPr lang="pt-BR" dirty="0" err="1"/>
                <a:t>H</a:t>
              </a:r>
              <a:r>
                <a:rPr lang="pt-BR" baseline="-25000" dirty="0" err="1"/>
                <a:t>t</a:t>
              </a:r>
              <a:r>
                <a:rPr lang="pt-BR" dirty="0"/>
                <a:t> | M] de um hospedeiro para outro, usando serviços da camada de enlace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Serviços, Camadas e Encapsulamento</a:t>
            </a:r>
            <a:endParaRPr lang="pt-BR" sz="440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378171"/>
            <a:ext cx="5831174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pt-BR" sz="2400" dirty="0"/>
              <a:t>protocolo da camada de enlace </a:t>
            </a:r>
            <a:r>
              <a:rPr lang="pt-BR" sz="2400" dirty="0">
                <a:solidFill>
                  <a:srgbClr val="0000A3"/>
                </a:solidFill>
              </a:rPr>
              <a:t>encapsula</a:t>
            </a:r>
            <a:r>
              <a:rPr lang="pt-BR" sz="2400" dirty="0"/>
              <a:t> datagrama de rede </a:t>
            </a:r>
            <a:r>
              <a:rPr lang="pt-BR" sz="2000" dirty="0"/>
              <a:t>[</a:t>
            </a:r>
            <a:r>
              <a:rPr lang="pt-BR" sz="2000" dirty="0" err="1"/>
              <a:t>H</a:t>
            </a:r>
            <a:r>
              <a:rPr lang="pt-BR" sz="2000" baseline="-25000" dirty="0" err="1"/>
              <a:t>n</a:t>
            </a:r>
            <a:r>
              <a:rPr lang="pt-BR" sz="2000" dirty="0"/>
              <a:t>| [</a:t>
            </a:r>
            <a:r>
              <a:rPr lang="pt-BR" sz="2000" dirty="0" err="1"/>
              <a:t>H</a:t>
            </a:r>
            <a:r>
              <a:rPr lang="pt-BR" sz="2000" baseline="-25000" dirty="0" err="1"/>
              <a:t>t</a:t>
            </a:r>
            <a:r>
              <a:rPr lang="pt-BR" sz="2000" dirty="0"/>
              <a:t> |M], </a:t>
            </a:r>
            <a:r>
              <a:rPr lang="pt-BR" sz="2400" dirty="0"/>
              <a:t>com cabeçalho da camada de enlace H</a:t>
            </a:r>
            <a:r>
              <a:rPr lang="pt-BR" sz="2400" baseline="-25000" dirty="0"/>
              <a:t>l </a:t>
            </a:r>
            <a:r>
              <a:rPr lang="pt-BR" sz="2400" dirty="0"/>
              <a:t> para criar um </a:t>
            </a:r>
            <a:r>
              <a:rPr lang="pt-BR" sz="2400" dirty="0">
                <a:solidFill>
                  <a:srgbClr val="C00000"/>
                </a:solidFill>
              </a:rPr>
              <a:t>quadro </a:t>
            </a:r>
            <a:r>
              <a:rPr lang="pt-BR" sz="2400" dirty="0"/>
              <a:t>da camada de enlace</a:t>
            </a:r>
            <a:endParaRPr lang="pt-BR" sz="2400" dirty="0">
              <a:solidFill>
                <a:srgbClr val="C00000"/>
              </a:solidFill>
            </a:endParaRP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800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pt-BR"/>
              <a:t>Protocolo da </a:t>
            </a:r>
            <a:r>
              <a:rPr lang="pt-BR">
                <a:solidFill>
                  <a:srgbClr val="C00000"/>
                </a:solidFill>
              </a:rPr>
              <a:t>camada de enlace </a:t>
            </a:r>
            <a:r>
              <a:rPr lang="pt-BR"/>
              <a:t>transfere datagrama [H</a:t>
            </a:r>
            <a:r>
              <a:rPr lang="pt-BR" baseline="-25000"/>
              <a:t>n</a:t>
            </a:r>
            <a:r>
              <a:rPr lang="pt-BR"/>
              <a:t>| [H</a:t>
            </a:r>
            <a:r>
              <a:rPr lang="pt-BR" baseline="-25000"/>
              <a:t>t</a:t>
            </a:r>
            <a:r>
              <a:rPr lang="pt-BR"/>
              <a:t> |M] de </a:t>
            </a:r>
            <a:r>
              <a:rPr lang="pt-BR" i="1"/>
              <a:t>elemento </a:t>
            </a:r>
            <a:r>
              <a:rPr lang="pt-BR"/>
              <a:t>para elemento vizinho, usando serviços da camada física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460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pt-BR" sz="1400"/>
              <a:t>Protocolo da </a:t>
            </a:r>
            <a:r>
              <a:rPr lang="pt-BR" sz="1400">
                <a:solidFill>
                  <a:srgbClr val="C00000"/>
                </a:solidFill>
              </a:rPr>
              <a:t>camada de rede </a:t>
            </a:r>
            <a:r>
              <a:rPr lang="pt-BR" sz="1400"/>
              <a:t>transfere segmento da camada de transporte [H</a:t>
            </a:r>
            <a:r>
              <a:rPr lang="pt-BR" sz="1400" baseline="-25000"/>
              <a:t>t</a:t>
            </a:r>
            <a:r>
              <a:rPr lang="pt-BR" sz="1400"/>
              <a:t> | M] de um hospedeiro para outro, usando serviços da camada de enlace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Encapsulamento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151362" y="5073301"/>
            <a:ext cx="12257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/>
              <a:t>mensagem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27399" y="5073301"/>
            <a:ext cx="11260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/>
              <a:t>segmento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681910" y="5059744"/>
            <a:ext cx="12123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/>
              <a:t>datagrama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28477" y="5065260"/>
            <a:ext cx="8711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/>
              <a:t>quadro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1069504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Bonecas </a:t>
            </a:r>
            <a:r>
              <a:rPr kumimoji="0" lang="pt-BR" altLang="en-US" sz="3200" b="0" i="1" u="none" strike="noStrike" kern="1200" cap="none" spc="0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</a:t>
            </a:r>
            <a:r>
              <a:rPr kumimoji="0" lang="pt-BR" altLang="en-US" sz="3200" b="0" i="1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altLang="en-US" sz="2400" b="0" i="1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(boneca </a:t>
            </a:r>
            <a:r>
              <a:rPr kumimoji="0" lang="pt-BR" altLang="en-US" sz="2400" b="0" i="1" u="none" strike="noStrike" kern="1200" cap="none" spc="0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matriosca</a:t>
            </a:r>
            <a:r>
              <a:rPr kumimoji="0" lang="pt-BR" altLang="en-US" sz="2400" b="0" i="1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boneca-russa, bonecas empilháveis)</a:t>
            </a:r>
            <a:endParaRPr kumimoji="0" lang="pt-BR" altLang="en-US" sz="3200" b="0" i="0" u="sng" strike="noStrike" kern="1200" cap="none" spc="0" normalizeH="0" baseline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Crédito: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Serviços, Camadas e Encapsulamento</a:t>
            </a:r>
            <a:endParaRPr lang="pt-BR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3665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pt-BR" altLang="en-US" sz="1800" b="0" i="0" u="none" strike="noStrike" kern="1200" cap="none" spc="0" normalizeH="0" baseline="-2500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  <a:endParaRPr kumimoji="0" lang="pt-BR" altLang="en-US" sz="1800" b="0" i="0" u="none" strike="noStrike" kern="1200" cap="none" spc="0" normalizeH="0" baseline="-2500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12134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mensagem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pt-BR" altLang="en-US" sz="1800" b="0" i="0" u="none" strike="noStrike" kern="1200" cap="none" spc="0" normalizeH="0" baseline="-2500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  <a:endParaRPr kumimoji="0" lang="pt-BR" altLang="en-US" sz="1800" b="0" i="0" u="none" strike="noStrike" kern="1200" cap="none" spc="0" normalizeH="0" baseline="-2500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11148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segmento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1896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datagrama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8590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quadro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  <a:endParaRPr kumimoji="0" lang="pt-BR" altLang="en-US" sz="1800" b="0" i="0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104</a:t>
            </a:fld>
            <a:endParaRPr lang="pt-BR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Serviços, Camadas e Encapsulamento</a:t>
            </a:r>
            <a:endParaRPr lang="pt-BR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pt-BR" altLang="en-US" sz="1800" b="0" i="0" u="none" strike="noStrike" kern="1200" cap="none" spc="0" normalizeH="0" baseline="-2500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213474" cy="1910319"/>
            <a:chOff x="3186222" y="2137612"/>
            <a:chExt cx="1213474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12134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mensagem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11148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segmento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1896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datagrama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859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/>
              <a:t>quadro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11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enlace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física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aplicação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enlace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física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aplicação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enlace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física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Encapsulamento: uma visão fim-fim</a:t>
            </a:r>
            <a:endParaRPr lang="pt-BR" sz="440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62" y="1250945"/>
            <a:ext cx="10855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segmento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4038" y="1590670"/>
            <a:ext cx="11657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datagrama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01181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1" u="none" strike="noStrike" kern="1200" cap="none" spc="0" normalizeH="0" baseline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destino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109953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roteador</a:t>
            </a:r>
            <a:endParaRPr kumimoji="0" lang="pt-BR" altLang="en-US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pt-BR" altLang="en-US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2037" y="946145"/>
            <a:ext cx="11993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mensagem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5937" y="1897058"/>
            <a:ext cx="82266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quadro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enlace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física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 dirty="0">
                <a:cs typeface="Calibri" panose="020F0502020204030204" pitchFamily="34" charset="0"/>
              </a:rPr>
              <a:t>Capítulo 1: roteiro</a:t>
            </a:r>
            <a:endParaRPr lang="pt-BR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107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hospedeiros, rede de acesso, mídia física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comutação de pacote/circuito, estrutura da Internet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Segurança,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CBE5950-CA05-3A21-C57D-2F6353C958E6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203BF13-9FE3-A55F-6137-8CA9FB5549E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5CFBDBF-7D2B-BC38-9B8E-34721E41BB90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7082359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748974" y="4460928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História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buFont typeface="Wingdings" charset="2"/>
              <a:buChar char="§"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</a:t>
            </a:r>
            <a:r>
              <a:rPr lang="pt-BR">
                <a:solidFill>
                  <a:prstClr val="black"/>
                </a:solidFill>
              </a:rPr>
              <a:t>a </a:t>
            </a:r>
            <a:r>
              <a:rPr lang="pt-BR" dirty="0">
                <a:solidFill>
                  <a:prstClr val="black"/>
                </a:solidFill>
              </a:rPr>
              <a:t>teoria das filas mostra a eficácia da comutação </a:t>
            </a:r>
            <a:r>
              <a:rPr lang="pt-BR">
                <a:solidFill>
                  <a:prstClr val="black"/>
                </a:solidFill>
              </a:rPr>
              <a:t>de pacotes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7338" lvl="0" indent="-287338">
              <a:buFont typeface="Wingdings" charset="2"/>
              <a:buChar char="§"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</a:t>
            </a:r>
            <a:r>
              <a:rPr lang="pt-BR">
                <a:solidFill>
                  <a:prstClr val="black"/>
                </a:solidFill>
              </a:rPr>
              <a:t>comutação </a:t>
            </a:r>
            <a:r>
              <a:rPr lang="pt-BR" dirty="0">
                <a:solidFill>
                  <a:prstClr val="black"/>
                </a:solidFill>
              </a:rPr>
              <a:t>de pacotes em </a:t>
            </a:r>
            <a:r>
              <a:rPr lang="pt-BR">
                <a:solidFill>
                  <a:prstClr val="black"/>
                </a:solidFill>
              </a:rPr>
              <a:t>redes militares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concebida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pela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Advanced Research Projects Agency</a:t>
            </a:r>
          </a:p>
          <a:p>
            <a:pPr marL="287338" lvl="0" indent="-287338">
              <a:buFont typeface="Wingdings" charset="2"/>
              <a:buChar char="§"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lang="pt-BR">
                <a:solidFill>
                  <a:prstClr val="black"/>
                </a:solidFill>
              </a:rPr>
              <a:t> primeiro nó ARPAnet operacional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lvl="1" indent="-236538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Demonstração pública da ARPAnet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23875" lvl="1" indent="-2365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) primeiro protocolo hospedeiro-hospedeiro 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23875" lvl="1" indent="-236538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primeiro programa de e-mail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23875" lvl="1" indent="-236538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ARPAnet tem 15 nós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93343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</a:t>
            </a:r>
            <a:r>
              <a:rPr lang="pt-BR" altLang="en-US" sz="3200" i="1">
                <a:solidFill>
                  <a:srgbClr val="C00000"/>
                </a:solidFill>
              </a:rPr>
              <a:t>Princípios </a:t>
            </a:r>
            <a:r>
              <a:rPr lang="pt-BR" altLang="en-US" sz="3200" i="1" dirty="0">
                <a:solidFill>
                  <a:srgbClr val="C00000"/>
                </a:solidFill>
              </a:rPr>
              <a:t>de comutação de </a:t>
            </a:r>
            <a:r>
              <a:rPr lang="pt-BR" altLang="en-US" sz="3200" i="1">
                <a:solidFill>
                  <a:srgbClr val="C00000"/>
                </a:solidFill>
              </a:rPr>
              <a:t>pacotes iniciais</a:t>
            </a:r>
            <a:endParaRPr kumimoji="0" lang="pt-BR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História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Rede de satélites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ALOHAnet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no Havaí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Cerf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Kahn -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arquitetura para interconectar redes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no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final dos 70’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arquiteturas proprietárias: </a:t>
            </a:r>
            <a:r>
              <a:rPr kumimoji="0" lang="pt-BR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DECnet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tem 200 nós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109021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</a:t>
            </a:r>
            <a:r>
              <a:rPr lang="pt-BR" altLang="en-US" sz="3200" i="1">
                <a:solidFill>
                  <a:srgbClr val="C00000"/>
                </a:solidFill>
              </a:rPr>
              <a:t>Comunicação </a:t>
            </a:r>
            <a:r>
              <a:rPr lang="pt-BR" altLang="en-US" sz="3200" i="1" dirty="0">
                <a:solidFill>
                  <a:srgbClr val="C00000"/>
                </a:solidFill>
              </a:rPr>
              <a:t>entre redes, redes novas </a:t>
            </a:r>
            <a:r>
              <a:rPr lang="pt-BR" altLang="en-US" sz="3200" i="1">
                <a:solidFill>
                  <a:srgbClr val="C00000"/>
                </a:solidFill>
              </a:rPr>
              <a:t>e proprietárias</a:t>
            </a:r>
            <a:endParaRPr kumimoji="0" lang="pt-BR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lvl="0" indent="12700">
                <a:buNone/>
                <a:defRPr/>
              </a:pPr>
              <a:r>
                <a:rPr lang="pt-BR" altLang="en-US" sz="2400" dirty="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Princípios de interconexão de redes de </a:t>
              </a:r>
              <a:r>
                <a:rPr lang="pt-BR" altLang="en-US" sz="2400" dirty="0" err="1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Cerf</a:t>
              </a:r>
              <a:r>
                <a:rPr lang="pt-BR" altLang="en-US" sz="2400" dirty="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 </a:t>
              </a:r>
              <a:r>
                <a:rPr lang="pt-BR" altLang="en-US" sz="240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e Kahn</a:t>
              </a:r>
              <a:r>
                <a:rPr kumimoji="0" lang="pt-BR" altLang="ja-JP" sz="2400" b="0" i="0" u="none" strike="noStrike" kern="1200" cap="none" spc="0" normalizeH="0" baseline="0" noProof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:</a:t>
              </a:r>
            </a:p>
            <a:p>
              <a:pPr marL="473075" lvl="1" indent="-288925">
                <a:buFont typeface="Wingdings" pitchFamily="2" charset="2"/>
                <a:buChar char="§"/>
                <a:defRPr/>
              </a:pPr>
              <a:r>
                <a:rPr lang="pt-BR" altLang="en-US">
                  <a:solidFill>
                    <a:prstClr val="black"/>
                  </a:solidFill>
                  <a:ea typeface="Arial" panose="020B0604020202020204" pitchFamily="34" charset="0"/>
                </a:rPr>
                <a:t>minimalismo</a:t>
              </a:r>
              <a:r>
                <a:rPr lang="pt-BR" altLang="en-US" dirty="0">
                  <a:solidFill>
                    <a:prstClr val="black"/>
                  </a:solidFill>
                  <a:ea typeface="Arial" panose="020B0604020202020204" pitchFamily="34" charset="0"/>
                </a:rPr>
                <a:t>, autonomia - nenhuma mudança interna necessária para interconectar redes</a:t>
              </a:r>
            </a:p>
            <a:p>
              <a:pPr marL="473075" lvl="1" indent="-288925"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ea typeface="Arial" panose="020B0604020202020204" pitchFamily="34" charset="0"/>
                </a:rPr>
                <a:t>modelo de serviço de </a:t>
              </a:r>
              <a:r>
                <a:rPr lang="pt-BR" altLang="en-US">
                  <a:solidFill>
                    <a:prstClr val="black"/>
                  </a:solidFill>
                  <a:ea typeface="Arial" panose="020B0604020202020204" pitchFamily="34" charset="0"/>
                </a:rPr>
                <a:t>melhor esforço</a:t>
              </a:r>
              <a:endPara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473075" lvl="1" indent="-288925">
                <a:buFont typeface="Wingdings" pitchFamily="2" charset="2"/>
                <a:buChar char="§"/>
                <a:defRPr/>
              </a:pPr>
              <a:r>
                <a:rPr lang="pt-BR" altLang="en-US">
                  <a:solidFill>
                    <a:prstClr val="black"/>
                  </a:solidFill>
                  <a:ea typeface="Arial" panose="020B0604020202020204" pitchFamily="34" charset="0"/>
                </a:rPr>
                <a:t>roteamento sem estado</a:t>
              </a:r>
            </a:p>
            <a:p>
              <a:pPr marL="473075" lvl="1" indent="-288925">
                <a:buFont typeface="Wingdings" pitchFamily="2" charset="2"/>
                <a:buChar char="§"/>
                <a:defRPr/>
              </a:pPr>
              <a:r>
                <a:rPr lang="pt-BR" altLang="en-US">
                  <a:solidFill>
                    <a:prstClr val="black"/>
                  </a:solidFill>
                  <a:ea typeface="Arial" panose="020B0604020202020204" pitchFamily="34" charset="0"/>
                </a:rPr>
                <a:t>controle descentralizado</a:t>
              </a:r>
              <a:endPara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117475" lvl="0" indent="0">
                <a:buNone/>
                <a:defRPr/>
              </a:pPr>
              <a:r>
                <a:rPr lang="pt-BR" altLang="en-US" sz="240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define </a:t>
              </a:r>
              <a:r>
                <a:rPr lang="pt-BR" altLang="en-US" sz="2400" dirty="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a arquitetura da Internet </a:t>
              </a:r>
              <a:r>
                <a:rPr lang="pt-BR" altLang="en-US" sz="2400">
                  <a:solidFill>
                    <a:srgbClr val="000090"/>
                  </a:solidFill>
                  <a:ea typeface="ＭＳ Ｐゴシック" panose="020B0600070205080204" pitchFamily="34" charset="-128"/>
                </a:rPr>
                <a:t>de hoje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109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ja-JP" sz="5400" b="0" dirty="0"/>
              <a:t>Um olhar mais atento sobre a estrutura da Internet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747464" cy="4859961"/>
            <a:chOff x="7268561" y="1458365"/>
            <a:chExt cx="4747464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0069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 </a:t>
              </a:r>
              <a:r>
                <a:rPr kumimoji="0" lang="en-US" alt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móvel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 </a:t>
              </a:r>
              <a:r>
                <a:rPr kumimoji="0" lang="en-US" alt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doméstica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251496" cy="441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400" dirty="0">
                  <a:solidFill>
                    <a:prstClr val="black"/>
                  </a:solidFill>
                  <a:latin typeface="Calibri" panose="020F0502020204030204"/>
                </a:rPr>
                <a:t>     </a:t>
              </a:r>
              <a:r>
                <a:rPr lang="en-US" altLang="en-US" sz="1400" dirty="0" err="1">
                  <a:solidFill>
                    <a:prstClr val="black"/>
                  </a:solidFill>
                  <a:latin typeface="Calibri" panose="020F0502020204030204"/>
                </a:rPr>
                <a:t>empresarial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73242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ISP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nacional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ou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global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ISP local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ou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regional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1233438" y="4647841"/>
              <a:ext cx="782587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rede 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datacenter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110293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rede 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dirty="0" err="1">
                  <a:solidFill>
                    <a:prstClr val="black"/>
                  </a:solidFill>
                  <a:latin typeface="Calibri" panose="020F0502020204030204"/>
                </a:rPr>
                <a:t>provedor</a:t>
              </a:r>
              <a:endParaRPr lang="en-US" sz="14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conteúdo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4393" y="1466856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pt-BR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Borda da rede </a:t>
            </a: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</a:p>
          <a:p>
            <a:pPr marL="350838" indent="-225425">
              <a:buSzPct val="100000"/>
            </a:pP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hospedeiros: clientes e </a:t>
            </a:r>
            <a:r>
              <a:rPr lang="pt-BR" altLang="en-US" dirty="0" err="1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servidore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</a:p>
          <a:p>
            <a:pPr marL="350838" indent="-225425">
              <a:buSzPct val="100000"/>
            </a:pP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servidores frequentemente em </a:t>
            </a:r>
            <a:r>
              <a:rPr lang="pt-BR" altLang="en-US" i="1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centers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9213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História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implantação de TCP/IP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protocolo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e-mail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SMTP definido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DNS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definido para tradução de nome para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endereço IP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protocolo FTP definido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Controle de congestionamento do TCP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novas redes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nacionais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CSnet, BITnet, NSFnet, Minitel</a:t>
            </a:r>
          </a:p>
          <a:p>
            <a:pPr marL="287338" lvl="0" indent="-287338">
              <a:buFont typeface="Wingdings" charset="2"/>
              <a:buChar char="§"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100.000 hospedeiros </a:t>
            </a:r>
            <a:r>
              <a:rPr lang="pt-BR">
                <a:solidFill>
                  <a:prstClr val="black"/>
                </a:solidFill>
              </a:rPr>
              <a:t>conectados </a:t>
            </a:r>
            <a:r>
              <a:rPr lang="pt-BR" dirty="0">
                <a:solidFill>
                  <a:prstClr val="black"/>
                </a:solidFill>
              </a:rPr>
              <a:t>à confederação </a:t>
            </a:r>
            <a:r>
              <a:rPr lang="pt-BR">
                <a:solidFill>
                  <a:prstClr val="black"/>
                </a:solidFill>
              </a:rPr>
              <a:t>de redes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5363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</a:t>
            </a:r>
            <a:r>
              <a:rPr lang="pt-BR" altLang="en-US" sz="3200" i="1">
                <a:solidFill>
                  <a:srgbClr val="C00000"/>
                </a:solidFill>
              </a:rPr>
              <a:t>novos </a:t>
            </a:r>
            <a:r>
              <a:rPr lang="pt-BR" altLang="en-US" sz="3200" i="1" dirty="0">
                <a:solidFill>
                  <a:srgbClr val="C00000"/>
                </a:solidFill>
              </a:rPr>
              <a:t>protocolos, uma proliferação </a:t>
            </a:r>
            <a:r>
              <a:rPr lang="pt-BR" altLang="en-US" sz="3200" i="1">
                <a:solidFill>
                  <a:srgbClr val="C00000"/>
                </a:solidFill>
              </a:rPr>
              <a:t>de redes</a:t>
            </a:r>
            <a:endParaRPr kumimoji="0" lang="pt-BR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História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Início dos 1990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retirada de serviço</a:t>
            </a: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NSF remove restrições sobre o uso comercial da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NSFnet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(desativada em 1995)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Início dos 1990s: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hipertexto 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pt-BR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depois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final dos 1990</a:t>
            </a:r>
            <a:r>
              <a:rPr kumimoji="0" lang="pt-BR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pt-BR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comercialização</a:t>
            </a:r>
            <a:r>
              <a:rPr kumimoji="0" lang="pt-BR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da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final 1990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mais aplicações matadoras: mensagens instantâneas, compartilhamento de arquivos P2P</a:t>
            </a: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segurança de rede em primeiro plano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estimativa de 50 milhões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hospedeiros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mais 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milhões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usuários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enlaces de </a:t>
            </a:r>
            <a:r>
              <a:rPr lang="pt-BR" altLang="en-US" i="1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backbone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em execução a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Gbps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968380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</a:t>
            </a:r>
            <a:r>
              <a:rPr lang="pt-BR" altLang="en-US" sz="3200" i="1" dirty="0">
                <a:solidFill>
                  <a:srgbClr val="C00000"/>
                </a:solidFill>
              </a:rPr>
              <a:t>comercialização, a Web, novas aplicações</a:t>
            </a:r>
            <a:endParaRPr kumimoji="0" lang="pt-BR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História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lvl="1" indent="-388938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implantação agressiva de acesso doméstico de banda larga (10-100 Mbps)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73075" lvl="0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2008: rede definida por software (SDN)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73075" lvl="0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aumento da ubiquidade do acesso sem fio de alta velocidade: 4G/5G, WiFi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73075" lvl="0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provedores de serviços (Google, FB, Microsoft) criam suas próprias redes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812800" lvl="2" indent="-23495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contornando a Internet comercial para se conectar “perto” do usuário final, fornecendo acesso “instantâneo” às mídias sociais, pesquisa, conteúdo de vídeo, ...</a:t>
            </a:r>
            <a:endParaRPr kumimoji="0" lang="pt-BR" altLang="ja-JP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73075" lvl="0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empresas executam seus serviços na “nuvem”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(ex.: </a:t>
            </a:r>
            <a:r>
              <a:rPr kumimoji="0" lang="pt-BR" altLang="ja-JP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</a:t>
            </a:r>
            <a:r>
              <a:rPr kumimoji="0" lang="pt-BR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 Services, Microsoft Azure)</a:t>
            </a:r>
          </a:p>
          <a:p>
            <a:pPr marL="473075" lvl="0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ascensão dos smartphones: mais dispositivos móveis do que fixos na Internet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indent="-342900">
              <a:lnSpc>
                <a:spcPct val="100000"/>
              </a:lnSpc>
              <a:spcBef>
                <a:spcPts val="600"/>
              </a:spcBef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~15 bilhões de dispositivos conectados à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Internet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en-US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(2023, statista.com)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810843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2005-presente</a:t>
            </a:r>
            <a:r>
              <a:rPr lang="pt-BR" altLang="en-US" sz="3200" i="1">
                <a:solidFill>
                  <a:srgbClr val="C00000"/>
                </a:solidFill>
                <a:ea typeface="ＭＳ Ｐゴシック" panose="020B0600070205080204" pitchFamily="34" charset="-128"/>
              </a:rPr>
              <a:t>: escala, SDN, mobilidade, nuvem</a:t>
            </a:r>
            <a:endParaRPr kumimoji="0" lang="pt-BR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Capítulo 1: resumo</a:t>
            </a:r>
            <a:endParaRPr lang="pt-BR" sz="440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113</a:t>
            </a:fld>
            <a:endParaRPr lang="pt-BR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pt-BR" altLang="en-US" sz="3200" i="1">
                <a:solidFill>
                  <a:srgbClr val="C00000"/>
                </a:solidFill>
                <a:ea typeface="ＭＳ Ｐゴシック" panose="020B0600070205080204" pitchFamily="34" charset="-128"/>
              </a:rPr>
              <a:t>Cobrimos uma “tonelada” de material!</a:t>
            </a:r>
            <a:endParaRPr lang="pt-BR" altLang="ja-JP" sz="3200" i="1">
              <a:solidFill>
                <a:srgbClr val="C00000"/>
              </a:solidFill>
              <a:ea typeface="ＭＳ Ｐゴシック" panose="020B0600070205080204" pitchFamily="34" charset="-128"/>
            </a:endParaRPr>
          </a:p>
          <a:p>
            <a:pPr marL="473075" indent="-3556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visão geral da Internet</a:t>
            </a:r>
          </a:p>
          <a:p>
            <a:pPr marL="473075" indent="-3556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o que é um protocolo?</a:t>
            </a:r>
            <a:endParaRPr lang="pt-BR" altLang="ja-JP">
              <a:ea typeface="ＭＳ Ｐゴシック" panose="020B0600070205080204" pitchFamily="34" charset="-128"/>
            </a:endParaRPr>
          </a:p>
          <a:p>
            <a:pPr marL="473075" indent="-3556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borda da rede, rede de acesso, núcleo</a:t>
            </a:r>
          </a:p>
          <a:p>
            <a:pPr marL="682625" lvl="1" indent="-225425">
              <a:lnSpc>
                <a:spcPct val="80000"/>
              </a:lnSpc>
            </a:pPr>
            <a:r>
              <a:rPr lang="pt-BR" altLang="en-US" sz="2800">
                <a:ea typeface="Arial" panose="020B0604020202020204" pitchFamily="34" charset="0"/>
              </a:rPr>
              <a:t>comutação de pacotes versus comutação de circuitos</a:t>
            </a:r>
          </a:p>
          <a:p>
            <a:pPr marL="682625" lvl="1" indent="-225425">
              <a:lnSpc>
                <a:spcPct val="80000"/>
              </a:lnSpc>
            </a:pPr>
            <a:r>
              <a:rPr lang="pt-BR" altLang="en-US" sz="2800">
                <a:ea typeface="Arial" panose="020B0604020202020204" pitchFamily="34" charset="0"/>
              </a:rPr>
              <a:t>estrutura da Internet</a:t>
            </a:r>
          </a:p>
          <a:p>
            <a:pPr marL="473075" indent="-4064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desempenho: perda, atraso e vazão</a:t>
            </a:r>
          </a:p>
          <a:p>
            <a:pPr marL="473075" indent="-4064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camadas, modelos de serviço</a:t>
            </a:r>
          </a:p>
          <a:p>
            <a:pPr marL="473075" indent="-4064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segurança</a:t>
            </a:r>
          </a:p>
          <a:p>
            <a:pPr marL="473075" indent="-406400">
              <a:lnSpc>
                <a:spcPct val="8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história</a:t>
            </a:r>
            <a:endParaRPr lang="pt-BR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pt-BR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Agora você sabe:</a:t>
            </a: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pt-BR" altLang="en-US" sz="3200" dirty="0">
                <a:ea typeface="ＭＳ Ｐゴシック" panose="020B0600070205080204" pitchFamily="34" charset="-128"/>
              </a:rPr>
              <a:t>contexto, visão geral, vocabulário, “sentimento” de rede</a:t>
            </a:r>
          </a:p>
          <a:p>
            <a:pPr marL="473075" indent="-355600"/>
            <a:r>
              <a:rPr lang="pt-BR" altLang="en-US" sz="3200" dirty="0">
                <a:ea typeface="ＭＳ Ｐゴシック" panose="020B0600070205080204" pitchFamily="34" charset="-128"/>
              </a:rPr>
              <a:t>mais profundidade, detalhes e </a:t>
            </a:r>
            <a:r>
              <a:rPr lang="pt-BR" altLang="en-US" sz="3200" i="1" dirty="0">
                <a:ea typeface="ＭＳ Ｐゴシック" panose="020B0600070205080204" pitchFamily="34" charset="-128"/>
              </a:rPr>
              <a:t>diversão</a:t>
            </a:r>
            <a:r>
              <a:rPr lang="pt-BR" altLang="en-US" sz="3200" dirty="0">
                <a:ea typeface="ＭＳ Ｐゴシック" panose="020B0600070205080204" pitchFamily="34" charset="-128"/>
              </a:rPr>
              <a:t> de seguir</a:t>
            </a:r>
            <a:r>
              <a:rPr lang="pt-BR" altLang="en-US" sz="3200" i="1" dirty="0">
                <a:ea typeface="ＭＳ Ｐゴシック" panose="020B0600070205080204" pitchFamily="34" charset="-128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Leitura Recomendada e Complementar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114</a:t>
            </a:fld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8382000" cy="4572000"/>
          </a:xfrm>
        </p:spPr>
        <p:txBody>
          <a:bodyPr>
            <a:normAutofit fontScale="77500" lnSpcReduction="20000"/>
          </a:bodyPr>
          <a:lstStyle/>
          <a:p>
            <a:r>
              <a:rPr lang="pt-BR" dirty="0"/>
              <a:t>Leitura Recomendada</a:t>
            </a:r>
          </a:p>
          <a:p>
            <a:pPr lvl="1"/>
            <a:r>
              <a:rPr lang="pt-BR" dirty="0">
                <a:hlinkClick r:id="rId2"/>
              </a:rPr>
              <a:t>KUROSE, James F. e ROSS, Keith W. </a:t>
            </a:r>
            <a:r>
              <a:rPr lang="en-US" dirty="0">
                <a:hlinkClick r:id="rId2"/>
              </a:rPr>
              <a:t>Redes de </a:t>
            </a:r>
            <a:r>
              <a:rPr lang="en-US" dirty="0" err="1">
                <a:hlinkClick r:id="rId2"/>
              </a:rPr>
              <a:t>Computadores</a:t>
            </a:r>
            <a:r>
              <a:rPr lang="en-US" dirty="0">
                <a:hlinkClick r:id="rId2"/>
              </a:rPr>
              <a:t> e a Internet: </a:t>
            </a:r>
            <a:r>
              <a:rPr lang="en-US" dirty="0" err="1">
                <a:hlinkClick r:id="rId2"/>
              </a:rPr>
              <a:t>uma</a:t>
            </a:r>
            <a:r>
              <a:rPr lang="en-US" dirty="0">
                <a:hlinkClick r:id="rId2"/>
              </a:rPr>
              <a:t> </a:t>
            </a:r>
            <a:r>
              <a:rPr lang="en-US" dirty="0" err="1">
                <a:hlinkClick r:id="rId2"/>
              </a:rPr>
              <a:t>abordgem</a:t>
            </a:r>
            <a:r>
              <a:rPr lang="en-US" dirty="0">
                <a:hlinkClick r:id="rId2"/>
              </a:rPr>
              <a:t> top-down</a:t>
            </a:r>
            <a:r>
              <a:rPr lang="pt-BR" dirty="0">
                <a:hlinkClick r:id="rId2"/>
              </a:rPr>
              <a:t>. 8ª Edição. Bookman, 2021.</a:t>
            </a:r>
            <a:endParaRPr lang="pt-BR" dirty="0"/>
          </a:p>
          <a:p>
            <a:pPr lvl="2"/>
            <a:r>
              <a:rPr lang="pt-BR" dirty="0"/>
              <a:t>Capítulo 1 – </a:t>
            </a:r>
            <a:r>
              <a:rPr lang="en-US" dirty="0"/>
              <a:t>Redes de </a:t>
            </a:r>
            <a:r>
              <a:rPr lang="en-US" dirty="0" err="1"/>
              <a:t>Computadores</a:t>
            </a:r>
            <a:r>
              <a:rPr lang="en-US" dirty="0"/>
              <a:t> e a Internet.</a:t>
            </a:r>
          </a:p>
          <a:p>
            <a:pPr lvl="1"/>
            <a:r>
              <a:rPr lang="pt-BR" dirty="0">
                <a:hlinkClick r:id="rId3"/>
              </a:rPr>
              <a:t>TANENBAUM, Andrew S., FEAMSTER, Nick e WETHERALL, David. Redes de Computadores. 6ª Edição. São Paulo: Bookman, 2021.</a:t>
            </a:r>
            <a:endParaRPr lang="pt-BR" dirty="0"/>
          </a:p>
          <a:p>
            <a:pPr lvl="2"/>
            <a:r>
              <a:rPr lang="pt-BR" dirty="0"/>
              <a:t>Capítulo 1 – Introdução.</a:t>
            </a:r>
          </a:p>
          <a:p>
            <a:r>
              <a:rPr lang="pt-BR" dirty="0"/>
              <a:t>Leitura Complementar</a:t>
            </a:r>
          </a:p>
          <a:p>
            <a:pPr lvl="1"/>
            <a:r>
              <a:rPr lang="pt-BR" dirty="0">
                <a:hlinkClick r:id="rId4"/>
              </a:rPr>
              <a:t>FOUROUZAN, </a:t>
            </a:r>
            <a:r>
              <a:rPr lang="pt-BR" dirty="0" err="1">
                <a:hlinkClick r:id="rId4"/>
              </a:rPr>
              <a:t>Behrouz</a:t>
            </a:r>
            <a:r>
              <a:rPr lang="pt-BR" dirty="0">
                <a:hlinkClick r:id="rId4"/>
              </a:rPr>
              <a:t> A. e FIROUZ, </a:t>
            </a:r>
            <a:r>
              <a:rPr lang="pt-BR" dirty="0" err="1">
                <a:hlinkClick r:id="rId4"/>
              </a:rPr>
              <a:t>Mosharraf</a:t>
            </a:r>
            <a:r>
              <a:rPr lang="pt-BR" dirty="0">
                <a:hlinkClick r:id="rId4"/>
              </a:rPr>
              <a:t>. Redes de Computadores: uma abordagem top-</a:t>
            </a:r>
            <a:r>
              <a:rPr lang="pt-BR" dirty="0" err="1">
                <a:hlinkClick r:id="rId4"/>
              </a:rPr>
              <a:t>down</a:t>
            </a:r>
            <a:r>
              <a:rPr lang="pt-BR" dirty="0">
                <a:hlinkClick r:id="rId4"/>
              </a:rPr>
              <a:t>. Porto Alegre: AMGH, 2013.</a:t>
            </a:r>
            <a:endParaRPr lang="pt-BR" dirty="0"/>
          </a:p>
          <a:p>
            <a:pPr lvl="2"/>
            <a:r>
              <a:rPr lang="pt-BR" dirty="0"/>
              <a:t>Capítulo 1 – Introdução.</a:t>
            </a:r>
          </a:p>
          <a:p>
            <a:pPr lvl="1"/>
            <a:r>
              <a:rPr lang="pt-BR" dirty="0">
                <a:hlinkClick r:id="rId5"/>
              </a:rPr>
              <a:t>TORRES, Gabriel. Redes de Computadores: Versão Revista e Atualizada. Clube do Hardware, 2018.</a:t>
            </a:r>
            <a:endParaRPr lang="pt-BR" dirty="0"/>
          </a:p>
          <a:p>
            <a:pPr lvl="2"/>
            <a:r>
              <a:rPr lang="pt-BR" dirty="0"/>
              <a:t>Capítulos 1 a 4.</a:t>
            </a:r>
          </a:p>
          <a:p>
            <a:pPr lvl="1"/>
            <a:r>
              <a:rPr lang="pt-BR" dirty="0">
                <a:hlinkClick r:id="rId6"/>
              </a:rPr>
              <a:t>COMER, Douglas E. Interligação de Redes com TCP/IP. Volume 1: Princípios, protocolos e arquitetura. 6ª Edição. Rio de Janeiro: Elsevier, 2015.</a:t>
            </a:r>
            <a:endParaRPr lang="pt-BR" dirty="0"/>
          </a:p>
          <a:p>
            <a:pPr lvl="2"/>
            <a:r>
              <a:rPr lang="pt-BR" dirty="0"/>
              <a:t>Capítulos 1 a 4.</a:t>
            </a:r>
          </a:p>
          <a:p>
            <a:endParaRPr lang="pt-BR" dirty="0"/>
          </a:p>
          <a:p>
            <a:endParaRPr lang="pt-BR" dirty="0"/>
          </a:p>
        </p:txBody>
      </p:sp>
      <p:pic>
        <p:nvPicPr>
          <p:cNvPr id="56324" name="Picture 4" descr="Redes de Computadores: Uma Abordagem Top-Down">
            <a:hlinkClick r:id="rId4"/>
            <a:extLst>
              <a:ext uri="{FF2B5EF4-FFF2-40B4-BE49-F238E27FC236}">
                <a16:creationId xmlns:a16="http://schemas.microsoft.com/office/drawing/2014/main" id="{1B624E5A-111C-46EE-963C-7A9E158F8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2910102"/>
            <a:ext cx="965613" cy="1385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6" name="Picture 6" descr="Interligação de redes com TCP/IP - Volume 1: Princípios, Protocolos e Arquitetura">
            <a:hlinkClick r:id="rId6"/>
            <a:extLst>
              <a:ext uri="{FF2B5EF4-FFF2-40B4-BE49-F238E27FC236}">
                <a16:creationId xmlns:a16="http://schemas.microsoft.com/office/drawing/2014/main" id="{7DD0A819-FE67-4261-B332-87E7D417C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30" y="4502439"/>
            <a:ext cx="1006237" cy="13250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8" name="Picture 8">
            <a:hlinkClick r:id="rId5"/>
            <a:extLst>
              <a:ext uri="{FF2B5EF4-FFF2-40B4-BE49-F238E27FC236}">
                <a16:creationId xmlns:a16="http://schemas.microsoft.com/office/drawing/2014/main" id="{C84ED36B-ED24-486E-A6B4-F212DCF04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6" y="2910102"/>
            <a:ext cx="965613" cy="1393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4" name="Picture 2" descr="https://images-na.ssl-images-amazon.com/images/I/51wy-dJ5l1L._SX376_BO1,204,203,200_.jpg">
            <a:hlinkClick r:id="rId2"/>
            <a:extLst>
              <a:ext uri="{FF2B5EF4-FFF2-40B4-BE49-F238E27FC236}">
                <a16:creationId xmlns:a16="http://schemas.microsoft.com/office/drawing/2014/main" id="{EB983475-ACB1-4995-9F01-BF6C1A1B8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https://images-na.ssl-images-amazon.com/images/I/51QZmHd0UGL._SX376_BO1,204,203,200_.jpg">
            <a:hlinkClick r:id="rId3"/>
            <a:extLst>
              <a:ext uri="{FF2B5EF4-FFF2-40B4-BE49-F238E27FC236}">
                <a16:creationId xmlns:a16="http://schemas.microsoft.com/office/drawing/2014/main" id="{6A7F2F93-5AE1-1C4F-28B2-9D79C99D34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5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5576543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pt-BR" altLang="en-US" dirty="0">
                <a:ea typeface="ＭＳ Ｐゴシック" panose="020B0600070205080204" pitchFamily="34" charset="-128"/>
              </a:rPr>
              <a:t>Slides adicionais do capítulo 1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Modelo de referência ISO/OSI</a:t>
            </a:r>
            <a:endParaRPr lang="pt-BR" sz="440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116</a:t>
            </a:fld>
            <a:endParaRPr lang="pt-BR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pt-BR" altLang="en-US" sz="3200">
                <a:ea typeface="ＭＳ Ｐゴシック" panose="020B0600070205080204" pitchFamily="34" charset="-128"/>
              </a:rPr>
              <a:t>Duas camadas não encontradas na pilha de protocolo da Internet!</a:t>
            </a:r>
          </a:p>
          <a:p>
            <a:pPr marL="287338" indent="-287338"/>
            <a:r>
              <a:rPr lang="pt-BR" altLang="en-US" i="1">
                <a:solidFill>
                  <a:srgbClr val="C00000"/>
                </a:solidFill>
                <a:ea typeface="ＭＳ Ｐゴシック" panose="020B0600070205080204" pitchFamily="34" charset="-128"/>
              </a:rPr>
              <a:t>apresentação:</a:t>
            </a: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>
                <a:ea typeface="ＭＳ Ｐゴシック" panose="020B0600070205080204" pitchFamily="34" charset="-128"/>
              </a:rPr>
              <a:t>permite que os aplicativos interpretem o significado dos dados, por exemplo, criptografia, compressão, convenções específicas da máquina</a:t>
            </a:r>
          </a:p>
          <a:p>
            <a:pPr marL="287338" indent="-287338"/>
            <a:r>
              <a:rPr lang="pt-BR" altLang="en-US" i="1">
                <a:solidFill>
                  <a:srgbClr val="C00000"/>
                </a:solidFill>
                <a:ea typeface="ＭＳ Ｐゴシック" panose="020B0600070205080204" pitchFamily="34" charset="-128"/>
              </a:rPr>
              <a:t>sessão:</a:t>
            </a: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>
                <a:ea typeface="ＭＳ Ｐゴシック" panose="020B0600070205080204" pitchFamily="34" charset="-128"/>
              </a:rPr>
              <a:t>sincronização, ponto de verificação, recuperação de troca de dados</a:t>
            </a:r>
          </a:p>
          <a:p>
            <a:pPr marL="287338" indent="-287338"/>
            <a:r>
              <a:rPr lang="pt-BR" altLang="en-US">
                <a:ea typeface="ＭＳ Ｐゴシック" panose="020B0600070205080204" pitchFamily="34" charset="-128"/>
              </a:rPr>
              <a:t>Pilha da Internet “faltando” essas camadas</a:t>
            </a:r>
            <a:r>
              <a:rPr lang="pt-BR" altLang="ja-JP">
                <a:ea typeface="ＭＳ Ｐゴシック" panose="020B0600070205080204" pitchFamily="34" charset="-128"/>
              </a:rPr>
              <a:t>!</a:t>
            </a: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esses serviços, </a:t>
            </a:r>
            <a:r>
              <a:rPr lang="pt-BR" altLang="en-US" sz="2800" i="1">
                <a:ea typeface="Arial" panose="020B0604020202020204" pitchFamily="34" charset="0"/>
              </a:rPr>
              <a:t>se necessários</a:t>
            </a:r>
            <a:r>
              <a:rPr lang="pt-BR" altLang="en-US" sz="2800">
                <a:ea typeface="Arial" panose="020B0604020202020204" pitchFamily="34" charset="0"/>
              </a:rPr>
              <a:t>, devem ser implementados na aplicação</a:t>
            </a: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necessários?</a:t>
            </a:r>
            <a:endParaRPr lang="pt-BR" altLang="en-US" sz="280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0" y="1413668"/>
            <a:ext cx="2205037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pt-BR" altLang="en-US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0" y="1550193"/>
            <a:ext cx="2205037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pt-BR" altLang="en-US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2247899" cy="3458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pt-BR" altLang="en-US"/>
              <a:t>aplicação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apresentação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sessão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transporte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rede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enlace</a:t>
            </a:r>
          </a:p>
          <a:p>
            <a:pPr algn="ctr">
              <a:lnSpc>
                <a:spcPct val="70000"/>
              </a:lnSpc>
            </a:pPr>
            <a:endParaRPr lang="pt-BR" altLang="en-US"/>
          </a:p>
          <a:p>
            <a:pPr algn="ctr">
              <a:lnSpc>
                <a:spcPct val="70000"/>
              </a:lnSpc>
            </a:pPr>
            <a:r>
              <a:rPr lang="pt-BR" altLang="en-US"/>
              <a:t>física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39" y="2142331"/>
            <a:ext cx="219396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38" y="3118643"/>
            <a:ext cx="222515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38" y="3658393"/>
            <a:ext cx="220825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40" y="4674393"/>
            <a:ext cx="220984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37" y="4191793"/>
            <a:ext cx="2193967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7939" y="2661443"/>
            <a:ext cx="2192378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306761" y="5364956"/>
            <a:ext cx="25723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/>
              <a:t>O modelo de referência</a:t>
            </a:r>
          </a:p>
          <a:p>
            <a:pPr algn="ctr"/>
            <a:r>
              <a:rPr lang="pt-BR"/>
              <a:t>ISO/OSI de sete camadas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DDB9D9-BD9A-9433-6EE8-BBAD2AE8CE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</a:t>
            </a:r>
            <a:r>
              <a:rPr lang="en-US"/>
              <a:t>than seven OSI layers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F3C6CB-6B95-D2C8-A849-39834911A7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CA1FE0-5DC9-DCDD-99E5-C4CAF3401D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2608" y="1700206"/>
            <a:ext cx="3748715" cy="438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02408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Serviços, Camadas e Encapsulamento</a:t>
            </a:r>
            <a:endParaRPr lang="pt-BR" sz="440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272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origem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1785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destino</a:t>
            </a:r>
            <a:endParaRPr kumimoji="0" lang="pt-BR" altLang="en-US" sz="2400" b="0" i="1" u="none" strike="noStrike" kern="1200" cap="none" spc="0" normalizeH="0" baseline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aplicação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física</a:t>
              </a: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pt-BR" altLang="en-US" sz="1800" b="0" i="0" u="none" strike="noStrike" kern="1200" cap="none" spc="0" normalizeH="0" baseline="-2500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pt-BR" altLang="en-US" sz="1800" b="0" i="0" u="none" strike="noStrike" kern="1200" cap="none" spc="0" normalizeH="0" baseline="-2500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1200" cap="none" spc="0" normalizeH="0" baseline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213474" cy="1910319"/>
            <a:chOff x="3186222" y="2137612"/>
            <a:chExt cx="1213474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12134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mensagem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11148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segmento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1896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datagrama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859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/>
              <a:t>quadro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pt-BR" altLang="en-US" sz="1800" b="0" i="0" u="none" strike="noStrike" kern="1200" cap="none" spc="0" normalizeH="0" baseline="-2500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76841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269828" cy="3171825"/>
            <a:chOff x="4556452" y="1162095"/>
            <a:chExt cx="2268792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0736" y="2856756"/>
              <a:ext cx="2204508" cy="1202715"/>
              <a:chOff x="3848236" y="4375664"/>
              <a:chExt cx="2204508" cy="1202715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8236" y="4375664"/>
                <a:ext cx="2133329" cy="11970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 err="1"/>
                  <a:t>Transporte</a:t>
                </a:r>
                <a:r>
                  <a:rPr lang="en-US" altLang="en-US" sz="1600" dirty="0"/>
                  <a:t> </a:t>
                </a:r>
                <a:r>
                  <a:rPr lang="en-US" altLang="en-US" sz="1400" dirty="0"/>
                  <a:t>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Rede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Enlace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 err="1"/>
                  <a:t>Física</a:t>
                </a:r>
                <a:endParaRPr lang="en-US" altLang="en-US" sz="1600" dirty="0"/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1421" y="1162095"/>
              <a:ext cx="1626370" cy="1020829"/>
              <a:chOff x="4120572" y="5836665"/>
              <a:chExt cx="1626370" cy="1020829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20572" y="5913072"/>
                <a:ext cx="1626370" cy="892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 err="1"/>
                  <a:t>aplicação</a:t>
                </a:r>
                <a:endParaRPr lang="en-US" altLang="en-US" sz="1600" dirty="0"/>
              </a:p>
              <a:p>
                <a:pPr algn="ctr"/>
                <a:r>
                  <a:rPr lang="en-US" altLang="en-US" sz="1600" dirty="0"/>
                  <a:t>(</a:t>
                </a:r>
                <a:r>
                  <a:rPr lang="en-US" altLang="en-US" sz="1400" dirty="0" err="1"/>
                  <a:t>navegador</a:t>
                </a:r>
                <a:r>
                  <a:rPr lang="en-US" altLang="en-US" sz="1400" dirty="0"/>
                  <a:t> www, </a:t>
                </a:r>
              </a:p>
              <a:p>
                <a:pPr algn="ctr"/>
                <a:r>
                  <a:rPr lang="en-US" altLang="en-US" sz="1400" dirty="0" err="1"/>
                  <a:t>cliente</a:t>
                </a:r>
                <a:r>
                  <a:rPr lang="en-US" altLang="en-US" sz="1400" dirty="0"/>
                  <a:t> de e-mail</a:t>
                </a:r>
                <a:r>
                  <a:rPr lang="en-US" altLang="en-US" sz="18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940853" cy="307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 err="1"/>
                <a:t>aplicação</a:t>
              </a:r>
              <a:endParaRPr lang="en-US" altLang="en-US" sz="1400" dirty="0"/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41" y="2627171"/>
              <a:ext cx="444150" cy="307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SO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5" y="1265944"/>
            <a:ext cx="2925230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4717" y="2206785"/>
                <a:ext cx="1380495" cy="1041028"/>
                <a:chOff x="3060227" y="4275642"/>
                <a:chExt cx="1380495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60227" y="4275642"/>
                  <a:ext cx="1380495" cy="10158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 err="1"/>
                    <a:t>captura</a:t>
                  </a:r>
                  <a:endParaRPr lang="en-US" altLang="en-US" sz="2000" dirty="0"/>
                </a:p>
                <a:p>
                  <a:pPr algn="ctr"/>
                  <a:r>
                    <a:rPr lang="en-US" altLang="en-US" sz="2000" dirty="0"/>
                    <a:t> de </a:t>
                  </a:r>
                  <a:r>
                    <a:rPr lang="en-US" altLang="en-US" sz="2000" dirty="0" err="1"/>
                    <a:t>pacote</a:t>
                  </a:r>
                  <a:br>
                    <a:rPr lang="en-US" altLang="en-US" sz="2000" dirty="0"/>
                  </a:br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6662" y="863478"/>
                <a:ext cx="1438202" cy="708030"/>
                <a:chOff x="798392" y="5161570"/>
                <a:chExt cx="1438202" cy="708030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98392" y="5161570"/>
                  <a:ext cx="1438202" cy="708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 err="1"/>
                    <a:t>analisador</a:t>
                  </a:r>
                  <a:endParaRPr lang="en-US" altLang="en-US" sz="2000" dirty="0"/>
                </a:p>
                <a:p>
                  <a:pPr algn="ctr"/>
                  <a:r>
                    <a:rPr lang="en-US" altLang="en-US" sz="2000" dirty="0"/>
                    <a:t>de </a:t>
                  </a:r>
                  <a:r>
                    <a:rPr lang="en-US" altLang="en-US" sz="2000" dirty="0" err="1"/>
                    <a:t>pacotes</a:t>
                  </a:r>
                  <a:endParaRPr lang="en-US" altLang="en-US" sz="2000" dirty="0"/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61643"/>
              <a:ext cx="1296976" cy="7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pt-BR" altLang="en-US" sz="1100" dirty="0"/>
                <a:t>cópia de todos os quadros Ethernet enviados / recebidos</a:t>
              </a:r>
              <a:endParaRPr lang="en-US" altLang="en-US" sz="1100" dirty="0"/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ja-JP" sz="5400" b="0" dirty="0"/>
              <a:t>Um olhar mais atento sobre a estrutura da Internet</a:t>
            </a:r>
            <a:endParaRPr lang="pt-BR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9157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>
                <a:solidFill>
                  <a:prstClr val="black"/>
                </a:solidFill>
                <a:latin typeface="Calibri" panose="020F0502020204030204"/>
              </a:rPr>
              <a:t>     </a:t>
            </a: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  <a:b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58178" y="4667765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  <a:br>
              <a:rPr lang="pt-BR" sz="1400">
                <a:solidFill>
                  <a:prstClr val="black"/>
                </a:solidFill>
                <a:latin typeface="Calibri" panose="020F0502020204030204"/>
              </a:rPr>
            </a:b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687441" y="1579736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pt-BR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Borda da rede :</a:t>
            </a:r>
          </a:p>
          <a:p>
            <a:pPr marL="350838" indent="-225425">
              <a:buSzPct val="100000"/>
            </a:pP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hospedeiros: clientes e servidores</a:t>
            </a:r>
          </a:p>
          <a:p>
            <a:pPr marL="350838" indent="-225425">
              <a:buSzPct val="100000"/>
            </a:pP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servidores frequentemente em </a:t>
            </a:r>
            <a:r>
              <a:rPr lang="pt-BR" altLang="en-US" i="1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centers</a:t>
            </a:r>
            <a:endParaRPr lang="pt-BR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pt-BR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Redes de acesso, mídia física:</a:t>
            </a:r>
          </a:p>
          <a:p>
            <a:pPr marL="290513" indent="-176213">
              <a:buSzPct val="100000"/>
            </a:pPr>
            <a:r>
              <a:rPr lang="pt-BR" altLang="en-US" dirty="0">
                <a:latin typeface="Calibri" panose="020F0502020204030204" pitchFamily="34" charset="0"/>
                <a:cs typeface="Calibri" panose="020F0502020204030204" pitchFamily="34" charset="0"/>
              </a:rPr>
              <a:t>enlaces de comunicação com e sem fio</a:t>
            </a:r>
            <a:endParaRPr lang="pt-BR" altLang="en-US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4625" indent="0">
              <a:buSzPct val="75000"/>
              <a:buNone/>
            </a:pPr>
            <a:endParaRPr lang="pt-BR" altLang="en-US" dirty="0"/>
          </a:p>
          <a:p>
            <a:endParaRPr lang="pt-BR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734660" y="1755385"/>
            <a:ext cx="5787853" cy="2152574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ja-JP" sz="6000" b="0" dirty="0"/>
              <a:t>Um olhar mais atento sobre a estrutura </a:t>
            </a:r>
            <a:r>
              <a:rPr lang="pt-BR" altLang="ja-JP" sz="6000" b="0"/>
              <a:t>da Internet</a:t>
            </a:r>
            <a:endParaRPr lang="pt-BR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 fontScale="92500" lnSpcReduction="20000"/>
          </a:bodyPr>
          <a:lstStyle/>
          <a:p>
            <a:pPr marL="0" indent="0">
              <a:buSzPct val="75000"/>
              <a:buNone/>
            </a:pPr>
            <a:r>
              <a:rPr lang="pt-BR" altLang="en-US" sz="36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Borda da rede :</a:t>
            </a:r>
          </a:p>
          <a:p>
            <a:pPr marL="350838" indent="-225425">
              <a:buSzPct val="100000"/>
            </a:pPr>
            <a:r>
              <a:rPr lang="pt-BR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hospedeiros: clientes e servidores</a:t>
            </a:r>
          </a:p>
          <a:p>
            <a:pPr marL="350838" indent="-225425">
              <a:buSzPct val="100000"/>
            </a:pPr>
            <a:r>
              <a:rPr lang="pt-BR" altLang="en-US" sz="32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servidores frequentemente em </a:t>
            </a:r>
            <a:r>
              <a:rPr lang="pt-BR" altLang="en-US" sz="3200" i="1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centers</a:t>
            </a:r>
            <a:endParaRPr lang="pt-BR" altLang="en-US" sz="320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pt-BR" altLang="en-US" sz="36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Redes de acesso, mídia física:</a:t>
            </a:r>
          </a:p>
          <a:p>
            <a:pPr marL="290513" indent="-176213">
              <a:buSzPct val="100000"/>
            </a:pP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enlaces de comunicação com e sem fio</a:t>
            </a:r>
            <a:endParaRPr lang="pt-BR" altLang="en-US" sz="32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pt-BR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pt-BR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roteadores interconectados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pt-BR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rede de redes</a:t>
            </a:r>
          </a:p>
          <a:p>
            <a:pPr marL="174625" indent="0">
              <a:buSzPct val="75000"/>
              <a:buNone/>
            </a:pPr>
            <a:endParaRPr lang="pt-BR" altLang="en-US" dirty="0"/>
          </a:p>
          <a:p>
            <a:endParaRPr lang="pt-BR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9157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208944" y="4667783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656435" y="1723929"/>
            <a:ext cx="5787853" cy="3485378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71345" y="151063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800" b="0" dirty="0">
                <a:ea typeface="ＭＳ Ｐゴシック" panose="020B0600070205080204" pitchFamily="34" charset="-128"/>
              </a:rPr>
              <a:t>Redes de acesso e mídia física</a:t>
            </a:r>
            <a:endParaRPr lang="pt-BR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51496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  <a:b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49773" y="4677937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  <a:br>
              <a:rPr lang="pt-BR" sz="1400">
                <a:solidFill>
                  <a:prstClr val="black"/>
                </a:solidFill>
                <a:latin typeface="Calibri" panose="020F0502020204030204"/>
              </a:rPr>
            </a:b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de conteúdo</a:t>
            </a:r>
            <a:endParaRPr lang="pt-BR" sz="1400" dirty="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684809" y="1424002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Q: Como </a:t>
            </a:r>
            <a:r>
              <a:rPr lang="pt-BR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conectar sistemas finais ao roteador de </a:t>
            </a: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borda?</a:t>
            </a:r>
          </a:p>
          <a:p>
            <a:pPr>
              <a:spcBef>
                <a:spcPts val="600"/>
              </a:spcBef>
              <a:buSzPct val="75000"/>
            </a:pPr>
            <a:r>
              <a:rPr lang="pt-BR" altLang="en-US" sz="2400">
                <a:ea typeface="ＭＳ Ｐゴシック" panose="020B0600070205080204" pitchFamily="34" charset="-128"/>
              </a:rPr>
              <a:t>redes </a:t>
            </a:r>
            <a:r>
              <a:rPr lang="pt-BR" altLang="en-US" sz="2400" dirty="0">
                <a:ea typeface="ＭＳ Ｐゴシック" panose="020B0600070205080204" pitchFamily="34" charset="-128"/>
              </a:rPr>
              <a:t>de acesso residencial</a:t>
            </a:r>
          </a:p>
          <a:p>
            <a:pPr>
              <a:spcBef>
                <a:spcPts val="600"/>
              </a:spcBef>
              <a:buSzPct val="75000"/>
            </a:pPr>
            <a:r>
              <a:rPr lang="pt-BR" altLang="en-US" sz="2400" dirty="0">
                <a:ea typeface="ＭＳ Ｐゴシック" panose="020B0600070205080204" pitchFamily="34" charset="-128"/>
              </a:rPr>
              <a:t>redes de acesso institucional (escola, empresa)</a:t>
            </a:r>
          </a:p>
          <a:p>
            <a:pPr>
              <a:spcBef>
                <a:spcPts val="600"/>
              </a:spcBef>
              <a:buSzPct val="75000"/>
            </a:pPr>
            <a:r>
              <a:rPr lang="pt-BR" altLang="en-US" sz="2400" dirty="0">
                <a:ea typeface="ＭＳ Ｐゴシック" panose="020B0600070205080204" pitchFamily="34" charset="-128"/>
              </a:rPr>
              <a:t>redes de acesso móvel (WiFi, 4G/</a:t>
            </a:r>
            <a:r>
              <a:rPr lang="pt-BR" altLang="en-US" sz="2400">
                <a:ea typeface="ＭＳ Ｐゴシック" panose="020B0600070205080204" pitchFamily="34" charset="-128"/>
              </a:rPr>
              <a:t>5G)</a:t>
            </a:r>
          </a:p>
          <a:p>
            <a:pPr>
              <a:spcBef>
                <a:spcPts val="600"/>
              </a:spcBef>
              <a:buSzPct val="75000"/>
            </a:pPr>
            <a:endParaRPr lang="pt-BR" altLang="en-US" sz="240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pt-BR" altLang="en-US"/>
          </a:p>
          <a:p>
            <a:endParaRPr lang="pt-BR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1" name="Group 42"/>
          <p:cNvGrpSpPr>
            <a:grpSpLocks/>
          </p:cNvGrpSpPr>
          <p:nvPr/>
        </p:nvGrpSpPr>
        <p:grpSpPr bwMode="auto">
          <a:xfrm>
            <a:off x="2019719" y="1315725"/>
            <a:ext cx="7717134" cy="2864389"/>
            <a:chOff x="1182688" y="1198563"/>
            <a:chExt cx="6375400" cy="2293937"/>
          </a:xfrm>
        </p:grpSpPr>
        <p:graphicFrame>
          <p:nvGraphicFramePr>
            <p:cNvPr id="7170" name="Object 2"/>
            <p:cNvGraphicFramePr>
              <a:graphicFrameLocks noChangeAspect="1"/>
            </p:cNvGraphicFramePr>
            <p:nvPr/>
          </p:nvGraphicFramePr>
          <p:xfrm>
            <a:off x="1349375" y="1966913"/>
            <a:ext cx="611188" cy="5207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717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49375" y="1966913"/>
                          <a:ext cx="611188" cy="5207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174" name="Rectangle 5"/>
            <p:cNvSpPr>
              <a:spLocks noChangeArrowheads="1"/>
            </p:cNvSpPr>
            <p:nvPr/>
          </p:nvSpPr>
          <p:spPr bwMode="auto">
            <a:xfrm>
              <a:off x="2105025" y="2009775"/>
              <a:ext cx="206375" cy="414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pt-BR"/>
            </a:p>
          </p:txBody>
        </p:sp>
        <p:sp>
          <p:nvSpPr>
            <p:cNvPr id="7175" name="Line 7"/>
            <p:cNvSpPr>
              <a:spLocks noChangeShapeType="1"/>
            </p:cNvSpPr>
            <p:nvPr/>
          </p:nvSpPr>
          <p:spPr bwMode="auto">
            <a:xfrm>
              <a:off x="1952625" y="2205038"/>
              <a:ext cx="139700" cy="15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3043238" y="1387475"/>
              <a:ext cx="2046287" cy="2049463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77" name="Oval 9"/>
            <p:cNvSpPr>
              <a:spLocks noChangeArrowheads="1"/>
            </p:cNvSpPr>
            <p:nvPr/>
          </p:nvSpPr>
          <p:spPr bwMode="auto">
            <a:xfrm>
              <a:off x="3227388" y="1857375"/>
              <a:ext cx="193675" cy="19367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78" name="Oval 11"/>
            <p:cNvSpPr>
              <a:spLocks noChangeArrowheads="1"/>
            </p:cNvSpPr>
            <p:nvPr/>
          </p:nvSpPr>
          <p:spPr bwMode="auto">
            <a:xfrm>
              <a:off x="4543425" y="2163763"/>
              <a:ext cx="193675" cy="19367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79" name="Oval 12"/>
            <p:cNvSpPr>
              <a:spLocks noChangeArrowheads="1"/>
            </p:cNvSpPr>
            <p:nvPr/>
          </p:nvSpPr>
          <p:spPr bwMode="auto">
            <a:xfrm>
              <a:off x="4017963" y="2701925"/>
              <a:ext cx="193675" cy="19367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80" name="Line 14"/>
            <p:cNvSpPr>
              <a:spLocks noChangeShapeType="1"/>
            </p:cNvSpPr>
            <p:nvPr/>
          </p:nvSpPr>
          <p:spPr bwMode="auto">
            <a:xfrm flipV="1">
              <a:off x="2312988" y="1981200"/>
              <a:ext cx="928687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81" name="Line 15"/>
            <p:cNvSpPr>
              <a:spLocks noChangeShapeType="1"/>
            </p:cNvSpPr>
            <p:nvPr/>
          </p:nvSpPr>
          <p:spPr bwMode="auto">
            <a:xfrm>
              <a:off x="3367088" y="2008188"/>
              <a:ext cx="720725" cy="720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82" name="Line 16"/>
            <p:cNvSpPr>
              <a:spLocks noChangeShapeType="1"/>
            </p:cNvSpPr>
            <p:nvPr/>
          </p:nvSpPr>
          <p:spPr bwMode="auto">
            <a:xfrm flipV="1">
              <a:off x="4197350" y="2312988"/>
              <a:ext cx="388938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83" name="Text Box 17"/>
            <p:cNvSpPr txBox="1">
              <a:spLocks noChangeArrowheads="1"/>
            </p:cNvSpPr>
            <p:nvPr/>
          </p:nvSpPr>
          <p:spPr bwMode="auto">
            <a:xfrm>
              <a:off x="3816351" y="1517650"/>
              <a:ext cx="76335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 dirty="0"/>
                <a:t>rede de</a:t>
              </a:r>
              <a:br>
                <a:rPr lang="en-US" sz="1400" u="none" dirty="0"/>
              </a:br>
              <a:r>
                <a:rPr lang="en-US" sz="1400" u="none" dirty="0" err="1"/>
                <a:t>telefone</a:t>
              </a:r>
              <a:endParaRPr lang="en-US" sz="1400" u="none" dirty="0"/>
            </a:p>
          </p:txBody>
        </p:sp>
        <p:sp>
          <p:nvSpPr>
            <p:cNvPr id="7184" name="Line 19"/>
            <p:cNvSpPr>
              <a:spLocks noChangeShapeType="1"/>
            </p:cNvSpPr>
            <p:nvPr/>
          </p:nvSpPr>
          <p:spPr bwMode="auto">
            <a:xfrm flipV="1">
              <a:off x="4681538" y="2244725"/>
              <a:ext cx="485775" cy="14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85" name="Freeform 20"/>
            <p:cNvSpPr>
              <a:spLocks/>
            </p:cNvSpPr>
            <p:nvPr/>
          </p:nvSpPr>
          <p:spPr bwMode="auto">
            <a:xfrm>
              <a:off x="5511800" y="1443038"/>
              <a:ext cx="2046288" cy="2049462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7186" name="Group 21"/>
            <p:cNvGrpSpPr>
              <a:grpSpLocks/>
            </p:cNvGrpSpPr>
            <p:nvPr/>
          </p:nvGrpSpPr>
          <p:grpSpPr bwMode="auto">
            <a:xfrm>
              <a:off x="5665788" y="2116138"/>
              <a:ext cx="569912" cy="285750"/>
              <a:chOff x="533" y="321"/>
              <a:chExt cx="359" cy="180"/>
            </a:xfrm>
          </p:grpSpPr>
          <p:grpSp>
            <p:nvGrpSpPr>
              <p:cNvPr id="7195" name="Group 22"/>
              <p:cNvGrpSpPr>
                <a:grpSpLocks/>
              </p:cNvGrpSpPr>
              <p:nvPr/>
            </p:nvGrpSpPr>
            <p:grpSpPr bwMode="auto">
              <a:xfrm>
                <a:off x="533" y="321"/>
                <a:ext cx="359" cy="180"/>
                <a:chOff x="1009" y="655"/>
                <a:chExt cx="359" cy="180"/>
              </a:xfrm>
            </p:grpSpPr>
            <p:sp>
              <p:nvSpPr>
                <p:cNvPr id="7197" name="Oval 23"/>
                <p:cNvSpPr>
                  <a:spLocks noChangeArrowheads="1"/>
                </p:cNvSpPr>
                <p:nvPr/>
              </p:nvSpPr>
              <p:spPr bwMode="auto">
                <a:xfrm>
                  <a:off x="1012" y="735"/>
                  <a:ext cx="356" cy="100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7198" name="Line 24"/>
                <p:cNvSpPr>
                  <a:spLocks noChangeShapeType="1"/>
                </p:cNvSpPr>
                <p:nvPr/>
              </p:nvSpPr>
              <p:spPr bwMode="auto">
                <a:xfrm>
                  <a:off x="1012" y="727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7199" name="Line 25"/>
                <p:cNvSpPr>
                  <a:spLocks noChangeShapeType="1"/>
                </p:cNvSpPr>
                <p:nvPr/>
              </p:nvSpPr>
              <p:spPr bwMode="auto">
                <a:xfrm>
                  <a:off x="1368" y="727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7200" name="Rectangle 26"/>
                <p:cNvSpPr>
                  <a:spLocks noChangeArrowheads="1"/>
                </p:cNvSpPr>
                <p:nvPr/>
              </p:nvSpPr>
              <p:spPr bwMode="auto">
                <a:xfrm>
                  <a:off x="1012" y="727"/>
                  <a:ext cx="353" cy="61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7201" name="Oval 27"/>
                <p:cNvSpPr>
                  <a:spLocks noChangeArrowheads="1"/>
                </p:cNvSpPr>
                <p:nvPr/>
              </p:nvSpPr>
              <p:spPr bwMode="auto">
                <a:xfrm>
                  <a:off x="1009" y="655"/>
                  <a:ext cx="356" cy="116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grpSp>
              <p:nvGrpSpPr>
                <p:cNvPr id="7202" name="Group 28"/>
                <p:cNvGrpSpPr>
                  <a:grpSpLocks/>
                </p:cNvGrpSpPr>
                <p:nvPr/>
              </p:nvGrpSpPr>
              <p:grpSpPr bwMode="auto">
                <a:xfrm>
                  <a:off x="1095" y="681"/>
                  <a:ext cx="176" cy="68"/>
                  <a:chOff x="2848" y="848"/>
                  <a:chExt cx="140" cy="98"/>
                </a:xfrm>
              </p:grpSpPr>
              <p:sp>
                <p:nvSpPr>
                  <p:cNvPr id="7207" name="Line 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48" y="848"/>
                    <a:ext cx="50" cy="2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7208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2944" y="946"/>
                    <a:ext cx="44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7209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2894" y="850"/>
                    <a:ext cx="52" cy="96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7203" name="Group 32"/>
                <p:cNvGrpSpPr>
                  <a:grpSpLocks/>
                </p:cNvGrpSpPr>
                <p:nvPr/>
              </p:nvGrpSpPr>
              <p:grpSpPr bwMode="auto">
                <a:xfrm flipV="1">
                  <a:off x="1095" y="680"/>
                  <a:ext cx="176" cy="68"/>
                  <a:chOff x="2848" y="848"/>
                  <a:chExt cx="140" cy="98"/>
                </a:xfrm>
              </p:grpSpPr>
              <p:sp>
                <p:nvSpPr>
                  <p:cNvPr id="7204" name="Line 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48" y="848"/>
                    <a:ext cx="50" cy="2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7205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2944" y="946"/>
                    <a:ext cx="44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7206" name="Line 35"/>
                  <p:cNvSpPr>
                    <a:spLocks noChangeShapeType="1"/>
                  </p:cNvSpPr>
                  <p:nvPr/>
                </p:nvSpPr>
                <p:spPr bwMode="auto">
                  <a:xfrm>
                    <a:off x="2894" y="850"/>
                    <a:ext cx="52" cy="96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sp>
            <p:nvSpPr>
              <p:cNvPr id="7196" name="Line 36"/>
              <p:cNvSpPr>
                <a:spLocks noChangeShapeType="1"/>
              </p:cNvSpPr>
              <p:nvPr/>
            </p:nvSpPr>
            <p:spPr bwMode="auto">
              <a:xfrm>
                <a:off x="535" y="368"/>
                <a:ext cx="0" cy="6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7187" name="Line 37"/>
            <p:cNvSpPr>
              <a:spLocks noChangeShapeType="1"/>
            </p:cNvSpPr>
            <p:nvPr/>
          </p:nvSpPr>
          <p:spPr bwMode="auto">
            <a:xfrm flipH="1" flipV="1">
              <a:off x="5346700" y="2244725"/>
              <a:ext cx="319088" cy="14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7188" name="Text Box 38"/>
            <p:cNvSpPr txBox="1">
              <a:spLocks noChangeArrowheads="1"/>
            </p:cNvSpPr>
            <p:nvPr/>
          </p:nvSpPr>
          <p:spPr bwMode="auto">
            <a:xfrm>
              <a:off x="6045201" y="1727200"/>
              <a:ext cx="7366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/>
                <a:t>Internet</a:t>
              </a:r>
            </a:p>
          </p:txBody>
        </p:sp>
        <p:sp>
          <p:nvSpPr>
            <p:cNvPr id="7189" name="Text Box 39"/>
            <p:cNvSpPr txBox="1">
              <a:spLocks noChangeArrowheads="1"/>
            </p:cNvSpPr>
            <p:nvPr/>
          </p:nvSpPr>
          <p:spPr bwMode="auto">
            <a:xfrm>
              <a:off x="2070101" y="2500313"/>
              <a:ext cx="923651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/>
                <a:t>modem</a:t>
              </a:r>
              <a:br>
                <a:rPr lang="en-US" sz="1400" u="none"/>
              </a:br>
              <a:r>
                <a:rPr lang="en-US" sz="1400" u="none"/>
                <a:t>discado</a:t>
              </a:r>
              <a:br>
                <a:rPr lang="en-US" sz="1400" u="none"/>
              </a:br>
              <a:r>
                <a:rPr lang="en-US" sz="1400" u="none"/>
                <a:t>doméstico</a:t>
              </a:r>
            </a:p>
          </p:txBody>
        </p:sp>
        <p:sp>
          <p:nvSpPr>
            <p:cNvPr id="7190" name="Text Box 40"/>
            <p:cNvSpPr txBox="1">
              <a:spLocks noChangeArrowheads="1"/>
            </p:cNvSpPr>
            <p:nvPr/>
          </p:nvSpPr>
          <p:spPr bwMode="auto">
            <a:xfrm>
              <a:off x="4992688" y="2584450"/>
              <a:ext cx="1101327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/>
                <a:t>modem</a:t>
              </a:r>
              <a:br>
                <a:rPr lang="en-US" sz="1400" u="none"/>
              </a:br>
              <a:r>
                <a:rPr lang="en-US" sz="1400" u="none"/>
                <a:t>do ISP</a:t>
              </a:r>
              <a:br>
                <a:rPr lang="en-US" sz="1400" u="none"/>
              </a:br>
              <a:r>
                <a:rPr lang="en-US" sz="1400" u="none"/>
                <a:t> (p. e., AOL)</a:t>
              </a:r>
            </a:p>
          </p:txBody>
        </p:sp>
        <p:sp>
          <p:nvSpPr>
            <p:cNvPr id="7191" name="Text Box 41"/>
            <p:cNvSpPr txBox="1">
              <a:spLocks noChangeArrowheads="1"/>
            </p:cNvSpPr>
            <p:nvPr/>
          </p:nvSpPr>
          <p:spPr bwMode="auto">
            <a:xfrm>
              <a:off x="1182688" y="2598738"/>
              <a:ext cx="92365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/>
                <a:t>PC</a:t>
              </a:r>
              <a:br>
                <a:rPr lang="en-US" sz="1400" u="none"/>
              </a:br>
              <a:r>
                <a:rPr lang="en-US" sz="1400" u="none"/>
                <a:t>doméstico</a:t>
              </a:r>
            </a:p>
          </p:txBody>
        </p:sp>
        <p:sp>
          <p:nvSpPr>
            <p:cNvPr id="7192" name="Rectangle 44"/>
            <p:cNvSpPr>
              <a:spLocks noChangeArrowheads="1"/>
            </p:cNvSpPr>
            <p:nvPr/>
          </p:nvSpPr>
          <p:spPr bwMode="auto">
            <a:xfrm>
              <a:off x="3019425" y="1677988"/>
              <a:ext cx="623888" cy="5413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193" name="Text Box 45"/>
            <p:cNvSpPr txBox="1">
              <a:spLocks noChangeArrowheads="1"/>
            </p:cNvSpPr>
            <p:nvPr/>
          </p:nvSpPr>
          <p:spPr bwMode="auto">
            <a:xfrm>
              <a:off x="2554288" y="1198563"/>
              <a:ext cx="86273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u="sng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sz="1400" u="none"/>
                <a:t>escritório</a:t>
              </a:r>
              <a:br>
                <a:rPr lang="en-US" sz="1400" u="none"/>
              </a:br>
              <a:r>
                <a:rPr lang="en-US" sz="1400" u="none"/>
                <a:t>central </a:t>
              </a:r>
            </a:p>
          </p:txBody>
        </p:sp>
        <p:sp>
          <p:nvSpPr>
            <p:cNvPr id="7194" name="Rectangle 46"/>
            <p:cNvSpPr>
              <a:spLocks noChangeArrowheads="1"/>
            </p:cNvSpPr>
            <p:nvPr/>
          </p:nvSpPr>
          <p:spPr bwMode="auto">
            <a:xfrm>
              <a:off x="5095386" y="2052417"/>
              <a:ext cx="206375" cy="414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pt-BR"/>
            </a:p>
          </p:txBody>
        </p:sp>
      </p:grpSp>
      <p:sp>
        <p:nvSpPr>
          <p:cNvPr id="7172" name="Rectangle 3"/>
          <p:cNvSpPr txBox="1">
            <a:spLocks noChangeArrowheads="1"/>
          </p:cNvSpPr>
          <p:nvPr/>
        </p:nvSpPr>
        <p:spPr bwMode="auto">
          <a:xfrm>
            <a:off x="838200" y="3835882"/>
            <a:ext cx="10515600" cy="2618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u="sng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 u="sng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 u="sng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 u="sng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 u="sng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u="sng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u="sng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u="sng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u="sng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u="none" dirty="0">
              <a:latin typeface="Comic Sans MS" pitchFamily="66" charset="0"/>
            </a:endParaRPr>
          </a:p>
          <a:p>
            <a:pPr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Char char="v"/>
            </a:pPr>
            <a:r>
              <a:rPr lang="pt-BR" u="none" dirty="0">
                <a:latin typeface="+mn-lt"/>
              </a:rPr>
              <a:t>usa infraestrutura de telefonia existente</a:t>
            </a:r>
          </a:p>
          <a:p>
            <a:pPr lvl="1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Char char="v"/>
            </a:pPr>
            <a:r>
              <a:rPr lang="pt-BR" u="none" dirty="0">
                <a:latin typeface="+mn-lt"/>
              </a:rPr>
              <a:t>casa conectada ao </a:t>
            </a:r>
            <a:r>
              <a:rPr lang="pt-BR" u="none" dirty="0">
                <a:solidFill>
                  <a:srgbClr val="FF0000"/>
                </a:solidFill>
                <a:latin typeface="+mn-lt"/>
              </a:rPr>
              <a:t>escritório central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Char char="v"/>
            </a:pPr>
            <a:r>
              <a:rPr lang="pt-BR" u="none" dirty="0">
                <a:latin typeface="+mn-lt"/>
              </a:rPr>
              <a:t>até 56 </a:t>
            </a:r>
            <a:r>
              <a:rPr lang="pt-BR" u="none" dirty="0" err="1">
                <a:latin typeface="+mn-lt"/>
              </a:rPr>
              <a:t>kbps</a:t>
            </a:r>
            <a:r>
              <a:rPr lang="pt-BR" u="none" dirty="0">
                <a:latin typeface="+mn-lt"/>
              </a:rPr>
              <a:t> de acesso direto ao roteador (geralmente menos)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Char char="v"/>
            </a:pPr>
            <a:r>
              <a:rPr lang="pt-BR" u="none" dirty="0">
                <a:latin typeface="+mn-lt"/>
              </a:rPr>
              <a:t>não pode navegar e telefonar ao mesmo tempo:</a:t>
            </a:r>
            <a:br>
              <a:rPr lang="pt-BR" u="none" dirty="0">
                <a:latin typeface="+mn-lt"/>
              </a:rPr>
            </a:br>
            <a:r>
              <a:rPr lang="pt-BR" u="none" dirty="0">
                <a:latin typeface="+mn-lt"/>
              </a:rPr>
              <a:t>não está </a:t>
            </a:r>
            <a:r>
              <a:rPr lang="pt-BR" u="none" dirty="0">
                <a:solidFill>
                  <a:srgbClr val="FF0000"/>
                </a:solidFill>
                <a:latin typeface="+mn-lt"/>
              </a:rPr>
              <a:t>“sempre ligado”</a:t>
            </a:r>
            <a:endParaRPr lang="pt-BR" sz="2000" u="none" dirty="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7173" name="Title 4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eaLnBrk="1" hangingPunct="1"/>
            <a:r>
              <a:rPr lang="pt-BR" sz="3200" dirty="0"/>
              <a:t>Acesso a rede: Modem discado</a:t>
            </a:r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5ACD20F8-3123-47A8-9BB6-98BEAF2E5D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id="{04CEE00A-39C6-B3FE-6B17-4E62B3DD9179}"/>
              </a:ext>
            </a:extLst>
          </p:cNvPr>
          <p:cNvSpPr txBox="1"/>
          <p:nvPr/>
        </p:nvSpPr>
        <p:spPr>
          <a:xfrm>
            <a:off x="8130397" y="5944514"/>
            <a:ext cx="38268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b="1" dirty="0"/>
              <a:t>v.90</a:t>
            </a:r>
            <a:r>
              <a:rPr lang="pt-BR" sz="1200" dirty="0"/>
              <a:t>: até 56 Kbps de </a:t>
            </a:r>
            <a:r>
              <a:rPr lang="pt-BR" sz="1200" i="1" dirty="0" err="1"/>
              <a:t>downstream</a:t>
            </a:r>
            <a:r>
              <a:rPr lang="pt-BR" sz="1200" dirty="0"/>
              <a:t> e 33,6 Kbps de </a:t>
            </a:r>
            <a:r>
              <a:rPr lang="pt-BR" sz="1200" i="1" dirty="0" err="1"/>
              <a:t>upstream</a:t>
            </a:r>
            <a:endParaRPr lang="pt-BR" sz="1200" i="1" dirty="0"/>
          </a:p>
          <a:p>
            <a:r>
              <a:rPr lang="pt-BR" sz="1200" b="1" dirty="0"/>
              <a:t>v.92</a:t>
            </a:r>
            <a:r>
              <a:rPr lang="pt-BR" sz="1200" dirty="0"/>
              <a:t>: até 56 Kbps de </a:t>
            </a:r>
            <a:r>
              <a:rPr lang="pt-BR" sz="1200" i="1" dirty="0" err="1"/>
              <a:t>downstream</a:t>
            </a:r>
            <a:r>
              <a:rPr lang="pt-BR" sz="1200" dirty="0"/>
              <a:t> e 48 Kbps de </a:t>
            </a:r>
            <a:r>
              <a:rPr lang="pt-BR" sz="1200" i="1" dirty="0" err="1"/>
              <a:t>upstream</a:t>
            </a:r>
            <a:endParaRPr lang="pt-BR" sz="1200" i="1" dirty="0"/>
          </a:p>
        </p:txBody>
      </p:sp>
    </p:spTree>
    <p:extLst>
      <p:ext uri="{BB962C8B-B14F-4D97-AF65-F5344CB8AC3E}">
        <p14:creationId xmlns:p14="http://schemas.microsoft.com/office/powerpoint/2010/main" val="36941809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m 11">
            <a:extLst>
              <a:ext uri="{FF2B5EF4-FFF2-40B4-BE49-F238E27FC236}">
                <a16:creationId xmlns:a16="http://schemas.microsoft.com/office/drawing/2014/main" id="{35F5B2F1-5655-8052-EF10-4743D456C1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989" y="133075"/>
            <a:ext cx="3599411" cy="2701636"/>
          </a:xfrm>
          <a:prstGeom prst="rect">
            <a:avLst/>
          </a:prstGeom>
        </p:spPr>
      </p:pic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7902ECF8-DE4C-44E6-9CF0-C9A4BE506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6498E289-CC5D-44D8-B2ED-3EE945B84638}"/>
              </a:ext>
            </a:extLst>
          </p:cNvPr>
          <p:cNvSpPr txBox="1"/>
          <p:nvPr/>
        </p:nvSpPr>
        <p:spPr>
          <a:xfrm>
            <a:off x="398586" y="2434602"/>
            <a:ext cx="3599456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Placa de Fax Modem U.S. </a:t>
            </a:r>
            <a:r>
              <a:rPr lang="pt-BR" sz="1600" dirty="0" err="1"/>
              <a:t>Robotics</a:t>
            </a:r>
            <a:r>
              <a:rPr lang="pt-BR" sz="1600" dirty="0"/>
              <a:t> </a:t>
            </a:r>
          </a:p>
          <a:p>
            <a:pPr algn="ctr"/>
            <a:r>
              <a:rPr lang="pt-BR" sz="1600" dirty="0"/>
              <a:t>ISA - 33,6 Kbps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</a:t>
            </a:r>
            <a:r>
              <a:rPr lang="pt-BR" sz="700" dirty="0">
                <a:solidFill>
                  <a:schemeClr val="bg1">
                    <a:lumMod val="75000"/>
                  </a:schemeClr>
                </a:solidFill>
                <a:hlinkClick r:id="rId4"/>
              </a:rPr>
              <a:t>https://produto.mercadolivre.com.br/MLB-862105012-placa-fax-modem-us-robotic-isa-336-kbps-usado-_JM</a:t>
            </a:r>
            <a:endParaRPr lang="pt-BR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A36E190-914C-4446-91F6-0972246DB3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989" y="3439049"/>
            <a:ext cx="3549870" cy="2700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B9B8444F-C16A-4951-B536-4527133400FC}"/>
              </a:ext>
            </a:extLst>
          </p:cNvPr>
          <p:cNvSpPr txBox="1"/>
          <p:nvPr/>
        </p:nvSpPr>
        <p:spPr>
          <a:xfrm>
            <a:off x="391196" y="6031086"/>
            <a:ext cx="3599456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Fax Modem Externo U.S. </a:t>
            </a:r>
            <a:r>
              <a:rPr lang="pt-BR" sz="1600" dirty="0" err="1"/>
              <a:t>Robotics</a:t>
            </a:r>
            <a:r>
              <a:rPr lang="pt-BR" sz="1600" dirty="0"/>
              <a:t> </a:t>
            </a:r>
          </a:p>
          <a:p>
            <a:pPr algn="ctr"/>
            <a:r>
              <a:rPr lang="pt-BR" sz="1600" dirty="0"/>
              <a:t>33,6 Kbps – Conexão Serial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</a:t>
            </a:r>
            <a:r>
              <a:rPr lang="pt-BR" sz="7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https://www.amazon.com/Robotics-Sportster-33-6K-External-000839-09/dp/B00004Z7Y4</a:t>
            </a:r>
            <a:endParaRPr lang="pt-BR" sz="7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endParaRPr lang="pt-BR" sz="700" dirty="0"/>
          </a:p>
        </p:txBody>
      </p:sp>
      <p:pic>
        <p:nvPicPr>
          <p:cNvPr id="10" name="Picture 10">
            <a:extLst>
              <a:ext uri="{FF2B5EF4-FFF2-40B4-BE49-F238E27FC236}">
                <a16:creationId xmlns:a16="http://schemas.microsoft.com/office/drawing/2014/main" id="{7157EF2E-E819-4CBA-B195-F9D0AAACF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0966" y="92029"/>
            <a:ext cx="7767250" cy="5826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D4D62907-AECF-4A83-8C56-AA29B577F8FF}"/>
              </a:ext>
            </a:extLst>
          </p:cNvPr>
          <p:cNvSpPr txBox="1"/>
          <p:nvPr/>
        </p:nvSpPr>
        <p:spPr>
          <a:xfrm>
            <a:off x="6414863" y="5923866"/>
            <a:ext cx="35994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Fax Modem Externo 3Com </a:t>
            </a:r>
            <a:r>
              <a:rPr lang="pt-BR" sz="1600" dirty="0" err="1"/>
              <a:t>OfficeConnect</a:t>
            </a:r>
            <a:r>
              <a:rPr lang="pt-BR" sz="1600" dirty="0"/>
              <a:t> 56K Business Modem</a:t>
            </a:r>
          </a:p>
          <a:p>
            <a:pPr algn="ctr"/>
            <a:r>
              <a:rPr lang="pt-BR" sz="1600" dirty="0"/>
              <a:t>Conexão USB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3440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800" b="0" dirty="0">
                <a:ea typeface="ＭＳ Ｐゴシック" panose="020B0600070205080204" pitchFamily="34" charset="-128"/>
              </a:rPr>
              <a:t>Redes de acesso: acesso baseado em cabo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552" y="2388173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6138"/>
            <a:chOff x="2606" y="951"/>
            <a:chExt cx="1903" cy="1333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7" y="2071"/>
              <a:ext cx="51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Canais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defRPr/>
            </a:pPr>
            <a:r>
              <a:rPr lang="pt-BR" altLang="en-US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multiplexação por divisão de frequência (</a:t>
            </a:r>
            <a:r>
              <a:rPr lang="pt-BR" altLang="en-US" i="1" dirty="0" err="1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fr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equency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division multiplexing -FDM):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diferentes canais transmitidos em diferentes bandas de frequência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800" b="0" dirty="0">
                <a:ea typeface="ＭＳ Ｐゴシック" panose="020B0600070205080204" pitchFamily="34" charset="-128"/>
              </a:rPr>
              <a:t>Redes de acesso: acesso baseado </a:t>
            </a:r>
            <a:r>
              <a:rPr lang="pt-BR" altLang="en-US" sz="4800" b="0">
                <a:ea typeface="ＭＳ Ｐゴシック" panose="020B0600070205080204" pitchFamily="34" charset="-128"/>
              </a:rPr>
              <a:t>em cabo</a:t>
            </a:r>
            <a:endParaRPr lang="pt-BR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551" y="2388173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4634" y="2389761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2268538" cy="289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fim do cabo de difusão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188219" y="2250057"/>
            <a:ext cx="3719516" cy="1422399"/>
            <a:chOff x="-139" y="1443"/>
            <a:chExt cx="2343" cy="896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" y="1885"/>
              <a:ext cx="2343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dados, TV transmitidos em diferentes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frequências sobre cabo 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compartilhado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 rede de distribuição</a:t>
              </a:r>
              <a:endParaRPr kumimoji="0" lang="pt-BR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</a:t>
            </a:r>
            <a:r>
              <a:rPr kumimoji="0" 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hybrid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fiber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coax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assim</a:t>
            </a:r>
            <a:r>
              <a:rPr lang="pt-BR" sz="2400" dirty="0" err="1">
                <a:solidFill>
                  <a:prstClr val="black"/>
                </a:solidFill>
                <a:latin typeface="Calibri" panose="020F0502020204030204"/>
                <a:ea typeface="ＭＳ Ｐゴシック" charset="0"/>
                <a:cs typeface="ＭＳ Ｐゴシック" charset="0"/>
              </a:rPr>
              <a:t>étrico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até 40 Mbps – 1.2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Gbps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de taxa de transmissão </a:t>
            </a:r>
            <a:r>
              <a:rPr kumimoji="0" lang="pt-B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downstream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, 30-100 Mbps de taxa de transmissão </a:t>
            </a:r>
            <a:r>
              <a:rPr kumimoji="0" lang="pt-B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upstream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rede 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 cabos e fibras anexam casas ao roteador do ISP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casas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compartilham a rede de acesso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até o fim do cabo de difusão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6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  <a:endParaRPr kumimoji="0" lang="pt-BR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  <a:endPara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18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0D256276-A690-4F25-90B8-03A365CE45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2B5F4191-A0E7-43CD-9464-22755A54DFA4}"/>
              </a:ext>
            </a:extLst>
          </p:cNvPr>
          <p:cNvSpPr txBox="1"/>
          <p:nvPr/>
        </p:nvSpPr>
        <p:spPr>
          <a:xfrm>
            <a:off x="3562900" y="5543640"/>
            <a:ext cx="5066201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 err="1"/>
              <a:t>Cable</a:t>
            </a:r>
            <a:r>
              <a:rPr lang="pt-BR" sz="1600" dirty="0"/>
              <a:t> Modem Thomson </a:t>
            </a:r>
            <a:br>
              <a:rPr lang="pt-BR" sz="1600" dirty="0"/>
            </a:br>
            <a:r>
              <a:rPr lang="pt-BR" sz="1600" dirty="0"/>
              <a:t>(inclui </a:t>
            </a:r>
            <a:r>
              <a:rPr lang="pt-BR" sz="1600" i="1" dirty="0"/>
              <a:t>gateway</a:t>
            </a:r>
            <a:r>
              <a:rPr lang="pt-BR" sz="1600" dirty="0"/>
              <a:t> de VoIP)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6" name="Imagem 5">
            <a:extLst>
              <a:ext uri="{FF2B5EF4-FFF2-40B4-BE49-F238E27FC236}">
                <a16:creationId xmlns:a16="http://schemas.microsoft.com/office/drawing/2014/main" id="{BE6BD5A9-AD98-7556-B6BE-CEC69F47EA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192" y="489955"/>
            <a:ext cx="11809615" cy="5040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25393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solidFill>
                  <a:srgbClr val="008000"/>
                </a:solidFill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4" name="Picture 3" descr="A book cover with a bridge&#10;&#10;Description automatically generated">
            <a:extLst>
              <a:ext uri="{FF2B5EF4-FFF2-40B4-BE49-F238E27FC236}">
                <a16:creationId xmlns:a16="http://schemas.microsoft.com/office/drawing/2014/main" id="{B610F142-3ED9-6CD1-4942-4402DA2C7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1312" y="561975"/>
            <a:ext cx="3180957" cy="394306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8110304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pt-BR" altLang="en-US" sz="4800" b="0">
                <a:ea typeface="ＭＳ Ｐゴシック" panose="020B0600070205080204" pitchFamily="34" charset="-128"/>
              </a:rPr>
              <a:t>Redes de acesso: digital subscriber line (DSL)</a:t>
            </a:r>
            <a:endParaRPr lang="pt-BR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escritório central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95891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600">
                <a:solidFill>
                  <a:prstClr val="black"/>
                </a:solidFill>
              </a:rPr>
              <a:t>telefonia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1597573" y="2384426"/>
            <a:ext cx="3895730" cy="1616076"/>
            <a:chOff x="0" y="1538"/>
            <a:chExt cx="2454" cy="1018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2102"/>
              <a:ext cx="2299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voz e dados transmitidos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em diferentes frequências por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600" i="1">
                  <a:solidFill>
                    <a:prstClr val="black"/>
                  </a:solidFill>
                </a:rPr>
                <a:t>l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inha 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dedicada 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até o escritório central</a:t>
              </a:r>
              <a:endParaRPr kumimoji="0" lang="pt-BR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usa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 linha telefônica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existente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até o DSLAM do escritório central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dados sobre a linha telefônica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DSL vão para a Internet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/>
              </a:rPr>
              <a:t>voz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sobre a linha telefônica DSL vai para </a:t>
            </a:r>
            <a:r>
              <a:rPr lang="pt-BR" altLang="en-US">
                <a:solidFill>
                  <a:prstClr val="black"/>
                </a:solidFill>
                <a:latin typeface="Calibri" panose="020F0502020204030204"/>
              </a:rPr>
              <a:t>rede telefônica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taxa de transmissão downstream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dedicada de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taxa de upstream dedicada de 3.5-16 Mbps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0395" y="2414588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8590" y="2438400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05965" y="2809875"/>
            <a:ext cx="1574801" cy="1177925"/>
            <a:chOff x="2273" y="1806"/>
            <a:chExt cx="992" cy="742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3" y="2226"/>
              <a:ext cx="992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multiplexador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600" i="1">
                  <a:solidFill>
                    <a:prstClr val="black"/>
                  </a:solidFill>
                </a:rPr>
                <a:t>de acesso DSL</a:t>
              </a:r>
              <a:endParaRPr kumimoji="0" lang="pt-BR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20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FD4A16A4-54AB-4238-BF5E-AE718E64B8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08D8E88F-B715-4703-8840-D8AB91E2DC55}"/>
              </a:ext>
            </a:extLst>
          </p:cNvPr>
          <p:cNvSpPr txBox="1"/>
          <p:nvPr/>
        </p:nvSpPr>
        <p:spPr>
          <a:xfrm>
            <a:off x="1585221" y="2862300"/>
            <a:ext cx="3010611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 err="1"/>
              <a:t>Splitter</a:t>
            </a:r>
            <a:r>
              <a:rPr lang="pt-BR" sz="1600" dirty="0"/>
              <a:t> ADSL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77178A40-45C3-4DE1-820F-C017D620CC99}"/>
              </a:ext>
            </a:extLst>
          </p:cNvPr>
          <p:cNvSpPr txBox="1"/>
          <p:nvPr/>
        </p:nvSpPr>
        <p:spPr>
          <a:xfrm>
            <a:off x="5488812" y="3845648"/>
            <a:ext cx="5136233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Modem ADSL2+ TP-Link TD-W8960N </a:t>
            </a:r>
            <a:br>
              <a:rPr lang="pt-BR" sz="1600" dirty="0"/>
            </a:br>
            <a:r>
              <a:rPr lang="pt-BR" sz="1200" dirty="0"/>
              <a:t>(inclui funções de roteador e WiFi)</a:t>
            </a:r>
            <a:endParaRPr lang="pt-BR" sz="1600" dirty="0"/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graphicFrame>
        <p:nvGraphicFramePr>
          <p:cNvPr id="7" name="Objeto 6">
            <a:extLst>
              <a:ext uri="{FF2B5EF4-FFF2-40B4-BE49-F238E27FC236}">
                <a16:creationId xmlns:a16="http://schemas.microsoft.com/office/drawing/2014/main" id="{565E1787-694E-4BB3-B138-C3627CEB298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77271014"/>
              </p:ext>
            </p:extLst>
          </p:nvPr>
        </p:nvGraphicFramePr>
        <p:xfrm>
          <a:off x="5488811" y="4538097"/>
          <a:ext cx="5136233" cy="19642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8202960" imgH="3136320" progId="">
                  <p:embed/>
                </p:oleObj>
              </mc:Choice>
              <mc:Fallback>
                <p:oleObj r:id="rId2" imgW="8202960" imgH="3136320" progId="">
                  <p:embed/>
                  <p:pic>
                    <p:nvPicPr>
                      <p:cNvPr id="17" name="Objeto 16">
                        <a:extLst>
                          <a:ext uri="{FF2B5EF4-FFF2-40B4-BE49-F238E27FC236}">
                            <a16:creationId xmlns:a16="http://schemas.microsoft.com/office/drawing/2014/main" id="{BF2FECB5-EFF2-4CEC-A12A-9CDCD0964E9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5488811" y="4538097"/>
                        <a:ext cx="5136233" cy="196423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CaixaDeTexto 7">
            <a:extLst>
              <a:ext uri="{FF2B5EF4-FFF2-40B4-BE49-F238E27FC236}">
                <a16:creationId xmlns:a16="http://schemas.microsoft.com/office/drawing/2014/main" id="{73E84516-111A-4449-ADB5-19EBDB929781}"/>
              </a:ext>
            </a:extLst>
          </p:cNvPr>
          <p:cNvSpPr txBox="1"/>
          <p:nvPr/>
        </p:nvSpPr>
        <p:spPr>
          <a:xfrm>
            <a:off x="5488811" y="6468255"/>
            <a:ext cx="5136233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Modem ADSL D-Link DSL-500G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26E930A2-CEC2-4C66-B9F2-7C7EF49734B1}"/>
              </a:ext>
            </a:extLst>
          </p:cNvPr>
          <p:cNvSpPr txBox="1"/>
          <p:nvPr/>
        </p:nvSpPr>
        <p:spPr>
          <a:xfrm>
            <a:off x="1490241" y="6283589"/>
            <a:ext cx="3200574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Modem ADSL2+ </a:t>
            </a:r>
            <a:r>
              <a:rPr lang="pt-BR" sz="1600" dirty="0" err="1"/>
              <a:t>Datacom</a:t>
            </a:r>
            <a:r>
              <a:rPr lang="pt-BR" sz="1600" dirty="0"/>
              <a:t> DM2270</a:t>
            </a:r>
          </a:p>
          <a:p>
            <a:pPr algn="ctr"/>
            <a:r>
              <a:rPr lang="pt-BR" sz="1200" dirty="0"/>
              <a:t>(inclui funções de roteador e WiFi)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1" name="Imagem 10">
            <a:extLst>
              <a:ext uri="{FF2B5EF4-FFF2-40B4-BE49-F238E27FC236}">
                <a16:creationId xmlns:a16="http://schemas.microsoft.com/office/drawing/2014/main" id="{89643C39-704D-E81A-F2AA-80E410CCDA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11998" y="3379676"/>
            <a:ext cx="2757055" cy="2903913"/>
          </a:xfrm>
          <a:prstGeom prst="rect">
            <a:avLst/>
          </a:prstGeom>
        </p:spPr>
      </p:pic>
      <p:pic>
        <p:nvPicPr>
          <p:cNvPr id="13" name="Imagem 12">
            <a:extLst>
              <a:ext uri="{FF2B5EF4-FFF2-40B4-BE49-F238E27FC236}">
                <a16:creationId xmlns:a16="http://schemas.microsoft.com/office/drawing/2014/main" id="{786A0365-05D0-2B5F-66F6-79C7EA5898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90550" y="14864"/>
            <a:ext cx="5134495" cy="3851564"/>
          </a:xfrm>
          <a:prstGeom prst="rect">
            <a:avLst/>
          </a:prstGeom>
        </p:spPr>
      </p:pic>
      <p:pic>
        <p:nvPicPr>
          <p:cNvPr id="15" name="Imagem 14">
            <a:extLst>
              <a:ext uri="{FF2B5EF4-FFF2-40B4-BE49-F238E27FC236}">
                <a16:creationId xmlns:a16="http://schemas.microsoft.com/office/drawing/2014/main" id="{3B9DF54D-AD8B-184D-19BA-B5EAF2A660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85221" y="123619"/>
            <a:ext cx="3011978" cy="2781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54691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>
            <a:extLst>
              <a:ext uri="{FF2B5EF4-FFF2-40B4-BE49-F238E27FC236}">
                <a16:creationId xmlns:a16="http://schemas.microsoft.com/office/drawing/2014/main" id="{64449E6E-2DFD-44E0-B778-0729D6C8003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6316226" cy="4351338"/>
          </a:xfrm>
        </p:spPr>
        <p:txBody>
          <a:bodyPr>
            <a:normAutofit fontScale="92500"/>
          </a:bodyPr>
          <a:lstStyle/>
          <a:p>
            <a:r>
              <a:rPr lang="pt-BR" dirty="0"/>
              <a:t>Utiliza os protocolos da família IEEE 802.11 (WiFi), porém com antenas externas</a:t>
            </a:r>
          </a:p>
          <a:p>
            <a:pPr lvl="1"/>
            <a:r>
              <a:rPr lang="pt-BR" dirty="0"/>
              <a:t>Frequências de 2,4 GHz e 5 GHz</a:t>
            </a:r>
          </a:p>
          <a:p>
            <a:pPr lvl="1"/>
            <a:r>
              <a:rPr lang="pt-BR" dirty="0"/>
              <a:t>Clientes com antenas direcionais</a:t>
            </a:r>
          </a:p>
          <a:p>
            <a:pPr lvl="1"/>
            <a:r>
              <a:rPr lang="pt-BR" dirty="0"/>
              <a:t>Só funciona com linha de visada direta (sem obstáculos)</a:t>
            </a:r>
          </a:p>
          <a:p>
            <a:r>
              <a:rPr lang="pt-BR" dirty="0"/>
              <a:t>Uso se tornou bastante comum em cidades do interior do Brasil, pelo baixo custo de implantação</a:t>
            </a:r>
          </a:p>
          <a:p>
            <a:pPr lvl="1"/>
            <a:r>
              <a:rPr lang="pt-BR" i="1" dirty="0" err="1"/>
              <a:t>Downstream</a:t>
            </a:r>
            <a:r>
              <a:rPr lang="pt-BR" dirty="0"/>
              <a:t> e </a:t>
            </a:r>
            <a:r>
              <a:rPr lang="pt-BR" i="1" dirty="0" err="1"/>
              <a:t>upstream</a:t>
            </a:r>
            <a:r>
              <a:rPr lang="pt-BR" dirty="0"/>
              <a:t>: tipicamente &lt; 5 Mbps</a:t>
            </a:r>
          </a:p>
          <a:p>
            <a:pPr lvl="1"/>
            <a:r>
              <a:rPr lang="pt-BR" dirty="0"/>
              <a:t>Vem sendo substituído por FTTH e </a:t>
            </a:r>
            <a:r>
              <a:rPr lang="pt-BR" dirty="0" err="1"/>
              <a:t>FTTx</a:t>
            </a:r>
            <a:endParaRPr lang="pt-BR" dirty="0"/>
          </a:p>
          <a:p>
            <a:endParaRPr lang="pt-BR" dirty="0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37D4D9C0-9629-4D18-A617-F9B6FE7866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Acesso à rede via Rádio</a:t>
            </a:r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C1D75873-A7B1-451B-855B-4FC0CD41241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pic>
        <p:nvPicPr>
          <p:cNvPr id="5" name="Picture 4" descr="Internet via rÃ¡dio">
            <a:extLst>
              <a:ext uri="{FF2B5EF4-FFF2-40B4-BE49-F238E27FC236}">
                <a16:creationId xmlns:a16="http://schemas.microsoft.com/office/drawing/2014/main" id="{70D4D214-46B9-4891-8450-5FB75B8738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3586" y="1846385"/>
            <a:ext cx="4743004" cy="31652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79937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9CE0A34C-53B5-4D23-8EC3-6DC720BD0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BAF64B68-707B-40AD-96E9-09B63B29D3B1}"/>
              </a:ext>
            </a:extLst>
          </p:cNvPr>
          <p:cNvSpPr txBox="1"/>
          <p:nvPr/>
        </p:nvSpPr>
        <p:spPr>
          <a:xfrm>
            <a:off x="121467" y="5935436"/>
            <a:ext cx="5034478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Rádio WiFi Externo USB, com </a:t>
            </a:r>
            <a:r>
              <a:rPr lang="pt-BR" sz="1600" i="1" dirty="0" err="1"/>
              <a:t>pigtail</a:t>
            </a:r>
            <a:r>
              <a:rPr lang="pt-BR" sz="1600" dirty="0"/>
              <a:t> para conexão de antena externa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331EEC5C-5078-4FE9-9A94-AF5F598D7738}"/>
              </a:ext>
            </a:extLst>
          </p:cNvPr>
          <p:cNvSpPr txBox="1"/>
          <p:nvPr/>
        </p:nvSpPr>
        <p:spPr>
          <a:xfrm>
            <a:off x="5207880" y="5940055"/>
            <a:ext cx="686265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Rádio WiFi acoplado diretamente na Antena Externa e Cabo Ethernet </a:t>
            </a:r>
            <a:r>
              <a:rPr lang="pt-BR" sz="1600" dirty="0" err="1"/>
              <a:t>PoE</a:t>
            </a:r>
            <a:r>
              <a:rPr lang="pt-BR" sz="1600" dirty="0"/>
              <a:t> (</a:t>
            </a:r>
            <a:r>
              <a:rPr lang="pt-BR" sz="1600" i="1" dirty="0"/>
              <a:t>Power over Ethernet</a:t>
            </a:r>
            <a:r>
              <a:rPr lang="pt-BR" sz="1600" dirty="0"/>
              <a:t>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Imagem 7">
            <a:extLst>
              <a:ext uri="{FF2B5EF4-FFF2-40B4-BE49-F238E27FC236}">
                <a16:creationId xmlns:a16="http://schemas.microsoft.com/office/drawing/2014/main" id="{B5813D6A-1797-7952-81E4-B7B9CB9D10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7880" y="66189"/>
            <a:ext cx="6866313" cy="5871556"/>
          </a:xfrm>
          <a:prstGeom prst="rect">
            <a:avLst/>
          </a:prstGeom>
        </p:spPr>
      </p:pic>
      <p:pic>
        <p:nvPicPr>
          <p:cNvPr id="10" name="Imagem 9">
            <a:extLst>
              <a:ext uri="{FF2B5EF4-FFF2-40B4-BE49-F238E27FC236}">
                <a16:creationId xmlns:a16="http://schemas.microsoft.com/office/drawing/2014/main" id="{7E5ACEB7-44BA-0CB0-9C92-055354D257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807" y="66189"/>
            <a:ext cx="5001491" cy="58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8469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1455C358-F452-45F6-9CE5-84D3AF2B49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86449" y="1576684"/>
            <a:ext cx="5176367" cy="2336561"/>
          </a:xfrm>
          <a:prstGeom prst="rect">
            <a:avLst/>
          </a:prstGeom>
        </p:spPr>
      </p:pic>
      <p:sp>
        <p:nvSpPr>
          <p:cNvPr id="2" name="Espaço Reservado para Conteúdo 1">
            <a:extLst>
              <a:ext uri="{FF2B5EF4-FFF2-40B4-BE49-F238E27FC236}">
                <a16:creationId xmlns:a16="http://schemas.microsoft.com/office/drawing/2014/main" id="{752470EE-1872-4F19-98AF-3EC374285A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7773237" cy="4351338"/>
          </a:xfrm>
        </p:spPr>
        <p:txBody>
          <a:bodyPr>
            <a:normAutofit lnSpcReduction="10000"/>
          </a:bodyPr>
          <a:lstStyle/>
          <a:p>
            <a:r>
              <a:rPr lang="pt-BR" dirty="0"/>
              <a:t>Tecnologia que leva a fibra óptica até a casa do cliente</a:t>
            </a:r>
          </a:p>
          <a:p>
            <a:pPr lvl="1"/>
            <a:r>
              <a:rPr lang="pt-BR" dirty="0"/>
              <a:t>Arquiteturas competindo:</a:t>
            </a:r>
          </a:p>
          <a:p>
            <a:pPr lvl="2"/>
            <a:r>
              <a:rPr lang="pt-BR" dirty="0"/>
              <a:t>AON (</a:t>
            </a:r>
            <a:r>
              <a:rPr lang="pt-BR" i="1" dirty="0"/>
              <a:t>Active </a:t>
            </a:r>
            <a:r>
              <a:rPr lang="pt-BR" i="1" dirty="0" err="1"/>
              <a:t>Optical</a:t>
            </a:r>
            <a:r>
              <a:rPr lang="pt-BR" i="1" dirty="0"/>
              <a:t> Networks</a:t>
            </a:r>
            <a:r>
              <a:rPr lang="pt-BR" dirty="0"/>
              <a:t>)</a:t>
            </a:r>
          </a:p>
          <a:p>
            <a:pPr lvl="2"/>
            <a:r>
              <a:rPr lang="pt-BR" dirty="0"/>
              <a:t>PON (</a:t>
            </a:r>
            <a:r>
              <a:rPr lang="pt-BR" i="1" dirty="0"/>
              <a:t>Passive </a:t>
            </a:r>
            <a:r>
              <a:rPr lang="pt-BR" i="1" dirty="0" err="1"/>
              <a:t>Optical</a:t>
            </a:r>
            <a:r>
              <a:rPr lang="pt-BR" i="1" dirty="0"/>
              <a:t> Networks</a:t>
            </a:r>
            <a:r>
              <a:rPr lang="pt-BR" dirty="0"/>
              <a:t>)</a:t>
            </a:r>
          </a:p>
          <a:p>
            <a:r>
              <a:rPr lang="pt-BR" dirty="0"/>
              <a:t>PON</a:t>
            </a:r>
          </a:p>
          <a:p>
            <a:pPr lvl="1"/>
            <a:r>
              <a:rPr lang="pt-BR" dirty="0"/>
              <a:t>Cada casa tem um ONT (</a:t>
            </a:r>
            <a:r>
              <a:rPr lang="pt-BR" i="1" dirty="0" err="1"/>
              <a:t>Optical</a:t>
            </a:r>
            <a:r>
              <a:rPr lang="pt-BR" i="1" dirty="0"/>
              <a:t> Network </a:t>
            </a:r>
            <a:r>
              <a:rPr lang="pt-BR" i="1" dirty="0" err="1"/>
              <a:t>Terminator</a:t>
            </a:r>
            <a:r>
              <a:rPr lang="pt-BR" dirty="0"/>
              <a:t>), conectado por uma fibra dedicada em um </a:t>
            </a:r>
            <a:r>
              <a:rPr lang="pt-BR" i="1" dirty="0" err="1"/>
              <a:t>splitter</a:t>
            </a:r>
            <a:r>
              <a:rPr lang="pt-BR" dirty="0"/>
              <a:t> na vizinhança.</a:t>
            </a:r>
          </a:p>
          <a:p>
            <a:pPr lvl="1"/>
            <a:r>
              <a:rPr lang="pt-BR" i="1" dirty="0" err="1"/>
              <a:t>Splitter</a:t>
            </a:r>
            <a:r>
              <a:rPr lang="pt-BR" dirty="0"/>
              <a:t> combina o sinal de várias casas (&lt;100) em uma única fibra que vai até o OLT (</a:t>
            </a:r>
            <a:r>
              <a:rPr lang="pt-BR" i="1" dirty="0" err="1"/>
              <a:t>Optical</a:t>
            </a:r>
            <a:r>
              <a:rPr lang="pt-BR" i="1" dirty="0"/>
              <a:t> </a:t>
            </a:r>
            <a:r>
              <a:rPr lang="pt-BR" i="1" dirty="0" err="1"/>
              <a:t>Line</a:t>
            </a:r>
            <a:r>
              <a:rPr lang="pt-BR" i="1" dirty="0"/>
              <a:t> </a:t>
            </a:r>
            <a:r>
              <a:rPr lang="pt-BR" i="1" dirty="0" err="1"/>
              <a:t>Terminator</a:t>
            </a:r>
            <a:r>
              <a:rPr lang="pt-BR" dirty="0"/>
              <a:t>) no provedor</a:t>
            </a:r>
          </a:p>
          <a:p>
            <a:endParaRPr lang="pt-BR" dirty="0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93540A44-A732-4D82-8CC8-2387D61D2E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FTTH (</a:t>
            </a:r>
            <a:r>
              <a:rPr lang="pt-BR" dirty="0" err="1"/>
              <a:t>Fiber</a:t>
            </a:r>
            <a:r>
              <a:rPr lang="pt-BR" dirty="0"/>
              <a:t> </a:t>
            </a:r>
            <a:r>
              <a:rPr lang="pt-BR" dirty="0" err="1"/>
              <a:t>To</a:t>
            </a:r>
            <a:r>
              <a:rPr lang="pt-BR" dirty="0"/>
              <a:t> The Home)</a:t>
            </a:r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6BBFEEC0-9B79-44FC-AE10-3B89B113D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90958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>
            <a:extLst>
              <a:ext uri="{FF2B5EF4-FFF2-40B4-BE49-F238E27FC236}">
                <a16:creationId xmlns:a16="http://schemas.microsoft.com/office/drawing/2014/main" id="{3600EDD9-C38D-4214-88CB-AEF27C7260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pt-BR" sz="3600" dirty="0"/>
              <a:t>Vem sendo adotado por grandes e pequenos provedores</a:t>
            </a:r>
          </a:p>
          <a:p>
            <a:pPr lvl="1"/>
            <a:r>
              <a:rPr lang="pt-BR" sz="3200" dirty="0"/>
              <a:t>Substituindo rádio e ADSL, suprindo a demanda por mais largura de banda que tais tecnologias não conseguem atender</a:t>
            </a:r>
          </a:p>
          <a:p>
            <a:pPr lvl="1"/>
            <a:r>
              <a:rPr lang="pt-BR" sz="3200" i="1" dirty="0" err="1"/>
              <a:t>Downstream</a:t>
            </a:r>
            <a:r>
              <a:rPr lang="pt-BR" sz="3200" dirty="0"/>
              <a:t> e </a:t>
            </a:r>
            <a:r>
              <a:rPr lang="pt-BR" sz="3200" i="1" dirty="0" err="1"/>
              <a:t>upstream</a:t>
            </a:r>
            <a:r>
              <a:rPr lang="pt-BR" sz="3200" i="1" dirty="0"/>
              <a:t> </a:t>
            </a:r>
            <a:r>
              <a:rPr lang="pt-BR" sz="3200" dirty="0"/>
              <a:t>tipicamente &lt; 1 </a:t>
            </a:r>
            <a:r>
              <a:rPr lang="pt-BR" sz="3200" dirty="0" err="1"/>
              <a:t>Gbps</a:t>
            </a:r>
            <a:endParaRPr lang="pt-BR" sz="3200" dirty="0"/>
          </a:p>
          <a:p>
            <a:pPr lvl="2"/>
            <a:r>
              <a:rPr lang="pt-BR" sz="2800" dirty="0"/>
              <a:t>GPON (Gigabit PON) permite até 2,5Gbps</a:t>
            </a:r>
          </a:p>
          <a:p>
            <a:pPr lvl="1"/>
            <a:r>
              <a:rPr lang="pt-BR" sz="3200" dirty="0"/>
              <a:t>Pode integrar TV (IPTV) e telefone (VoIP)</a:t>
            </a:r>
          </a:p>
          <a:p>
            <a:pPr lvl="1"/>
            <a:r>
              <a:rPr lang="pt-BR" sz="3200" dirty="0"/>
              <a:t>Alternativamente leva-se a fibra até próximo da casa do usuário (até um armário próximo, até o prédio, etc.), usando cobre na parte final</a:t>
            </a:r>
          </a:p>
          <a:p>
            <a:pPr lvl="2"/>
            <a:r>
              <a:rPr lang="pt-BR" sz="2800" dirty="0"/>
              <a:t>Chamados genericamente de </a:t>
            </a:r>
            <a:r>
              <a:rPr lang="pt-BR" sz="2800" dirty="0" err="1"/>
              <a:t>FTTx</a:t>
            </a:r>
            <a:endParaRPr lang="pt-BR" sz="2800" dirty="0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E05B420D-D728-4633-ADA7-A11D55A51B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FTTH (</a:t>
            </a:r>
            <a:r>
              <a:rPr lang="pt-BR" dirty="0" err="1"/>
              <a:t>Fiber</a:t>
            </a:r>
            <a:r>
              <a:rPr lang="pt-BR" dirty="0"/>
              <a:t> </a:t>
            </a:r>
            <a:r>
              <a:rPr lang="pt-BR" dirty="0" err="1"/>
              <a:t>To</a:t>
            </a:r>
            <a:r>
              <a:rPr lang="pt-BR" dirty="0"/>
              <a:t> The Home)</a:t>
            </a:r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76ECF340-F665-4029-99A3-53F126BBEE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8878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4FD7BECD-121F-47F1-A5D0-F109A99EED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CFE087C3-DF49-4274-BFFB-E21C1B444584}"/>
              </a:ext>
            </a:extLst>
          </p:cNvPr>
          <p:cNvSpPr txBox="1"/>
          <p:nvPr/>
        </p:nvSpPr>
        <p:spPr>
          <a:xfrm>
            <a:off x="3047999" y="5724625"/>
            <a:ext cx="6096001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/>
              <a:t>ONT GPON </a:t>
            </a:r>
            <a:r>
              <a:rPr lang="pt-BR" sz="1600" dirty="0" err="1"/>
              <a:t>Askey</a:t>
            </a:r>
            <a:r>
              <a:rPr lang="pt-BR" sz="1600" dirty="0"/>
              <a:t> RTF3505VW-N1 </a:t>
            </a:r>
          </a:p>
          <a:p>
            <a:pPr algn="ctr"/>
            <a:r>
              <a:rPr lang="pt-BR" sz="1200" dirty="0"/>
              <a:t>(inclui funcionalidades de roteador, ponto de acesso WiFi e VoIP)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6" name="Imagem 5">
            <a:extLst>
              <a:ext uri="{FF2B5EF4-FFF2-40B4-BE49-F238E27FC236}">
                <a16:creationId xmlns:a16="http://schemas.microsoft.com/office/drawing/2014/main" id="{ED9FA306-47D2-9962-A9E9-7825008B5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651" y="545397"/>
            <a:ext cx="11820698" cy="5109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432369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Redes de acesso: redes domésticas</a:t>
            </a:r>
            <a:endParaRPr lang="pt-BR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de/para </a:t>
            </a:r>
            <a:r>
              <a:rPr kumimoji="0" lang="pt-BR" altLang="en-US" sz="24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fim do cabo</a:t>
            </a:r>
            <a:r>
              <a:rPr kumimoji="0" lang="pt-BR" altLang="en-US" sz="2400" b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difusão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ou escritório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central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6" y="4084827"/>
            <a:ext cx="2897188" cy="1298574"/>
            <a:chOff x="3355" y="2333"/>
            <a:chExt cx="1825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825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modem a cabo, DSL, etc.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roteador, </a:t>
              </a:r>
              <a:r>
                <a:rPr kumimoji="0" lang="pt-BR" alt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firewall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 NAT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3506788" cy="1425205"/>
            <a:chOff x="2062" y="2532"/>
            <a:chExt cx="2209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2209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rede Ethernet cabeada (1 Gbps)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518418" y="4107051"/>
            <a:ext cx="2743199" cy="2103436"/>
            <a:chOff x="-222" y="2347"/>
            <a:chExt cx="1728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22" y="3300"/>
              <a:ext cx="1728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2000">
                  <a:solidFill>
                    <a:prstClr val="black"/>
                  </a:solidFill>
                  <a:latin typeface="Calibri" panose="020F0502020204030204"/>
                </a:rPr>
                <a:t>p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onto de acesso sem fio WiFi (54, 450 Mbps)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55" y="1599824"/>
            <a:ext cx="1995097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Dispositivos</a:t>
            </a:r>
            <a:b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 e sem fio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681798" y="3913382"/>
            <a:ext cx="2955934" cy="774701"/>
            <a:chOff x="-749" y="2225"/>
            <a:chExt cx="1862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49" y="2357"/>
              <a:ext cx="1862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frequentemente combinados</a:t>
              </a:r>
              <a:b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em uma única caixa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27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C94419A6-57F0-1325-F115-8CFB5CDAB8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8F6E0A46-C969-4962-B184-059E4E855B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F1A3A3C6-9CA2-4646-8D77-C6CCBFA6E24E}"/>
              </a:ext>
            </a:extLst>
          </p:cNvPr>
          <p:cNvSpPr txBox="1"/>
          <p:nvPr/>
        </p:nvSpPr>
        <p:spPr>
          <a:xfrm>
            <a:off x="1614007" y="50242"/>
            <a:ext cx="4163796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>
                <a:solidFill>
                  <a:schemeClr val="bg1"/>
                </a:solidFill>
              </a:rPr>
              <a:t>Roteador</a:t>
            </a:r>
            <a:r>
              <a:rPr lang="en-US" sz="1600" dirty="0">
                <a:solidFill>
                  <a:schemeClr val="bg1"/>
                </a:solidFill>
              </a:rPr>
              <a:t> ASUS RT-AC86U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200" dirty="0">
                <a:solidFill>
                  <a:schemeClr val="bg1"/>
                </a:solidFill>
              </a:rPr>
              <a:t>com Gigabit Ethernet e Wireless-AC2900 (</a:t>
            </a:r>
            <a:r>
              <a:rPr lang="en-US" sz="1200" dirty="0" err="1">
                <a:solidFill>
                  <a:schemeClr val="bg1"/>
                </a:solidFill>
              </a:rPr>
              <a:t>WiFi</a:t>
            </a:r>
            <a:r>
              <a:rPr lang="en-US" sz="1200" dirty="0">
                <a:solidFill>
                  <a:schemeClr val="bg1"/>
                </a:solidFill>
              </a:rPr>
              <a:t> 5) Dual Band</a:t>
            </a:r>
            <a:endParaRPr lang="pt-BR" sz="1200" dirty="0">
              <a:solidFill>
                <a:schemeClr val="bg1"/>
              </a:solidFill>
            </a:endParaRPr>
          </a:p>
          <a:p>
            <a:pPr algn="ctr"/>
            <a:r>
              <a:rPr lang="pt-BR" sz="700" dirty="0">
                <a:solidFill>
                  <a:schemeClr val="bg1">
                    <a:lumMod val="8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27479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19B0A6A7-F763-D7FE-A1CC-2BBBCA347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29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563ED0EA-450D-3115-0601-755D709321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500" y="0"/>
            <a:ext cx="10287000" cy="6858000"/>
          </a:xfrm>
          <a:prstGeom prst="rect">
            <a:avLst/>
          </a:prstGeom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DDBCD281-1826-513D-FEF0-805239F9458B}"/>
              </a:ext>
            </a:extLst>
          </p:cNvPr>
          <p:cNvSpPr txBox="1"/>
          <p:nvPr/>
        </p:nvSpPr>
        <p:spPr>
          <a:xfrm>
            <a:off x="1011105" y="0"/>
            <a:ext cx="4163796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>
                <a:solidFill>
                  <a:schemeClr val="bg1"/>
                </a:solidFill>
              </a:rPr>
              <a:t>Roteador</a:t>
            </a:r>
            <a:r>
              <a:rPr lang="en-US" sz="1600" dirty="0">
                <a:solidFill>
                  <a:schemeClr val="bg1"/>
                </a:solidFill>
              </a:rPr>
              <a:t> ASUS RT-AX86U</a:t>
            </a:r>
            <a:br>
              <a:rPr lang="en-US" sz="1600" dirty="0">
                <a:solidFill>
                  <a:schemeClr val="bg1"/>
                </a:solidFill>
              </a:rPr>
            </a:br>
            <a:r>
              <a:rPr lang="en-US" sz="1200" dirty="0">
                <a:solidFill>
                  <a:schemeClr val="bg1"/>
                </a:solidFill>
              </a:rPr>
              <a:t>com Gigabit Ethernet e Wireless-AX5700 (</a:t>
            </a:r>
            <a:r>
              <a:rPr lang="en-US" sz="1200" dirty="0" err="1">
                <a:solidFill>
                  <a:schemeClr val="bg1"/>
                </a:solidFill>
              </a:rPr>
              <a:t>WiFi</a:t>
            </a:r>
            <a:r>
              <a:rPr lang="en-US" sz="1200" dirty="0">
                <a:solidFill>
                  <a:schemeClr val="bg1"/>
                </a:solidFill>
              </a:rPr>
              <a:t> 6) Dual Band</a:t>
            </a:r>
            <a:endParaRPr lang="pt-BR" sz="1200" dirty="0">
              <a:solidFill>
                <a:schemeClr val="bg1"/>
              </a:solidFill>
            </a:endParaRPr>
          </a:p>
          <a:p>
            <a:pPr algn="ctr"/>
            <a:r>
              <a:rPr lang="pt-BR" sz="700" dirty="0">
                <a:solidFill>
                  <a:schemeClr val="bg1">
                    <a:lumMod val="8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0190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>
                <a:cs typeface="Calibri" panose="020F0502020204030204" pitchFamily="34" charset="0"/>
              </a:rPr>
              <a:t>Capítulo 1: introdução</a:t>
            </a:r>
            <a:endParaRPr lang="pt-BR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pt-BR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Objetivo do capítulo:</a:t>
            </a:r>
            <a:r>
              <a:rPr lang="pt-BR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pt-BR" altLang="en-US" dirty="0">
                <a:latin typeface="Calibri" panose="020F0502020204030204" pitchFamily="34" charset="0"/>
                <a:cs typeface="Calibri" panose="020F0502020204030204" pitchFamily="34" charset="0"/>
              </a:rPr>
              <a:t>Obter “sensação”, “visão geral”, introdução à terminologia</a:t>
            </a:r>
          </a:p>
          <a:p>
            <a:pPr marL="685800" lvl="1" indent="-225425">
              <a:spcBef>
                <a:spcPts val="600"/>
              </a:spcBef>
            </a:pPr>
            <a:r>
              <a:rPr lang="pt-BR" altLang="en-US" dirty="0">
                <a:latin typeface="Calibri" panose="020F0502020204030204" pitchFamily="34" charset="0"/>
                <a:cs typeface="Calibri" panose="020F0502020204030204" pitchFamily="34" charset="0"/>
              </a:rPr>
              <a:t>mais profundidade, detalhes </a:t>
            </a:r>
            <a:r>
              <a:rPr lang="pt-BR" altLang="en-US" i="1" dirty="0">
                <a:latin typeface="Calibri" panose="020F0502020204030204" pitchFamily="34" charset="0"/>
                <a:cs typeface="Calibri" panose="020F0502020204030204" pitchFamily="34" charset="0"/>
              </a:rPr>
              <a:t>mais tarde</a:t>
            </a:r>
            <a:r>
              <a:rPr lang="pt-BR" altLang="en-US" dirty="0">
                <a:latin typeface="Calibri" panose="020F0502020204030204" pitchFamily="34" charset="0"/>
                <a:cs typeface="Calibri" panose="020F0502020204030204" pitchFamily="34" charset="0"/>
              </a:rPr>
              <a:t> no curso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>
              <a:buNone/>
            </a:pPr>
            <a:r>
              <a:rPr lang="pt-BR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Visão geral / roteiro :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 a Internet? O que </a:t>
            </a:r>
            <a:r>
              <a:rPr lang="pt-BR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 um protocolo?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</a:t>
            </a: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hospedeiros, rede de acesso, mídia física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</a:t>
            </a: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comutação de pacotes/circuitos, estrutura da internet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</a:t>
            </a: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perda, atraso, vazão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</a:pP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pt-BR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</a:t>
            </a:fld>
            <a:endParaRPr lang="pt-BR"/>
          </a:p>
        </p:txBody>
      </p:sp>
      <p:grpSp>
        <p:nvGrpSpPr>
          <p:cNvPr id="3" name="Group 9">
            <a:extLst>
              <a:ext uri="{FF2B5EF4-FFF2-40B4-BE49-F238E27FC236}">
                <a16:creationId xmlns:a16="http://schemas.microsoft.com/office/drawing/2014/main" id="{178CC757-CFCE-166B-DE21-372415E0BFC4}"/>
              </a:ext>
            </a:extLst>
          </p:cNvPr>
          <p:cNvGrpSpPr/>
          <p:nvPr/>
        </p:nvGrpSpPr>
        <p:grpSpPr>
          <a:xfrm>
            <a:off x="1229886" y="4027053"/>
            <a:ext cx="3313139" cy="2488926"/>
            <a:chOff x="1055076" y="3732975"/>
            <a:chExt cx="3313139" cy="24889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39D00C4-7734-6C11-E770-3FC306893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7C69705-405E-C279-BF6F-F00D4BD4BF61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743F18C7-0217-151D-9231-49E35E62B0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30</a:t>
            </a:fld>
            <a:endParaRPr lang="en-US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57C8BEE6-34E9-DAC8-A411-28E59BE150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5197" y="0"/>
            <a:ext cx="10281606" cy="68580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55F3AA8F-A4D6-C436-EA7E-99C1D4700045}"/>
              </a:ext>
            </a:extLst>
          </p:cNvPr>
          <p:cNvSpPr txBox="1"/>
          <p:nvPr/>
        </p:nvSpPr>
        <p:spPr>
          <a:xfrm>
            <a:off x="1011104" y="0"/>
            <a:ext cx="494163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>
                <a:solidFill>
                  <a:schemeClr val="bg1"/>
                </a:solidFill>
              </a:rPr>
              <a:t>Roteador</a:t>
            </a:r>
            <a:r>
              <a:rPr lang="en-US" sz="1600" dirty="0">
                <a:solidFill>
                  <a:schemeClr val="bg1"/>
                </a:solidFill>
              </a:rPr>
              <a:t> Ubiquiti Cloud Gateway Max - UCG-Max-NS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com </a:t>
            </a:r>
            <a:r>
              <a:rPr lang="en-US" sz="1200" dirty="0" err="1">
                <a:solidFill>
                  <a:schemeClr val="bg1"/>
                </a:solidFill>
              </a:rPr>
              <a:t>portas</a:t>
            </a:r>
            <a:r>
              <a:rPr lang="en-US" sz="1200" dirty="0">
                <a:solidFill>
                  <a:schemeClr val="bg1"/>
                </a:solidFill>
              </a:rPr>
              <a:t> de 2,5 Gbps</a:t>
            </a:r>
            <a:endParaRPr lang="pt-BR" sz="1200" dirty="0">
              <a:solidFill>
                <a:schemeClr val="bg1"/>
              </a:solidFill>
            </a:endParaRPr>
          </a:p>
          <a:p>
            <a:pPr algn="ctr"/>
            <a:r>
              <a:rPr lang="pt-BR" sz="700" dirty="0">
                <a:solidFill>
                  <a:schemeClr val="bg1">
                    <a:lumMod val="8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1828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 dirty="0">
                <a:ea typeface="ＭＳ Ｐゴシック" panose="020B0600070205080204" pitchFamily="34" charset="-128"/>
              </a:rPr>
              <a:t>Rede de acesso sem fio</a:t>
            </a:r>
            <a:endParaRPr lang="pt-BR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None/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Rede de acesso </a:t>
            </a:r>
            <a:r>
              <a:rPr lang="pt-BR" altLang="en-US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sem fio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compartilhada conecta o sistema final ao roteador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via estação base, também chamada de “ponto de acesso” (</a:t>
            </a:r>
            <a:r>
              <a: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access point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3395"/>
            <a:chOff x="848711" y="2383154"/>
            <a:chExt cx="4720964" cy="4023395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/>
                </a:rPr>
                <a:t>Redes </a:t>
              </a:r>
              <a:r>
                <a:rPr lang="pt-BR" altLang="en-US" sz="2800" dirty="0" err="1">
                  <a:solidFill>
                    <a:srgbClr val="CC0000"/>
                  </a:solidFill>
                  <a:latin typeface="Calibri" panose="020F0502020204030204"/>
                </a:rPr>
                <a:t>locais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/>
                </a:rPr>
                <a:t> </a:t>
              </a:r>
              <a:r>
                <a:rPr lang="pt-BR" altLang="en-US" sz="2800" dirty="0" err="1">
                  <a:solidFill>
                    <a:srgbClr val="CC0000"/>
                  </a:solidFill>
                  <a:latin typeface="Calibri" panose="020F0502020204030204"/>
                </a:rPr>
                <a:t>sem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/>
                </a:rPr>
                <a:t> </a:t>
              </a:r>
              <a:r>
                <a:rPr lang="pt-BR" altLang="en-US" sz="2800" dirty="0" err="1">
                  <a:solidFill>
                    <a:srgbClr val="CC0000"/>
                  </a:solidFill>
                  <a:latin typeface="Calibri" panose="020F0502020204030204"/>
                </a:rPr>
                <a:t>fio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/>
                </a:rPr>
                <a:t> - </a:t>
              </a:r>
              <a:r>
                <a:rPr lang="pt-BR" altLang="en-US" sz="2800" i="1" dirty="0">
                  <a:solidFill>
                    <a:srgbClr val="CC0000"/>
                  </a:solidFill>
                  <a:latin typeface="Calibri" panose="020F0502020204030204"/>
                </a:rPr>
                <a:t>Wireless local area networks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/>
                </a:rPr>
                <a:t> </a:t>
              </a:r>
              <a:r>
                <a:rPr lang="pt-BR" altLang="en-US" sz="2000" dirty="0">
                  <a:solidFill>
                    <a:srgbClr val="CC0000"/>
                  </a:solidFill>
                  <a:latin typeface="Calibri" panose="020F0502020204030204"/>
                </a:rPr>
                <a:t>(WLANs)</a:t>
              </a:r>
            </a:p>
            <a:p>
              <a:pPr marL="342900" lvl="1" indent="-26035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normalmente dentro ou ao redor do prédio (cerca de 30 metros)</a:t>
              </a:r>
            </a:p>
            <a:p>
              <a:pPr marL="342900" lvl="1" indent="-26035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802.11b/g/n (WiFi): Taxa de transmissão de 11, 54, 450 Mbps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414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800" i="1" dirty="0">
                  <a:solidFill>
                    <a:prstClr val="black"/>
                  </a:solidFill>
                  <a:latin typeface="Calibri" panose="020F0502020204030204"/>
                </a:rPr>
                <a:t>para</a:t>
              </a:r>
              <a:r>
                <a:rPr kumimoji="0" lang="pt-BR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</a:rPr>
                <a:t>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5953119" y="1977830"/>
            <a:ext cx="6112758" cy="4200753"/>
            <a:chOff x="6622327" y="1977830"/>
            <a:chExt cx="5443549" cy="420075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5974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para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</a:endParaRPr>
            </a:p>
            <a:p>
              <a:pPr lvl="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Redes de acesso celular de área ampla - Wide-area </a:t>
              </a:r>
              <a:r>
                <a:rPr lang="pt-BR" altLang="en-US" sz="2800" dirty="0" err="1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cellular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pt-BR" altLang="en-US" sz="2800" dirty="0" err="1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access</a:t>
              </a:r>
              <a:r>
                <a:rPr lang="pt-BR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networks</a:t>
              </a:r>
            </a:p>
            <a:p>
              <a:pPr marL="457200" lvl="1" indent="-249238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fornecido por operada de rede de telefonia móvel celular (10’</a:t>
              </a:r>
              <a:r>
                <a:rPr lang="pt-BR" altLang="ja-JP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 km)</a:t>
              </a:r>
            </a:p>
            <a:p>
              <a:pPr marL="457200" lvl="1" indent="-249238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10’s Mbps </a:t>
              </a:r>
            </a:p>
            <a:p>
              <a:pPr marL="457200" lvl="1" indent="-249238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redes celulares 4G</a:t>
              </a:r>
              <a:r>
                <a:rPr lang="pt-BR" altLang="en-US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/5G</a:t>
              </a:r>
              <a:endParaRPr lang="pt-BR" altLang="en-US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31</a:t>
            </a:fld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8A4B8F89-AD96-4D80-A4CC-91D3AF255702}"/>
              </a:ext>
            </a:extLst>
          </p:cNvPr>
          <p:cNvSpPr txBox="1"/>
          <p:nvPr/>
        </p:nvSpPr>
        <p:spPr>
          <a:xfrm>
            <a:off x="4185419" y="4865608"/>
            <a:ext cx="1770036" cy="13080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802.11b:  11 Mbps</a:t>
            </a:r>
          </a:p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802.11a/g:  54 Mbps</a:t>
            </a:r>
          </a:p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802.11n:  até 600 Mbps</a:t>
            </a:r>
          </a:p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802.11ac: até 6,8 </a:t>
            </a:r>
            <a:r>
              <a:rPr lang="pt-BR" sz="1000" dirty="0" err="1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Gbps</a:t>
            </a:r>
            <a:endParaRPr lang="pt-BR" sz="1000" dirty="0">
              <a:solidFill>
                <a:schemeClr val="bg1">
                  <a:lumMod val="50000"/>
                </a:schemeClr>
              </a:solidFill>
              <a:latin typeface="Gill Sans MT" pitchFamily="34" charset="0"/>
            </a:endParaRPr>
          </a:p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802.11ax: até 9,6 Gbps</a:t>
            </a:r>
          </a:p>
          <a:p>
            <a:pPr marL="2857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pt-BR" sz="1000" dirty="0">
                <a:solidFill>
                  <a:schemeClr val="bg1">
                    <a:lumMod val="50000"/>
                  </a:schemeClr>
                </a:solidFill>
                <a:latin typeface="Gill Sans MT" pitchFamily="34" charset="0"/>
              </a:rPr>
              <a:t>802.11be: até 46,1 Gbps 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A275B329-F50B-19FA-1D1E-54D9C08A53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36FEB962-A039-2C56-B353-F36BCA681DB0}"/>
              </a:ext>
            </a:extLst>
          </p:cNvPr>
          <p:cNvSpPr txBox="1"/>
          <p:nvPr/>
        </p:nvSpPr>
        <p:spPr>
          <a:xfrm>
            <a:off x="-1" y="4500000"/>
            <a:ext cx="5674014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Access Point Ubiquiti U7 Pro</a:t>
            </a:r>
            <a:endParaRPr lang="pt-BR" sz="1600" dirty="0"/>
          </a:p>
          <a:p>
            <a:pPr algn="ctr"/>
            <a:r>
              <a:rPr lang="pt-BR" sz="1200" dirty="0"/>
              <a:t>(WiFi 7, 6 fluxos, suporte à 6 GHz)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A7AD9BFB-8B09-92E6-8119-B0FC7F3A936F}"/>
              </a:ext>
            </a:extLst>
          </p:cNvPr>
          <p:cNvSpPr txBox="1"/>
          <p:nvPr/>
        </p:nvSpPr>
        <p:spPr>
          <a:xfrm>
            <a:off x="6750000" y="1727058"/>
            <a:ext cx="544200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Access Point Ubiquiti U7 Pro Max</a:t>
            </a:r>
            <a:endParaRPr lang="pt-BR" sz="1600" dirty="0"/>
          </a:p>
          <a:p>
            <a:pPr algn="ctr"/>
            <a:r>
              <a:rPr lang="pt-BR" sz="1200" dirty="0"/>
              <a:t>(WiFi 7, 8 fluxos, suporte à 6 GHz)</a:t>
            </a:r>
          </a:p>
          <a:p>
            <a:pPr algn="ctr"/>
            <a:r>
              <a:rPr lang="pt-BR" sz="700" dirty="0">
                <a:solidFill>
                  <a:schemeClr val="bg1">
                    <a:lumMod val="75000"/>
                  </a:schemeClr>
                </a:solidFill>
              </a:rPr>
              <a:t>Fonte: arquivo pessoal</a:t>
            </a:r>
            <a:endParaRPr lang="pt-BR" sz="14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2" name="Imagem 11">
            <a:extLst>
              <a:ext uri="{FF2B5EF4-FFF2-40B4-BE49-F238E27FC236}">
                <a16:creationId xmlns:a16="http://schemas.microsoft.com/office/drawing/2014/main" id="{BD11E327-185A-042D-7236-EFE4E0D3E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2" t="6400" r="12662" b="10200"/>
          <a:stretch>
            <a:fillRect/>
          </a:stretch>
        </p:blipFill>
        <p:spPr>
          <a:xfrm>
            <a:off x="5674013" y="2358000"/>
            <a:ext cx="6517987" cy="4500000"/>
          </a:xfrm>
          <a:prstGeom prst="rect">
            <a:avLst/>
          </a:prstGeom>
        </p:spPr>
      </p:pic>
      <p:pic>
        <p:nvPicPr>
          <p:cNvPr id="7" name="Imagem 6" descr="Mesa redonda de madeira&#10;&#10;O conteúdo gerado por IA pode estar incorreto.">
            <a:extLst>
              <a:ext uri="{FF2B5EF4-FFF2-40B4-BE49-F238E27FC236}">
                <a16:creationId xmlns:a16="http://schemas.microsoft.com/office/drawing/2014/main" id="{715C3FB6-06DA-1CE6-32EC-9F8855FE6B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6750000" cy="45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862107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Redes de acesso: redes empresariais</a:t>
            </a:r>
            <a:endParaRPr lang="pt-BR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empresas, universidades, etc.</a:t>
            </a:r>
          </a:p>
          <a:p>
            <a:pPr marL="287338" lvl="0" indent="-28733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mistura de tecnologias de enlace com fio e sem fio, conectando uma mistura de switches e roteadores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lang="pt-BR" sz="2400" dirty="0">
                <a:solidFill>
                  <a:prstClr val="black"/>
                </a:solidFill>
              </a:rPr>
              <a:t>vamos cobrir as diferenças em breve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acesso com fio a 100 Mbps, 1 Gbps, 10 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</a:t>
            </a:r>
            <a:r>
              <a:rPr lang="pt-BR" sz="2800" dirty="0">
                <a:solidFill>
                  <a:prstClr val="black"/>
                </a:solidFill>
                <a:latin typeface="Calibri" panose="020F0502020204030204"/>
              </a:rPr>
              <a:t>pontos de acesso sem fio a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348" y="2906529"/>
            <a:ext cx="1001493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800">
                <a:solidFill>
                  <a:prstClr val="black"/>
                </a:solidFill>
                <a:latin typeface="Calibri" panose="020F0502020204030204"/>
              </a:rPr>
              <a:t>switch</a:t>
            </a:r>
            <a:br>
              <a:rPr lang="pt-BR" altLang="en-US" sz="1800">
                <a:solidFill>
                  <a:prstClr val="black"/>
                </a:solidFill>
                <a:latin typeface="Calibri" panose="020F0502020204030204"/>
              </a:rPr>
            </a:br>
            <a:r>
              <a:rPr lang="pt-BR" altLang="en-US" sz="1800">
                <a:solidFill>
                  <a:prstClr val="black"/>
                </a:solidFill>
                <a:latin typeface="Calibri" panose="020F0502020204030204"/>
              </a:rPr>
              <a:t>Ethernet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422" y="2915882"/>
            <a:ext cx="1972656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 institucional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800">
                <a:solidFill>
                  <a:prstClr val="black"/>
                </a:solidFill>
                <a:latin typeface="Calibri" panose="020F0502020204030204"/>
              </a:rPr>
              <a:t>servidores web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18" y="2573532"/>
            <a:ext cx="2208490" cy="3298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roteador institucional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276" y="2029645"/>
            <a:ext cx="1959383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enlace empresarial</a:t>
            </a:r>
            <a:b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para ISP (Internet)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Redes de acesso: redes de </a:t>
            </a:r>
            <a:r>
              <a:rPr lang="pt-BR" altLang="en-US" sz="5400" b="0" i="1">
                <a:ea typeface="ＭＳ Ｐゴシック" panose="020B0600070205080204" pitchFamily="34" charset="-128"/>
              </a:rPr>
              <a:t>data centers</a:t>
            </a:r>
            <a:endParaRPr lang="pt-BR" sz="5400" b="0" i="1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enlaces de alta largura de banda (10s a 100s </a:t>
            </a:r>
            <a:r>
              <a:rPr lang="pt-BR" dirty="0" err="1">
                <a:solidFill>
                  <a:prstClr val="black"/>
                </a:solidFill>
              </a:rPr>
              <a:t>Gbps</a:t>
            </a:r>
            <a:r>
              <a:rPr lang="pt-BR" dirty="0">
                <a:solidFill>
                  <a:prstClr val="black"/>
                </a:solidFill>
              </a:rPr>
              <a:t>) conectam centenas a milhares de servidores juntos e </a:t>
            </a:r>
            <a:r>
              <a:rPr lang="pt-BR">
                <a:solidFill>
                  <a:prstClr val="black"/>
                </a:solidFill>
              </a:rPr>
              <a:t>à Internet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71346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>
                <a:solidFill>
                  <a:prstClr val="black"/>
                </a:solidFill>
                <a:latin typeface="Calibri" panose="020F0502020204030204"/>
              </a:rPr>
              <a:t>   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  <a:b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1157351" y="4697506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26958" y="1474830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Cortesia: </a:t>
            </a: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Hospedeiro: envia </a:t>
            </a:r>
            <a:r>
              <a:rPr lang="pt-BR" altLang="en-US" sz="5400" b="0" i="1">
                <a:ea typeface="ＭＳ Ｐゴシック" panose="020B0600070205080204" pitchFamily="34" charset="-128"/>
              </a:rPr>
              <a:t>pacotes</a:t>
            </a:r>
            <a:r>
              <a:rPr lang="pt-BR" altLang="en-US" sz="5400" b="0">
                <a:ea typeface="ＭＳ Ｐゴシック" panose="020B0600070205080204" pitchFamily="34" charset="-128"/>
              </a:rPr>
              <a:t> de dados</a:t>
            </a:r>
            <a:endParaRPr lang="pt-BR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função de envio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do hospedeiro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pega a mensagem da aplicação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quebra em pedaços menores, conhecidos como 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pacotes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de tamanho 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transmite pacote para a rede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 acesso com 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taxa de transmissão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taxa de transmissão do enlace, também chamada 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capacidade do enlace ou largura de banda do enlace</a:t>
            </a:r>
            <a:endParaRPr kumimoji="0" lang="pt-BR" sz="28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0418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taxa de transmissão do enlace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4931" y="4230084"/>
            <a:ext cx="13603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hospedeiro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8596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dois pacotes,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</a:t>
            </a:r>
            <a:r>
              <a:rPr lang="pt-BR" altLang="en-US">
                <a:solidFill>
                  <a:prstClr val="black"/>
                </a:solidFill>
                <a:latin typeface="Calibri" panose="020F0502020204030204"/>
              </a:rPr>
              <a:t>cada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4035587" y="5553424"/>
            <a:ext cx="6124521" cy="1390427"/>
            <a:chOff x="2626067" y="5251754"/>
            <a:chExt cx="6124521" cy="1390427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6067" y="5259812"/>
              <a:ext cx="1683602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r">
                <a:lnSpc>
                  <a:spcPct val="85000"/>
                </a:lnSpc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atraso na</a:t>
              </a:r>
            </a:p>
            <a:p>
              <a:pPr lvl="0" algn="r">
                <a:lnSpc>
                  <a:spcPct val="85000"/>
                </a:lnSpc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transmissão</a:t>
              </a:r>
            </a:p>
            <a:p>
              <a:pPr lvl="0" algn="r">
                <a:lnSpc>
                  <a:spcPct val="85000"/>
                </a:lnSpc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do pacote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8747" y="5291362"/>
              <a:ext cx="2403094" cy="1350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ct val="85000"/>
                </a:lnSpc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tempo necessário</a:t>
              </a:r>
            </a:p>
            <a:p>
              <a:pPr lvl="0" algn="ctr">
                <a:lnSpc>
                  <a:spcPct val="85000"/>
                </a:lnSpc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 para transmitir</a:t>
              </a:r>
            </a:p>
            <a:p>
              <a:pPr lvl="0" algn="ctr">
                <a:lnSpc>
                  <a:spcPct val="85000"/>
                </a:lnSpc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o pacote de </a:t>
              </a:r>
              <a:r>
                <a:rPr lang="pt-BR" altLang="en-US" i="1" dirty="0">
                  <a:solidFill>
                    <a:prstClr val="black"/>
                  </a:solidFill>
                  <a:latin typeface="Calibri" panose="020F0502020204030204"/>
                </a:rPr>
                <a:t>L</a:t>
              </a: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-bits</a:t>
              </a:r>
              <a:b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</a:b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no enlace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234569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32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pt-BR" alt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32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pt-BR" alt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(bits/s)</a:t>
              </a:r>
              <a:endPara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  <a:endPara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  <a:endPara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 dirty="0">
                <a:ea typeface="ＭＳ Ｐゴシック" panose="020B0600070205080204" pitchFamily="34" charset="-128"/>
              </a:rPr>
              <a:t>Enlaces: mídia física</a:t>
            </a:r>
            <a:endParaRPr lang="pt-BR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propaga entre pares transmissor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/receptor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enlace físico: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que existe entre transmissor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 receptor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mídia guiada: </a:t>
            </a:r>
          </a:p>
          <a:p>
            <a:pPr marL="682625" lvl="1" indent="-225425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sinais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se propagam em mídia sólida: cobre, fibra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, coaxial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mídia não guiada: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lvl="1" indent="-225425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sinais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se propagam livremente, por exemplo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, rádio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4374960"/>
            <a:chOff x="6333223" y="1671911"/>
            <a:chExt cx="5123052" cy="4374960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pt-BR" sz="32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Par Trançado (Twisted pair -TP</a:t>
              </a:r>
              <a:r>
                <a:rPr kumimoji="0" lang="pt-BR" sz="32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pt-BR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lvl="0" indent="-228600">
                <a:buFont typeface="Wingdings" charset="2"/>
                <a:buChar char="§"/>
                <a:defRPr/>
              </a:pPr>
              <a:r>
                <a:rPr lang="pt-BR" sz="2400">
                  <a:solidFill>
                    <a:prstClr val="black"/>
                  </a:solidFill>
                </a:rPr>
                <a:t>dois </a:t>
              </a:r>
              <a:r>
                <a:rPr lang="pt-BR" sz="2400" dirty="0">
                  <a:solidFill>
                    <a:prstClr val="black"/>
                  </a:solidFill>
                </a:rPr>
                <a:t>fios de </a:t>
              </a:r>
              <a:r>
                <a:rPr lang="pt-BR" sz="2400">
                  <a:solidFill>
                    <a:prstClr val="black"/>
                  </a:solidFill>
                </a:rPr>
                <a:t>cobre isolados</a:t>
              </a:r>
              <a:endPara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Categoria 5: Ethernet 100 Mbps, 1 Gbps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Categoria 6: Ethernet 10Gbps</a:t>
              </a: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4240335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4358044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227548E-537B-4991-9DFC-020E1B29EA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Par Trançado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F8A0C82-E571-4254-AFA3-B795435AE480}"/>
              </a:ext>
            </a:extLst>
          </p:cNvPr>
          <p:cNvSpPr>
            <a:spLocks noGrp="1"/>
          </p:cNvSpPr>
          <p:nvPr>
            <p:ph type="body" sz="half" idx="1"/>
          </p:nvPr>
        </p:nvSpPr>
        <p:spPr/>
        <p:txBody>
          <a:bodyPr>
            <a:normAutofit fontScale="92500"/>
          </a:bodyPr>
          <a:lstStyle/>
          <a:p>
            <a:pPr>
              <a:lnSpc>
                <a:spcPct val="100000"/>
              </a:lnSpc>
            </a:pPr>
            <a:r>
              <a:rPr lang="pt-BR" dirty="0"/>
              <a:t>Existem basicamente dois tipos: sem blindagem (UTP – </a:t>
            </a:r>
            <a:r>
              <a:rPr lang="pt-BR" i="1" dirty="0" err="1"/>
              <a:t>Unshielded</a:t>
            </a:r>
            <a:r>
              <a:rPr lang="pt-BR" i="1" dirty="0"/>
              <a:t> </a:t>
            </a:r>
            <a:r>
              <a:rPr lang="pt-BR" i="1" dirty="0" err="1"/>
              <a:t>Twisted</a:t>
            </a:r>
            <a:r>
              <a:rPr lang="pt-BR" i="1" dirty="0"/>
              <a:t> </a:t>
            </a:r>
            <a:r>
              <a:rPr lang="pt-BR" i="1" dirty="0" err="1"/>
              <a:t>Pair</a:t>
            </a:r>
            <a:r>
              <a:rPr lang="pt-BR" dirty="0"/>
              <a:t>) e com blindagem (STP – </a:t>
            </a:r>
            <a:r>
              <a:rPr lang="pt-BR" i="1" dirty="0" err="1"/>
              <a:t>Shielded</a:t>
            </a:r>
            <a:r>
              <a:rPr lang="pt-BR" i="1" dirty="0"/>
              <a:t> </a:t>
            </a:r>
            <a:r>
              <a:rPr lang="pt-BR" i="1" dirty="0" err="1"/>
              <a:t>Twisted</a:t>
            </a:r>
            <a:r>
              <a:rPr lang="pt-BR" i="1" dirty="0"/>
              <a:t> </a:t>
            </a:r>
            <a:r>
              <a:rPr lang="pt-BR" i="1" dirty="0" err="1"/>
              <a:t>Pair</a:t>
            </a:r>
            <a:r>
              <a:rPr lang="pt-BR" dirty="0"/>
              <a:t>)</a:t>
            </a:r>
          </a:p>
          <a:p>
            <a:pPr>
              <a:lnSpc>
                <a:spcPct val="100000"/>
              </a:lnSpc>
            </a:pPr>
            <a:r>
              <a:rPr lang="pt-BR" dirty="0"/>
              <a:t>Esse tipo de cabo utiliza o conector chamado RJ-45</a:t>
            </a:r>
          </a:p>
          <a:p>
            <a:pPr>
              <a:lnSpc>
                <a:spcPct val="100000"/>
              </a:lnSpc>
            </a:pPr>
            <a:r>
              <a:rPr lang="pt-BR" dirty="0"/>
              <a:t>Técnica de cancelamento: cada par transmite o mesmo sinal nos dois fios, porém com polaridade invertida.</a:t>
            </a:r>
          </a:p>
          <a:p>
            <a:endParaRPr lang="pt-BR" dirty="0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DA72ADFB-8F2C-41C3-AC77-3881586B14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AE0068-710F-4375-8284-A42444354BA2}" type="slidenum">
              <a:rPr lang="pt-BR" smtClean="0"/>
              <a:pPr/>
              <a:t>37</a:t>
            </a:fld>
            <a:endParaRPr lang="pt-BR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ED351D48-668B-4136-A18A-B6E8E353125A}"/>
              </a:ext>
            </a:extLst>
          </p:cNvPr>
          <p:cNvSpPr txBox="1"/>
          <p:nvPr/>
        </p:nvSpPr>
        <p:spPr>
          <a:xfrm>
            <a:off x="2137541" y="6310427"/>
            <a:ext cx="395845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700" dirty="0">
                <a:solidFill>
                  <a:schemeClr val="bg1">
                    <a:lumMod val="65000"/>
                  </a:schemeClr>
                </a:solidFill>
              </a:rPr>
              <a:t>Foto CAT5e vs. CAT6 extraída de : </a:t>
            </a:r>
            <a:r>
              <a:rPr lang="pt-BR" sz="700" dirty="0">
                <a:solidFill>
                  <a:schemeClr val="bg1">
                    <a:lumMod val="65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https://www.blackbox.com.br/pt-br/page/43870/Recursos/Suporte-Tecnico/black-box-explica/Copper-Cable/Categorias-5e-e-6</a:t>
            </a:r>
            <a:endParaRPr lang="pt-BR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898CC0F-0D3D-4182-B481-B39AF2EE0B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6256" y="-5481"/>
            <a:ext cx="3960813" cy="327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1C85741-087B-4D13-AEC6-FA41C38C9A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14" y="3440245"/>
            <a:ext cx="1905000" cy="140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0FB580F-EE3C-4539-B57C-D3E020294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63" y="3429000"/>
            <a:ext cx="1944688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2" descr="Diferença visual entre CAT5e vs. CAT6">
            <a:extLst>
              <a:ext uri="{FF2B5EF4-FFF2-40B4-BE49-F238E27FC236}">
                <a16:creationId xmlns:a16="http://schemas.microsoft.com/office/drawing/2014/main" id="{C58F92B6-7FD2-4B20-B0B8-6D556ADA19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9331" y="5037252"/>
            <a:ext cx="4356538" cy="1815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87740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Enlaces: mídia física</a:t>
            </a:r>
            <a:endParaRPr lang="pt-BR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Cabo coaxial: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pt-BR" sz="2400">
                <a:ea typeface="ＭＳ Ｐゴシック" pitchFamily="34" charset="-128"/>
              </a:rPr>
              <a:t>dois </a:t>
            </a:r>
            <a:r>
              <a:rPr lang="pt-BR" sz="2400" dirty="0">
                <a:ea typeface="ＭＳ Ｐゴシック" pitchFamily="34" charset="-128"/>
              </a:rPr>
              <a:t>condutores de cobre concêntricos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Banda larga: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pt-BR" sz="2000">
                <a:solidFill>
                  <a:prstClr val="black"/>
                </a:solidFill>
              </a:rPr>
              <a:t>vários </a:t>
            </a:r>
            <a:r>
              <a:rPr lang="pt-BR" sz="2000" dirty="0">
                <a:solidFill>
                  <a:prstClr val="black"/>
                </a:solidFill>
              </a:rPr>
              <a:t>canais de frequência </a:t>
            </a:r>
            <a:r>
              <a:rPr lang="pt-BR" sz="2000">
                <a:solidFill>
                  <a:prstClr val="black"/>
                </a:solidFill>
              </a:rPr>
              <a:t>no cabo</a:t>
            </a:r>
            <a:endParaRPr kumimoji="0" lang="pt-B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pt-B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por canal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pt-BR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Cabo de fibra óptica:</a:t>
              </a:r>
            </a:p>
            <a:p>
              <a:pPr lvl="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fibra </a:t>
              </a: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de vidro carregando pulsos de luz, cada pulso é </a:t>
              </a: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um bit</a:t>
              </a:r>
              <a:endPara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lvl="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operação de alta velocidade:</a:t>
              </a:r>
              <a:endPara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transmissão </a:t>
              </a:r>
              <a:r>
                <a:rPr lang="pt-BR" altLang="en-US" dirty="0">
                  <a:solidFill>
                    <a:prstClr val="black"/>
                  </a:solidFill>
                  <a:latin typeface="Calibri" panose="020F0502020204030204"/>
                </a:rPr>
                <a:t>ponto a ponto de alta </a:t>
              </a: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velocidade </a:t>
              </a: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(10’</a:t>
              </a:r>
              <a:r>
                <a:rPr kumimoji="0" lang="pt-BR" altLang="ja-JP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baixa taxa de erro: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repetidores bem espaçados </a:t>
              </a:r>
              <a:endPara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imune a ruído eletromagnético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5400" b="0">
                <a:ea typeface="ＭＳ Ｐゴシック" panose="020B0600070205080204" pitchFamily="34" charset="-128"/>
              </a:rPr>
              <a:t>Enlaces: mídia física</a:t>
            </a:r>
            <a:endParaRPr lang="pt-BR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Rádio</a:t>
            </a:r>
            <a:r>
              <a:rPr kumimoji="0" lang="pt-BR" altLang="en-US" sz="3200" b="0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sem fio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284163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sinal transportado em várias “bandas” no espectro eletromagnético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284163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nenhum “fio” físico</a:t>
            </a:r>
            <a:endParaRPr kumimoji="0" lang="pt-BR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difusão, “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half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-duplex”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(emissor para receptor)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efeitos do ambiente na propagação: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reflexão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obstrução por objetos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interferência/ruído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Tipos de enlaces de rádio: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de metros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lang="pt-BR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área ampla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(ex.: celular 4G/5G)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por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substituto</a:t>
            </a:r>
            <a:r>
              <a:rPr kumimoji="0" lang="pt-BR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de cabos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curtas distâncias, taxas limitadas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lang="pt-BR" dirty="0" err="1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microondas</a:t>
            </a:r>
            <a:r>
              <a:rPr lang="pt-BR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terrestre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ponto-a-ponto; canais de 45 Mbps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satélite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até &lt;100 </a:t>
            </a:r>
            <a:r>
              <a:rPr lang="pt-BR" dirty="0">
                <a:solidFill>
                  <a:prstClr val="black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Mbps (</a:t>
            </a:r>
            <a:r>
              <a:rPr lang="pt-BR" dirty="0" err="1">
                <a:solidFill>
                  <a:prstClr val="black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Starlink</a:t>
            </a:r>
            <a:r>
              <a:rPr lang="pt-BR" dirty="0">
                <a:solidFill>
                  <a:prstClr val="black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 de </a:t>
            </a:r>
            <a:r>
              <a:rPr kumimoji="0" lang="pt-B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downlink</a:t>
            </a:r>
            <a:endParaRPr kumimoji="0" lang="pt-BR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ms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de</a:t>
            </a:r>
            <a:r>
              <a:rPr kumimoji="0" lang="pt-BR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atraso fim a fim </a:t>
            </a:r>
            <a:r>
              <a:rPr kumimoji="0" lang="pt-BR" sz="2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(geoestacionário)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39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ja-JP"/>
              <a:t>A Internet: uma visão básica</a:t>
            </a:r>
            <a:endParaRPr lang="pt-BR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725772" cy="4859961"/>
            <a:chOff x="7268561" y="1458365"/>
            <a:chExt cx="4725772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pt-BR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1480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400" dirty="0">
                  <a:latin typeface="+mn-lt"/>
                </a:rPr>
                <a:t>redes móveis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400" dirty="0">
                  <a:latin typeface="+mn-lt"/>
                </a:rPr>
                <a:t>rede doméstica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211422" cy="441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400" dirty="0">
                  <a:latin typeface="+mn-lt"/>
                </a:rPr>
                <a:t>rede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400" dirty="0">
                  <a:latin typeface="+mn-lt"/>
                </a:rPr>
                <a:t>    empresarial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73242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1400" dirty="0"/>
                <a:t>ISP nacional ou global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1400" dirty="0"/>
                <a:t>ISP local</a:t>
              </a:r>
            </a:p>
            <a:p>
              <a:pPr>
                <a:lnSpc>
                  <a:spcPct val="90000"/>
                </a:lnSpc>
              </a:pPr>
              <a:r>
                <a:rPr lang="pt-BR" sz="1400" dirty="0"/>
                <a:t>ou global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1211746" y="4638395"/>
              <a:ext cx="782587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1050" dirty="0"/>
                <a:t>rede de</a:t>
              </a:r>
            </a:p>
            <a:p>
              <a:pPr>
                <a:lnSpc>
                  <a:spcPct val="90000"/>
                </a:lnSpc>
              </a:pPr>
              <a:r>
                <a:rPr lang="pt-BR" sz="1050" dirty="0"/>
                <a:t>datacenter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110293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1400" dirty="0"/>
                <a:t>rede de</a:t>
              </a:r>
            </a:p>
            <a:p>
              <a:pPr>
                <a:lnSpc>
                  <a:spcPct val="90000"/>
                </a:lnSpc>
              </a:pPr>
              <a:r>
                <a:rPr lang="pt-BR" sz="1400" dirty="0"/>
                <a:t>provedor</a:t>
              </a:r>
              <a:br>
                <a:rPr lang="pt-BR" sz="1400" dirty="0"/>
              </a:br>
              <a:r>
                <a:rPr lang="pt-BR" sz="1400" dirty="0"/>
                <a:t>de conteúdo</a:t>
              </a:r>
              <a:endParaRPr lang="pt-BR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pt-BR" altLang="en-US" sz="2400" i="1" dirty="0">
                  <a:solidFill>
                    <a:srgbClr val="C00000"/>
                  </a:solidFill>
                  <a:latin typeface="+mn-lt"/>
                </a:rPr>
                <a:t>Comutadores de pacotes</a:t>
              </a:r>
              <a:r>
                <a:rPr lang="pt-BR" altLang="en-US" sz="2400" dirty="0">
                  <a:latin typeface="+mn-lt"/>
                </a:rPr>
                <a:t>: encaminham pacotes (pedaços de dados)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pt-BR" altLang="en-US" sz="2000" i="1" dirty="0">
                  <a:solidFill>
                    <a:schemeClr val="tx1"/>
                  </a:solidFill>
                  <a:latin typeface="+mn-lt"/>
                </a:rPr>
                <a:t>roteadores, switches</a:t>
              </a:r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pt-BR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Enlaces de comunicação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pt-BR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fibra, cobre, rádio, satélite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pt-BR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taxa de transmissão: </a:t>
              </a:r>
              <a:r>
                <a:rPr lang="pt-BR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largura de banda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pt-BR" altLang="en-US" sz="2400" dirty="0">
                  <a:latin typeface="+mn-lt"/>
                </a:rPr>
                <a:t>Bilhões de </a:t>
              </a:r>
              <a:r>
                <a:rPr lang="pt-BR" altLang="en-US" sz="2400" i="1" dirty="0">
                  <a:solidFill>
                    <a:srgbClr val="C00000"/>
                  </a:solidFill>
                  <a:latin typeface="+mn-lt"/>
                </a:rPr>
                <a:t>dispositivos </a:t>
              </a:r>
              <a:r>
                <a:rPr lang="pt-BR" altLang="en-US" sz="2400" dirty="0">
                  <a:latin typeface="+mn-lt"/>
                </a:rPr>
                <a:t>de computação conectados: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pt-BR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hospedeiros</a:t>
              </a:r>
              <a:r>
                <a:rPr lang="pt-BR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pt-BR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sistemas finais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pt-BR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executando</a:t>
              </a:r>
              <a:r>
                <a:rPr lang="pt-BR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 </a:t>
              </a:r>
              <a:r>
                <a:rPr lang="pt-BR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aplicações </a:t>
              </a:r>
              <a:r>
                <a:rPr lang="pt-BR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de rede na “borda” da Internet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pt-BR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pt-BR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pt-BR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pt-BR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pt-BR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pt-BR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 fontScale="92500"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pt-BR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Redes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pt-BR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coleção de dispositivos, roteadores, enlaces: gerenciados por uma organização</a:t>
              </a:r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 dirty="0">
                <a:cs typeface="Calibri" panose="020F0502020204030204" pitchFamily="34" charset="0"/>
              </a:rPr>
              <a:t>Capítulo 1: roteiro</a:t>
            </a:r>
            <a:endParaRPr lang="pt-BR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40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hospedeiros, rede de acesso, mídia física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pt-BR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</a:t>
            </a: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comutação de pacote/circuito, estrutura da Internet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01D7FAD-AAF2-E857-06A4-A0417D233132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206D28A-3C45-D17C-4208-069F692A15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2B5ED79-FD4B-D09D-C14C-4CE6ED32A7FF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ja-JP" sz="4800"/>
              <a:t>O núcleo da rede</a:t>
            </a:r>
            <a:endParaRPr lang="pt-BR" sz="48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pt-BR" altLang="en-US">
                <a:ea typeface="ＭＳ Ｐゴシック" panose="020B0600070205080204" pitchFamily="34" charset="-128"/>
              </a:rPr>
              <a:t>malha de roteadores interconectados</a:t>
            </a:r>
          </a:p>
          <a:p>
            <a:pPr marL="412750" indent="-282575"/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comutação de pacotes: </a:t>
            </a:r>
            <a:r>
              <a:rPr lang="pt-BR" altLang="en-US">
                <a:ea typeface="ＭＳ Ｐゴシック" panose="020B0600070205080204" pitchFamily="34" charset="-128"/>
              </a:rPr>
              <a:t>hospedeiro quebra mensagens da camada de aplicação em </a:t>
            </a:r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pacotes</a:t>
            </a:r>
          </a:p>
          <a:p>
            <a:pPr lvl="1"/>
            <a:r>
              <a:rPr lang="pt-BR" altLang="en-US" sz="2800">
                <a:ea typeface="Arial" panose="020B0604020202020204" pitchFamily="34" charset="0"/>
              </a:rPr>
              <a:t>rede </a:t>
            </a:r>
            <a:r>
              <a:rPr lang="pt-BR" altLang="en-US" sz="2800">
                <a:solidFill>
                  <a:srgbClr val="0000A3"/>
                </a:solidFill>
                <a:ea typeface="Arial" panose="020B0604020202020204" pitchFamily="34" charset="0"/>
              </a:rPr>
              <a:t>encaminha</a:t>
            </a:r>
            <a:r>
              <a:rPr lang="pt-BR" altLang="en-US" sz="2800">
                <a:ea typeface="Arial" panose="020B0604020202020204" pitchFamily="34" charset="0"/>
              </a:rPr>
              <a:t> pacotes de um roteador para o próximo, através dos enlaces do caminho da </a:t>
            </a:r>
            <a:r>
              <a:rPr lang="pt-BR" altLang="en-US" sz="2800">
                <a:solidFill>
                  <a:srgbClr val="0000A3"/>
                </a:solidFill>
                <a:ea typeface="Arial" panose="020B0604020202020204" pitchFamily="34" charset="0"/>
              </a:rPr>
              <a:t>origem ao destino</a:t>
            </a:r>
          </a:p>
          <a:p>
            <a:pPr marL="174625" indent="0">
              <a:buSzPct val="75000"/>
              <a:buNone/>
            </a:pPr>
            <a:endParaRPr lang="pt-BR" altLang="en-US"/>
          </a:p>
          <a:p>
            <a:endParaRPr lang="pt-BR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51496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 dirty="0">
                <a:solidFill>
                  <a:prstClr val="black"/>
                </a:solidFill>
                <a:latin typeface="Calibri" panose="020F0502020204030204"/>
              </a:rPr>
              <a:t>     empresarial</a:t>
            </a:r>
            <a:endParaRPr kumimoji="0" lang="pt-BR" altLang="en-US" sz="14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  <a:b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regional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219571" y="4677937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 dirty="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 dirty="0">
                <a:solidFill>
                  <a:prstClr val="black"/>
                </a:solidFill>
                <a:latin typeface="Calibri" panose="020F0502020204030204"/>
              </a:rPr>
              <a:t>provedor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 dirty="0">
                <a:solidFill>
                  <a:prstClr val="black"/>
                </a:solidFill>
                <a:latin typeface="Calibri" panose="020F0502020204030204"/>
              </a:rPr>
              <a:t>de conteúdo</a:t>
            </a: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1711" y="150714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Duas funções principais do núcleo </a:t>
            </a:r>
            <a:r>
              <a:rPr lang="pt-BR" altLang="en-US">
                <a:ea typeface="ＭＳ Ｐゴシック" panose="020B0600070205080204" pitchFamily="34" charset="-128"/>
              </a:rPr>
              <a:t>da rede</a:t>
            </a:r>
            <a:endParaRPr lang="pt-BR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  <a:endPara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  <a:endPara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188035" y="5384964"/>
            <a:ext cx="3014758" cy="1236611"/>
            <a:chOff x="2188035" y="5384964"/>
            <a:chExt cx="301475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  <a:endPara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8035" y="6036800"/>
              <a:ext cx="293061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endereço de destino no cabeçalho do pacote </a:t>
              </a: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que chega</a:t>
              </a:r>
              <a:endPara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1092" y="1703660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751591"/>
              <a:ext cx="186372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algoritmo de roteamento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Valor de </a:t>
              </a:r>
              <a:r>
                <a:rPr kumimoji="0" lang="pt-BR" alt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cabeç</a:t>
              </a:r>
              <a:r>
                <a:rPr kumimoji="0" lang="pt-BR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.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3620" y="2875481"/>
              <a:ext cx="104140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100" b="0" i="0" u="none" strike="noStrike" kern="0" cap="none" spc="-10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enlace de saída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494" y="3148258"/>
              <a:ext cx="52450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  <a:endPara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091" y="3148258"/>
              <a:ext cx="26962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  <a:endPara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tabela de encaminhamento local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85000" lnSpcReduction="20000"/>
          </a:bodyPr>
          <a:lstStyle/>
          <a:p>
            <a:pPr marL="130175" indent="0">
              <a:buNone/>
            </a:pPr>
            <a:r>
              <a:rPr lang="pt-BR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Encaminhar</a:t>
            </a:r>
            <a:r>
              <a:rPr lang="pt-BR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pt-BR" altLang="en-US" dirty="0" err="1">
                <a:ea typeface="ＭＳ Ｐゴシック" panose="020B0600070205080204" pitchFamily="34" charset="-128"/>
              </a:rPr>
              <a:t>aka</a:t>
            </a:r>
            <a:r>
              <a:rPr lang="pt-BR" altLang="en-US" dirty="0">
                <a:ea typeface="ＭＳ Ｐゴシック" panose="020B0600070205080204" pitchFamily="34" charset="-128"/>
              </a:rPr>
              <a:t> “</a:t>
            </a:r>
            <a:r>
              <a:rPr lang="pt-BR" altLang="en-US" dirty="0" err="1">
                <a:ea typeface="ＭＳ Ｐゴシック" panose="020B0600070205080204" pitchFamily="34" charset="-128"/>
              </a:rPr>
              <a:t>switching</a:t>
            </a:r>
            <a:r>
              <a:rPr lang="pt-BR" altLang="en-US" dirty="0">
                <a:ea typeface="ＭＳ Ｐゴシック" panose="020B0600070205080204" pitchFamily="34" charset="-128"/>
              </a:rPr>
              <a:t>”</a:t>
            </a:r>
          </a:p>
          <a:p>
            <a:r>
              <a:rPr lang="pt-BR" altLang="en-US" dirty="0">
                <a:ea typeface="ＭＳ Ｐゴシック" panose="020B0600070205080204" pitchFamily="34" charset="-128"/>
              </a:rPr>
              <a:t>ação </a:t>
            </a:r>
            <a:r>
              <a:rPr lang="pt-BR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pt-BR" altLang="en-US" dirty="0">
                <a:ea typeface="ＭＳ Ｐゴシック" panose="020B0600070205080204" pitchFamily="34" charset="-128"/>
              </a:rPr>
              <a:t>: mover os pacotes que chegam nos enlaces de entrada do roteador para o enlace de saída apropriado do roteador</a:t>
            </a:r>
            <a:endParaRPr lang="pt-BR" altLang="ja-JP" dirty="0">
              <a:ea typeface="ＭＳ Ｐゴシック" panose="020B0600070205080204" pitchFamily="34" charset="-128"/>
            </a:endParaRPr>
          </a:p>
          <a:p>
            <a:endParaRPr lang="pt-BR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76209" cy="307550"/>
            <a:chOff x="6181202" y="4326532"/>
            <a:chExt cx="2076209" cy="30755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76209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tabela de encaminhamento local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Roteamento: </a:t>
            </a:r>
          </a:p>
          <a:p>
            <a:pPr marL="400050" lvl="0" indent="-28575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ação 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determinar os caminhos de origem a destino a serem percorridos pelos pacotes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algoritmos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roteamento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25604"/>
            <a:ext cx="2095500" cy="646331"/>
            <a:chOff x="3839579" y="1878499"/>
            <a:chExt cx="2095500" cy="646331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1878499"/>
              <a:ext cx="186372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algoritmo de roteamento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537065" y="2985477"/>
            <a:ext cx="31588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0" i="0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roteamento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969326" y="2813540"/>
            <a:ext cx="34774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encaminhamento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8405992" y="2435316"/>
            <a:ext cx="34774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encaminhamento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ja-JP"/>
              <a:t>Comutação de pacotes: armazenar e encaminhar</a:t>
            </a:r>
            <a:endParaRPr lang="pt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pt-BR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atraso na transmissão do pacote: </a:t>
            </a:r>
            <a:r>
              <a:rPr lang="pt-BR" altLang="en-US" sz="2600" dirty="0">
                <a:ea typeface="ＭＳ Ｐゴシック" panose="020B0600070205080204" pitchFamily="34" charset="-128"/>
              </a:rPr>
              <a:t>leva L/R segundos para transmitir (empurrar para fora) o pacote de </a:t>
            </a:r>
            <a:r>
              <a:rPr lang="pt-BR" altLang="en-US" sz="2600" i="1" dirty="0">
                <a:ea typeface="ＭＳ Ｐゴシック" panose="020B0600070205080204" pitchFamily="34" charset="-128"/>
              </a:rPr>
              <a:t>L</a:t>
            </a:r>
            <a:r>
              <a:rPr lang="pt-BR" altLang="en-US" sz="2600" dirty="0">
                <a:ea typeface="ＭＳ Ｐゴシック" panose="020B0600070205080204" pitchFamily="34" charset="-128"/>
              </a:rPr>
              <a:t> bits para o enlace de </a:t>
            </a:r>
            <a:r>
              <a:rPr lang="pt-BR" altLang="en-US" sz="2600" i="1" dirty="0">
                <a:ea typeface="ＭＳ Ｐゴシック" panose="020B0600070205080204" pitchFamily="34" charset="-128"/>
              </a:rPr>
              <a:t>R</a:t>
            </a:r>
            <a:r>
              <a:rPr lang="pt-BR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pt-BR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armazenar e encaminhar:</a:t>
            </a:r>
            <a:r>
              <a:rPr lang="pt-BR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2600" dirty="0">
                <a:ea typeface="ＭＳ Ｐゴシック" panose="020B0600070205080204" pitchFamily="34" charset="-128"/>
              </a:rPr>
              <a:t>o pacote </a:t>
            </a:r>
            <a:r>
              <a:rPr lang="pt-BR" altLang="en-US" sz="2600" i="1" dirty="0">
                <a:ea typeface="ＭＳ Ｐゴシック" panose="020B0600070205080204" pitchFamily="34" charset="-128"/>
              </a:rPr>
              <a:t>inteiro</a:t>
            </a:r>
            <a:r>
              <a:rPr lang="pt-BR" altLang="en-US" sz="2600" dirty="0">
                <a:ea typeface="ＭＳ Ｐゴシック" panose="020B0600070205080204" pitchFamily="34" charset="-128"/>
              </a:rPr>
              <a:t> precisa chegar no roteador antes de ser transmitido no próximo enlace</a:t>
            </a:r>
            <a:endParaRPr lang="pt-BR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pt-BR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pt-BR" altLang="en-US" dirty="0"/>
          </a:p>
          <a:p>
            <a:pPr>
              <a:spcBef>
                <a:spcPts val="400"/>
              </a:spcBef>
            </a:pPr>
            <a:endParaRPr lang="pt-BR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922047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origem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1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963725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destino</a:t>
            </a:r>
            <a:endParaRPr kumimoji="0" lang="pt-BR" sz="1800" b="0" i="0" u="none" strike="noStrike" kern="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317990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1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por pacote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1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2295280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pt-BR" sz="2400" b="0" i="1" u="none" strike="noStrike" kern="1200" cap="none" spc="0" normalizeH="0" baseline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Exemplo numérico de um salto: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pt-BR" sz="2400" b="0" i="1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pt-BR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pt-BR" sz="2400" b="0" i="1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pt-BR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pt-BR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atraso de transmissão de um salto = 0,1 ms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pt-BR" altLang="ja-JP" dirty="0"/>
              <a:t>Comutação de pacotes: enfileiramento</a:t>
            </a:r>
            <a:endParaRPr lang="pt-BR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1,5 Mb/s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fila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de pacotes esperando por transmissão através do enlace de saída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10828375" cy="2521302"/>
            <a:chOff x="867905" y="3890077"/>
            <a:chExt cx="10828375" cy="252130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931946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1082837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kumimoji="0" lang="pt-BR" sz="2800" b="0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Enfileiramento</a:t>
              </a:r>
              <a:r>
                <a:rPr kumimoji="0" lang="pt-BR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pt-BR" sz="2800">
                  <a:solidFill>
                    <a:prstClr val="black"/>
                  </a:solidFill>
                </a:rPr>
                <a:t>ocorre </a:t>
              </a:r>
              <a:r>
                <a:rPr lang="pt-BR" sz="2800" dirty="0">
                  <a:solidFill>
                    <a:prstClr val="black"/>
                  </a:solidFill>
                </a:rPr>
                <a:t>quando o trabalho chega mais rápido do que pode ser </a:t>
              </a:r>
              <a:r>
                <a:rPr lang="pt-BR" sz="2800">
                  <a:solidFill>
                    <a:prstClr val="black"/>
                  </a:solidFill>
                </a:rPr>
                <a:t>atendido </a:t>
              </a:r>
              <a:r>
                <a:rPr kumimoji="0" lang="pt-BR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930790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946436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pt-BR" altLang="ja-JP" dirty="0"/>
              <a:t>Comutação de pacotes: enfileiramento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1,5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dirty="0">
                <a:solidFill>
                  <a:srgbClr val="C00000"/>
                </a:solidFill>
                <a:latin typeface="Calibri" panose="020F0502020204030204"/>
                <a:cs typeface="Arial"/>
              </a:rPr>
              <a:t>fila</a:t>
            </a:r>
            <a:r>
              <a:rPr lang="pt-BR" altLang="en-US" sz="1800" dirty="0">
                <a:solidFill>
                  <a:srgbClr val="000000"/>
                </a:solidFill>
                <a:latin typeface="Calibri" panose="020F0502020204030204"/>
                <a:cs typeface="Arial"/>
              </a:rPr>
              <a:t> de pacotes esperando por transmissão através do enlace de saída</a:t>
            </a:r>
            <a:endParaRPr lang="pt-BR" altLang="en-US" sz="1800" dirty="0">
              <a:solidFill>
                <a:srgbClr val="00CC99"/>
              </a:solidFill>
              <a:latin typeface="Calibri" panose="020F0502020204030204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pt-BR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Enfileiramento e perda de pacotes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 </a:t>
            </a:r>
            <a:r>
              <a:rPr lang="pt-BR" altLang="en-US" sz="3200" dirty="0">
                <a:ea typeface="ＭＳ Ｐゴシック" panose="020B0600070205080204" pitchFamily="34" charset="-128"/>
              </a:rPr>
              <a:t>se a taxa de chegada (em </a:t>
            </a:r>
            <a:r>
              <a:rPr lang="pt-BR" altLang="en-US" sz="3200" dirty="0" err="1">
                <a:ea typeface="ＭＳ Ｐゴシック" panose="020B0600070205080204" pitchFamily="34" charset="-128"/>
              </a:rPr>
              <a:t>bps</a:t>
            </a:r>
            <a:r>
              <a:rPr lang="pt-BR" altLang="en-US" sz="3200" dirty="0">
                <a:ea typeface="ＭＳ Ｐゴシック" panose="020B0600070205080204" pitchFamily="34" charset="-128"/>
              </a:rPr>
              <a:t>) para o enlace exceder a taxa de transmissão (</a:t>
            </a:r>
            <a:r>
              <a:rPr lang="pt-BR" altLang="en-US" sz="3200" dirty="0" err="1">
                <a:ea typeface="ＭＳ Ｐゴシック" panose="020B0600070205080204" pitchFamily="34" charset="-128"/>
              </a:rPr>
              <a:t>bps</a:t>
            </a:r>
            <a:r>
              <a:rPr lang="pt-BR" altLang="en-US" sz="3200" dirty="0">
                <a:ea typeface="ＭＳ Ｐゴシック" panose="020B0600070205080204" pitchFamily="34" charset="-128"/>
              </a:rPr>
              <a:t>) do enlace por algum período de tempo</a:t>
            </a:r>
            <a:r>
              <a:rPr lang="en-US" altLang="en-US" dirty="0">
                <a:ea typeface="ＭＳ Ｐゴシック" panose="020B0600070205080204" pitchFamily="34" charset="-128"/>
              </a:rPr>
              <a:t>:</a:t>
            </a:r>
          </a:p>
          <a:p>
            <a:pPr marL="287338" indent="-230188"/>
            <a:r>
              <a:rPr lang="pt-BR" altLang="en-US" dirty="0">
                <a:ea typeface="ＭＳ Ｐゴシック" panose="020B0600070205080204" pitchFamily="34" charset="-128"/>
              </a:rPr>
              <a:t>os pacotes ficarão na fila, esperando para serem transmitidos no enlace de saída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30188"/>
            <a:r>
              <a:rPr lang="pt-BR" altLang="en-US" dirty="0">
                <a:ea typeface="ＭＳ Ｐゴシック" panose="020B0600070205080204" pitchFamily="34" charset="-128"/>
              </a:rPr>
              <a:t>pacotes podem ser descartados (perdidos) se a memória (buffer) no roteador ficar cheia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ja-JP" dirty="0"/>
              <a:t>Alternativa para comutação de pacotes: comutação </a:t>
            </a:r>
            <a:r>
              <a:rPr lang="pt-BR" altLang="ja-JP"/>
              <a:t>de circuitos</a:t>
            </a:r>
            <a:endParaRPr lang="pt-BR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4527533"/>
          </a:xfrm>
        </p:spPr>
        <p:txBody>
          <a:bodyPr>
            <a:normAutofit fontScale="92500"/>
          </a:bodyPr>
          <a:lstStyle/>
          <a:p>
            <a:pPr marL="11113" indent="-11113">
              <a:buNone/>
            </a:pP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recursos fim-fim alocados (reservados) para “chamada” entre a origem e o destino</a:t>
            </a:r>
            <a:endParaRPr lang="pt-BR" altLang="ja-JP" dirty="0">
              <a:solidFill>
                <a:srgbClr val="C00000"/>
              </a:solidFill>
              <a:ea typeface="ＭＳ Ｐゴシック" panose="020B0600070205080204" pitchFamily="34" charset="-128"/>
            </a:endParaRPr>
          </a:p>
          <a:p>
            <a:r>
              <a:rPr lang="pt-BR" altLang="en-US" sz="2400" dirty="0">
                <a:ea typeface="ＭＳ Ｐゴシック" panose="020B0600070205080204" pitchFamily="34" charset="-128"/>
              </a:rPr>
              <a:t>no diagrama, cada enlace tem quatro circuitos. </a:t>
            </a:r>
          </a:p>
          <a:p>
            <a:pPr marL="682625" lvl="1" indent="-225425"/>
            <a:r>
              <a:rPr lang="pt-BR" altLang="en-US" dirty="0">
                <a:ea typeface="ＭＳ Ｐゴシック" panose="020B0600070205080204" pitchFamily="34" charset="-128"/>
              </a:rPr>
              <a:t>a chamada obtém o 2º circuito no enlace superior e o 1º circuito no enlace direito.</a:t>
            </a:r>
          </a:p>
          <a:p>
            <a:r>
              <a:rPr lang="pt-BR" altLang="en-US" sz="2400" dirty="0">
                <a:ea typeface="ＭＳ Ｐゴシック" panose="020B0600070205080204" pitchFamily="34" charset="-128"/>
              </a:rPr>
              <a:t>recursos dedicados: sem compartilhamento</a:t>
            </a:r>
          </a:p>
          <a:p>
            <a:pPr marL="682625" lvl="1" indent="-225425"/>
            <a:r>
              <a:rPr lang="pt-BR" altLang="en-US" dirty="0">
                <a:ea typeface="Arial" panose="020B0604020202020204" pitchFamily="34" charset="0"/>
              </a:rPr>
              <a:t>desempenho tipo circuito (garantido)</a:t>
            </a:r>
          </a:p>
          <a:p>
            <a:r>
              <a:rPr lang="pt-BR" altLang="en-US" sz="2400" dirty="0">
                <a:ea typeface="ＭＳ Ｐゴシック" panose="020B0600070205080204" pitchFamily="34" charset="-128"/>
              </a:rPr>
              <a:t>segmento de circuito inativo se não for usado por chamada </a:t>
            </a:r>
            <a:r>
              <a:rPr lang="pt-BR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(sem compartilhamento)</a:t>
            </a:r>
          </a:p>
          <a:p>
            <a:pPr marL="174625" indent="0">
              <a:buSzPct val="75000"/>
              <a:buNone/>
            </a:pPr>
            <a:endParaRPr lang="pt-BR" altLang="en-US" dirty="0"/>
          </a:p>
          <a:p>
            <a:endParaRPr lang="pt-BR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0009" y="6344225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 sz="1400" dirty="0">
                <a:solidFill>
                  <a:prstClr val="black"/>
                </a:solidFill>
              </a:rPr>
              <a:t>* Confira os exercícios interativos online para mais exemplos: </a:t>
            </a: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</a:t>
            </a:r>
            <a:r>
              <a:rPr kumimoji="0" lang="pt-B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5787" y="5632666"/>
            <a:ext cx="7058021" cy="5629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comumente usado em redes telefônicas tradicionais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48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pt-BR" altLang="ja-JP" dirty="0"/>
              <a:t>Comutação de circuitos: FDM </a:t>
            </a:r>
            <a:r>
              <a:rPr lang="pt-BR" altLang="ja-JP"/>
              <a:t>e TDM</a:t>
            </a:r>
            <a:endParaRPr lang="pt-BR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4032" y="2019670"/>
            <a:ext cx="5614988" cy="1809750"/>
            <a:chOff x="1379" y="1328"/>
            <a:chExt cx="3537" cy="1140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45" y="1662"/>
              <a:ext cx="96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frequência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5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tempo</a:t>
              </a:r>
              <a:endParaRPr kumimoji="0" lang="pt-B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9907" y="4321549"/>
            <a:ext cx="5600702" cy="1778001"/>
            <a:chOff x="1397" y="2952"/>
            <a:chExt cx="3528" cy="1120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3" y="3286"/>
              <a:ext cx="96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frequência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5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2000" i="1">
                  <a:solidFill>
                    <a:prstClr val="black"/>
                  </a:solidFill>
                  <a:latin typeface="Calibri" panose="020F0502020204030204"/>
                </a:rPr>
                <a:t>tempo</a:t>
              </a:r>
              <a:endParaRPr kumimoji="0" lang="pt-B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337469" y="1632322"/>
            <a:ext cx="3086100" cy="523876"/>
            <a:chOff x="3240" y="266"/>
            <a:chExt cx="1944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0" y="266"/>
              <a:ext cx="1464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usuários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 lnSpcReduction="10000"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Frequency Division Multiplexing </a:t>
            </a:r>
            <a:r>
              <a:rPr lang="pt-BR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(FDM) – Multiplexação por Divisão de Frequência</a:t>
            </a:r>
            <a:endParaRPr lang="pt-BR" altLang="ja-JP" sz="240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pt-BR" altLang="en-US" sz="2400">
                <a:ea typeface="ＭＳ Ｐゴシック" panose="020B0600070205080204" pitchFamily="34" charset="-128"/>
              </a:rPr>
              <a:t>frequências </a:t>
            </a:r>
            <a:r>
              <a:rPr lang="pt-BR" altLang="en-US" sz="2400" dirty="0">
                <a:ea typeface="ＭＳ Ｐゴシック" panose="020B0600070205080204" pitchFamily="34" charset="-128"/>
              </a:rPr>
              <a:t>ópticas eletromagnéticas divididas em bandas de frequência (</a:t>
            </a:r>
            <a:r>
              <a:rPr lang="pt-BR" altLang="en-US" sz="2400">
                <a:ea typeface="ＭＳ Ｐゴシック" panose="020B0600070205080204" pitchFamily="34" charset="-128"/>
              </a:rPr>
              <a:t>estreitas)</a:t>
            </a:r>
            <a:endParaRPr lang="pt-BR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 – Multiplexação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por divisão de tempo</a:t>
            </a:r>
            <a:endParaRPr kumimoji="0" lang="pt-BR" altLang="ja-JP" sz="2400" b="0" i="0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spcBef>
                <a:spcPts val="600"/>
              </a:spcBef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tempo dividido em slots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30336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spcBef>
                <a:spcPts val="400"/>
              </a:spcBef>
              <a:defRPr/>
            </a:pPr>
            <a:r>
              <a:rPr lang="pt-BR" altLang="en-US" sz="26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cada chamada alocada em sua própria banda, pode transmitir na taxa máxima dessa </a:t>
            </a:r>
            <a:r>
              <a:rPr lang="pt-BR" altLang="en-US" sz="2600">
                <a:solidFill>
                  <a:prstClr val="black"/>
                </a:solidFill>
                <a:ea typeface="ＭＳ Ｐゴシック" panose="020B0600070205080204" pitchFamily="34" charset="-128"/>
              </a:rPr>
              <a:t>banda estreita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578845"/>
            <a:ext cx="5276102" cy="1229369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spcBef>
                <a:spcPts val="6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 cada chamada é (são) alocado(s) slot(s) periódico(s), pode transmitir na taxa máxima da banda de frequência (mais ampla) (apenas) durante seu(s) intervalo(s) de tempo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49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pt-BR" altLang="ja-JP" dirty="0"/>
              <a:t>Dispositivos “legais” conectados à Internet</a:t>
            </a:r>
            <a:endParaRPr lang="pt-BR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32012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600" dirty="0">
                <a:latin typeface="+mn-lt"/>
              </a:rPr>
              <a:t>Torradeira habilitada para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600" dirty="0">
                <a:latin typeface="+mn-lt"/>
              </a:rPr>
              <a:t>web + previsão do tempo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Internet </a:t>
                </a:r>
                <a:r>
                  <a:rPr lang="pt-BR" altLang="en-US" sz="1600" dirty="0" err="1">
                    <a:latin typeface="+mn-lt"/>
                  </a:rPr>
                  <a:t>phones</a:t>
                </a:r>
                <a:endParaRPr lang="pt-BR" altLang="en-US" sz="1600" dirty="0">
                  <a:latin typeface="+mn-lt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 err="1">
                    <a:latin typeface="+mn-lt"/>
                  </a:rPr>
                  <a:t>Slingbox</a:t>
                </a:r>
                <a:r>
                  <a:rPr lang="pt-BR" altLang="en-US" sz="1600" dirty="0">
                    <a:latin typeface="+mn-lt"/>
                  </a:rPr>
                  <a:t>: </a:t>
                </a:r>
                <a:r>
                  <a:rPr lang="pt-BR" altLang="en-US" sz="1600" dirty="0" err="1">
                    <a:latin typeface="+mn-lt"/>
                  </a:rPr>
                  <a:t>remote</a:t>
                </a:r>
                <a:endParaRPr lang="pt-BR" altLang="en-US" sz="1600" dirty="0">
                  <a:latin typeface="+mn-lt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 err="1">
                    <a:latin typeface="+mn-lt"/>
                  </a:rPr>
                  <a:t>control</a:t>
                </a:r>
                <a:r>
                  <a:rPr lang="pt-BR" altLang="en-US" sz="1600" dirty="0">
                    <a:latin typeface="+mn-lt"/>
                  </a:rPr>
                  <a:t> </a:t>
                </a:r>
                <a:r>
                  <a:rPr lang="pt-BR" altLang="en-US" sz="1600" dirty="0" err="1">
                    <a:latin typeface="+mn-lt"/>
                  </a:rPr>
                  <a:t>cable</a:t>
                </a:r>
                <a:r>
                  <a:rPr lang="pt-BR" altLang="en-US" sz="1600" dirty="0">
                    <a:latin typeface="+mn-lt"/>
                  </a:rPr>
                  <a:t>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486179" cy="1434334"/>
            <a:chOff x="1752086" y="3835708"/>
            <a:chExt cx="2486179" cy="1434334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8397" y="4685267"/>
              <a:ext cx="115986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600" dirty="0">
                  <a:latin typeface="+mn-lt"/>
                </a:rPr>
                <a:t>Câmeras de</a:t>
              </a:r>
              <a:br>
                <a:rPr lang="pt-BR" altLang="en-US" sz="1600" dirty="0">
                  <a:latin typeface="+mn-lt"/>
                </a:rPr>
              </a:br>
              <a:r>
                <a:rPr lang="pt-BR" altLang="en-US" sz="1600" dirty="0">
                  <a:latin typeface="+mn-lt"/>
                </a:rPr>
                <a:t>Segurança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857123" cy="5458394"/>
            <a:chOff x="671990" y="1143651"/>
            <a:chExt cx="1085712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962" y="3117609"/>
                <a:ext cx="1580689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Porta Retratos IP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12950" y="1410532"/>
              <a:ext cx="1264578" cy="2765546"/>
              <a:chOff x="2463609" y="1897178"/>
              <a:chExt cx="1264578" cy="276554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7" imgW="1434415" imgH="3873016" progId="">
                      <p:embed/>
                    </p:oleObj>
                  </mc:Choice>
                  <mc:Fallback>
                    <p:oleObj r:id="rId7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3609" y="4077949"/>
                <a:ext cx="126457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Geladeira</a:t>
                </a:r>
                <a:br>
                  <a:rPr lang="pt-BR" altLang="en-US" sz="1600" dirty="0">
                    <a:latin typeface="+mn-lt"/>
                  </a:rPr>
                </a:br>
                <a:r>
                  <a:rPr lang="pt-BR" altLang="en-US" sz="1600" dirty="0">
                    <a:latin typeface="+mn-lt"/>
                  </a:rPr>
                  <a:t>com Internet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943612" cy="1141975"/>
              <a:chOff x="8636412" y="2605836"/>
              <a:chExt cx="294361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222105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monitora uso de energia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4586"/>
              <a:ext cx="2622284" cy="1557459"/>
              <a:chOff x="5012950" y="5044586"/>
              <a:chExt cx="2622284" cy="1557459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5257" y="5044586"/>
                <a:ext cx="131997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colchões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com sensores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 err="1">
                    <a:latin typeface="+mn-lt"/>
                  </a:rPr>
                  <a:t>Amazon</a:t>
                </a:r>
                <a:r>
                  <a:rPr lang="pt-BR" altLang="en-US" sz="1600" dirty="0">
                    <a:latin typeface="+mn-lt"/>
                  </a:rPr>
                  <a:t>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325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4000" i="1" dirty="0">
                <a:solidFill>
                  <a:srgbClr val="0000A8"/>
                </a:solidFill>
              </a:rPr>
              <a:t>Outros?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174E644-1BC5-AD41-8B98-2AEBAB53347E}"/>
              </a:ext>
            </a:extLst>
          </p:cNvPr>
          <p:cNvGrpSpPr/>
          <p:nvPr/>
        </p:nvGrpSpPr>
        <p:grpSpPr>
          <a:xfrm>
            <a:off x="5244182" y="1499729"/>
            <a:ext cx="4807280" cy="5358271"/>
            <a:chOff x="5244182" y="1499729"/>
            <a:chExt cx="4807280" cy="535827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1948532-9530-1146-897B-DCFADC27A92F}"/>
                </a:ext>
              </a:extLst>
            </p:cNvPr>
            <p:cNvGrpSpPr/>
            <p:nvPr/>
          </p:nvGrpSpPr>
          <p:grpSpPr>
            <a:xfrm>
              <a:off x="5244182" y="1499729"/>
              <a:ext cx="2735863" cy="1090838"/>
              <a:chOff x="616980" y="5292729"/>
              <a:chExt cx="3127445" cy="1207904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ACDED42E-CC7D-9245-8E47-BC40291CA6D2}"/>
                  </a:ext>
                </a:extLst>
              </p:cNvPr>
              <p:cNvGrpSpPr/>
              <p:nvPr/>
            </p:nvGrpSpPr>
            <p:grpSpPr>
              <a:xfrm>
                <a:off x="616980" y="5292729"/>
                <a:ext cx="3127445" cy="821190"/>
                <a:chOff x="842590" y="5420084"/>
                <a:chExt cx="3127445" cy="821190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pic>
              <p:nvPicPr>
                <p:cNvPr id="29" name="Picture 28">
                  <a:extLst>
                    <a:ext uri="{FF2B5EF4-FFF2-40B4-BE49-F238E27FC236}">
                      <a16:creationId xmlns:a16="http://schemas.microsoft.com/office/drawing/2014/main" id="{CD3E45EE-DA47-FB4C-AC41-27292F878C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590" y="5420084"/>
                  <a:ext cx="2016478" cy="821190"/>
                </a:xfrm>
                <a:prstGeom prst="rect">
                  <a:avLst/>
                </a:prstGeom>
              </p:spPr>
            </p:pic>
            <p:pic>
              <p:nvPicPr>
                <p:cNvPr id="30" name="Picture 29">
                  <a:extLst>
                    <a:ext uri="{FF2B5EF4-FFF2-40B4-BE49-F238E27FC236}">
                      <a16:creationId xmlns:a16="http://schemas.microsoft.com/office/drawing/2014/main" id="{30103B98-660D-084B-8321-DBA525F85D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905"/>
                <a:stretch/>
              </p:blipFill>
              <p:spPr>
                <a:xfrm>
                  <a:off x="2859067" y="5420084"/>
                  <a:ext cx="1110968" cy="821190"/>
                </a:xfrm>
                <a:prstGeom prst="rect">
                  <a:avLst/>
                </a:prstGeom>
              </p:spPr>
            </p:pic>
          </p:grpSp>
          <p:sp>
            <p:nvSpPr>
              <p:cNvPr id="28" name="Text Box 8">
                <a:extLst>
                  <a:ext uri="{FF2B5EF4-FFF2-40B4-BE49-F238E27FC236}">
                    <a16:creationId xmlns:a16="http://schemas.microsoft.com/office/drawing/2014/main" id="{353FBC48-20B8-084C-B54B-2A578BE3B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562" y="6125746"/>
                <a:ext cx="2347355" cy="374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Marcapasso e monitor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EF889B5-5851-5746-AB08-1839209EA393}"/>
                </a:ext>
              </a:extLst>
            </p:cNvPr>
            <p:cNvGrpSpPr/>
            <p:nvPr/>
          </p:nvGrpSpPr>
          <p:grpSpPr>
            <a:xfrm>
              <a:off x="7762922" y="3846429"/>
              <a:ext cx="2288540" cy="1134077"/>
              <a:chOff x="7762922" y="3846429"/>
              <a:chExt cx="2288540" cy="1134077"/>
            </a:xfrm>
          </p:grpSpPr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4397B6CC-7ACF-AB44-AEEB-6942A1959F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762922" y="3846429"/>
                <a:ext cx="1551621" cy="663838"/>
              </a:xfrm>
              <a:prstGeom prst="rect">
                <a:avLst/>
              </a:prstGeom>
            </p:spPr>
          </p:pic>
          <p:sp>
            <p:nvSpPr>
              <p:cNvPr id="35" name="Text Box 10">
                <a:extLst>
                  <a:ext uri="{FF2B5EF4-FFF2-40B4-BE49-F238E27FC236}">
                    <a16:creationId xmlns:a16="http://schemas.microsoft.com/office/drawing/2014/main" id="{D5046EF2-BE9A-5947-80CD-08C169F54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36167" y="4395731"/>
                <a:ext cx="201529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dispositivos de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>
                    <a:latin typeface="+mn-lt"/>
                  </a:rPr>
                  <a:t>Realidade Aumentada</a:t>
                </a: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D68E62D-EDDE-DB4E-9E02-B0DBDFB7F0C8}"/>
                </a:ext>
              </a:extLst>
            </p:cNvPr>
            <p:cNvGrpSpPr/>
            <p:nvPr/>
          </p:nvGrpSpPr>
          <p:grpSpPr>
            <a:xfrm>
              <a:off x="6562523" y="5565898"/>
              <a:ext cx="1553037" cy="1292102"/>
              <a:chOff x="6562523" y="5565898"/>
              <a:chExt cx="1553037" cy="129210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D4B1D193-AA5A-2B4F-A43C-A5DB01A465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07555" y="5565898"/>
                <a:ext cx="1308005" cy="1292102"/>
              </a:xfrm>
              <a:prstGeom prst="rect">
                <a:avLst/>
              </a:prstGeom>
            </p:spPr>
          </p:pic>
          <p:sp>
            <p:nvSpPr>
              <p:cNvPr id="33" name="Text Box 10">
                <a:extLst>
                  <a:ext uri="{FF2B5EF4-FFF2-40B4-BE49-F238E27FC236}">
                    <a16:creationId xmlns:a16="http://schemas.microsoft.com/office/drawing/2014/main" id="{10243502-70F1-454C-B91D-F4CBAD87DA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62523" y="6516040"/>
                <a:ext cx="628698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pt-BR" altLang="en-US" sz="1600" dirty="0" err="1">
                    <a:latin typeface="+mn-lt"/>
                  </a:rPr>
                  <a:t>Fitbit</a:t>
                </a:r>
                <a:endParaRPr lang="pt-BR" altLang="en-US" sz="1600" dirty="0">
                  <a:latin typeface="+mn-lt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487250"/>
            <a:chOff x="3149599" y="5058059"/>
            <a:chExt cx="1519767" cy="1487250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3244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600" dirty="0"/>
                <a:t>Dispositivos de jogos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03535"/>
            <a:ext cx="2328743" cy="3581153"/>
            <a:chOff x="9643123" y="1803535"/>
            <a:chExt cx="2328743" cy="3581153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56265" y="4120227"/>
              <a:ext cx="6973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dirty="0"/>
                <a:t>carros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0827741" y="1803535"/>
              <a:ext cx="95051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dirty="0"/>
                <a:t>bicicletas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5</a:t>
            </a:fld>
            <a:endParaRPr lang="pt-BR" dirty="0"/>
          </a:p>
        </p:txBody>
      </p:sp>
      <p:pic>
        <p:nvPicPr>
          <p:cNvPr id="37" name="Picture 35" descr="A picture containing person, underpants&#10;&#10;Description automatically generated">
            <a:extLst>
              <a:ext uri="{FF2B5EF4-FFF2-40B4-BE49-F238E27FC236}">
                <a16:creationId xmlns:a16="http://schemas.microsoft.com/office/drawing/2014/main" id="{6E56CB07-ED74-446A-4D4F-2C9A5DD8767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50023" y="5046134"/>
            <a:ext cx="1043945" cy="1642724"/>
          </a:xfrm>
          <a:prstGeom prst="rect">
            <a:avLst/>
          </a:prstGeom>
        </p:spPr>
      </p:pic>
      <p:sp>
        <p:nvSpPr>
          <p:cNvPr id="51" name="TextBox 36">
            <a:extLst>
              <a:ext uri="{FF2B5EF4-FFF2-40B4-BE49-F238E27FC236}">
                <a16:creationId xmlns:a16="http://schemas.microsoft.com/office/drawing/2014/main" id="{3D138440-53B9-322C-E745-0DFA4F3049B5}"/>
              </a:ext>
            </a:extLst>
          </p:cNvPr>
          <p:cNvSpPr txBox="1"/>
          <p:nvPr/>
        </p:nvSpPr>
        <p:spPr>
          <a:xfrm>
            <a:off x="8090224" y="6334245"/>
            <a:ext cx="744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fraldas</a:t>
            </a:r>
          </a:p>
        </p:txBody>
      </p: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  <p:bldP spid="51" grpId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ja-JP" dirty="0"/>
              <a:t>Comutação de pacotes versus comutação </a:t>
            </a:r>
            <a:r>
              <a:rPr lang="pt-BR" altLang="ja-JP"/>
              <a:t>de circuitos</a:t>
            </a:r>
            <a:endParaRPr lang="pt-BR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exemplo: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enlace de 1 Gb/s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cada usuário: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quando </a:t>
            </a:r>
            <a:r>
              <a:rPr kumimoji="0" lang="pt-BR" altLang="ja-JP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“ativo”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ativo 10% </a:t>
            </a:r>
            <a:r>
              <a:rPr lang="pt-BR" altLang="en-US" sz="2000">
                <a:solidFill>
                  <a:prstClr val="black"/>
                </a:solidFill>
                <a:latin typeface="Calibri" panose="020F0502020204030204"/>
                <a:ea typeface="Arial" panose="020B0604020202020204" pitchFamily="34" charset="0"/>
              </a:rPr>
              <a:t>do tempo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quantos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usuários podem usar esta rede em comutação de circuitos e comutação de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pacotes?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</a:t>
            </a:r>
            <a:r>
              <a:rPr lang="pt-BR" altLang="en-US" sz="1400">
                <a:solidFill>
                  <a:prstClr val="black"/>
                </a:solidFill>
              </a:rPr>
              <a:t>Confira </a:t>
            </a:r>
            <a:r>
              <a:rPr lang="pt-BR" altLang="en-US" sz="1400" dirty="0">
                <a:solidFill>
                  <a:prstClr val="black"/>
                </a:solidFill>
              </a:rPr>
              <a:t>os exercícios interativos online para </a:t>
            </a:r>
            <a:r>
              <a:rPr lang="pt-BR" altLang="en-US" sz="1400">
                <a:solidFill>
                  <a:prstClr val="black"/>
                </a:solidFill>
              </a:rPr>
              <a:t>mais exemplos</a:t>
            </a: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: h</a:t>
            </a:r>
            <a:r>
              <a:rPr kumimoji="0" lang="pt-B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  <a:endParaRPr kumimoji="0" lang="pt-B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5133133" cy="1665011"/>
            <a:chOff x="6463839" y="2201136"/>
            <a:chExt cx="6125078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2343912" cy="4818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enlace de 1 Gbps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542267" y="2851040"/>
              <a:ext cx="894135" cy="624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  <a:endParaRPr kumimoji="0" lang="pt-BR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568360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comutação de circuitos: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usuários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629304" cy="2164114"/>
            <a:chOff x="949766" y="3703137"/>
            <a:chExt cx="10629304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6"/>
              <a:ext cx="5359406" cy="1603374"/>
              <a:chOff x="2915" y="2642"/>
              <a:chExt cx="3376" cy="1010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37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>
                  <a:defRPr/>
                </a:pPr>
                <a:r>
                  <a:rPr kumimoji="0" lang="pt-BR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pt-BR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</a:t>
                </a:r>
                <a:r>
                  <a:rPr lang="pt-BR" altLang="en-US" sz="2800" dirty="0">
                    <a:solidFill>
                      <a:prstClr val="black"/>
                    </a:solidFill>
                    <a:latin typeface="Calibri" panose="020F0502020204030204"/>
                  </a:rPr>
                  <a:t>como obtivemos o valor 0,0004?</a:t>
                </a: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7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>
                  <a:defRPr/>
                </a:pPr>
                <a:r>
                  <a:rPr kumimoji="0" lang="pt-BR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R:</a:t>
                </a:r>
                <a:r>
                  <a:rPr kumimoji="0" lang="pt-BR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</a:t>
                </a:r>
                <a:r>
                  <a:rPr kumimoji="0" lang="pt-BR" altLang="en-US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Problema P8 no Cap. 1 do livro </a:t>
                </a: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(apenas </a:t>
                </a:r>
                <a:r>
                  <a:rPr lang="pt-BR" altLang="en-US" sz="2000">
                    <a:solidFill>
                      <a:prstClr val="black"/>
                    </a:solidFill>
                    <a:latin typeface="Calibri" panose="020F0502020204030204"/>
                  </a:rPr>
                  <a:t>para </a:t>
                </a:r>
                <a:r>
                  <a:rPr lang="pt-BR" altLang="en-US" sz="2000" dirty="0">
                    <a:solidFill>
                      <a:prstClr val="black"/>
                    </a:solidFill>
                    <a:latin typeface="Calibri" panose="020F0502020204030204"/>
                  </a:rPr>
                  <a:t>aqueles com curso </a:t>
                </a:r>
                <a:r>
                  <a:rPr lang="pt-BR" altLang="en-US" sz="2000">
                    <a:solidFill>
                      <a:prstClr val="black"/>
                    </a:solidFill>
                    <a:latin typeface="Calibri" panose="020F0502020204030204"/>
                  </a:rPr>
                  <a:t>em probabilidade</a:t>
                </a: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)</a:t>
                </a: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pt-BR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comutação de pacotes:</a:t>
              </a: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com 35 usuários, probabilidade de &gt; 10 ativos ao mesmo tempo é menor que 0</a:t>
              </a:r>
              <a:r>
                <a:rPr lang="pt-BR" altLang="en-US" sz="2400" dirty="0">
                  <a:solidFill>
                    <a:prstClr val="black"/>
                  </a:solidFill>
                  <a:latin typeface="Calibri" panose="020F0502020204030204"/>
                  <a:ea typeface="Arial" panose="020B0604020202020204" pitchFamily="34" charset="0"/>
                </a:rPr>
                <a:t>,</a:t>
              </a: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0004 *</a:t>
              </a:r>
            </a:p>
            <a:p>
              <a:pPr marL="1479550" lvl="3" indent="-231775"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50</a:t>
            </a:fld>
            <a:endParaRPr lang="pt-BR" dirty="0"/>
          </a:p>
        </p:txBody>
      </p:sp>
      <p:sp>
        <p:nvSpPr>
          <p:cNvPr id="5" name="Retângulo 4">
            <a:extLst>
              <a:ext uri="{FF2B5EF4-FFF2-40B4-BE49-F238E27FC236}">
                <a16:creationId xmlns:a16="http://schemas.microsoft.com/office/drawing/2014/main" id="{D0603B02-5BE1-C9DA-BC8D-8EB57C8D32DC}"/>
              </a:ext>
            </a:extLst>
          </p:cNvPr>
          <p:cNvSpPr/>
          <p:nvPr/>
        </p:nvSpPr>
        <p:spPr>
          <a:xfrm>
            <a:off x="6135038" y="4596404"/>
            <a:ext cx="5359406" cy="1552148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ja-JP" dirty="0"/>
              <a:t>Comutação de pacotes versus comutação </a:t>
            </a:r>
            <a:r>
              <a:rPr lang="pt-BR" altLang="ja-JP"/>
              <a:t>de circuitos</a:t>
            </a:r>
            <a:endParaRPr lang="pt-BR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0"/>
            <a:ext cx="10470588" cy="385811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ótima para dados “intermitentes” - às vezes há dados para enviar, mas outras vezes não há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lvl="1" indent="-225425">
              <a:defRPr/>
            </a:pPr>
            <a:r>
              <a:rPr lang="pt-BR" altLang="en-US" dirty="0">
                <a:solidFill>
                  <a:prstClr val="black"/>
                </a:solidFill>
                <a:ea typeface="Arial" panose="020B0604020202020204" pitchFamily="34" charset="0"/>
              </a:rPr>
              <a:t>compartilhamento de recursos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682625" lvl="1" indent="-225425">
              <a:defRPr/>
            </a:pPr>
            <a:r>
              <a:rPr lang="pt-BR" altLang="en-US" dirty="0">
                <a:solidFill>
                  <a:prstClr val="black"/>
                </a:solidFill>
                <a:ea typeface="Arial" panose="020B0604020202020204" pitchFamily="34" charset="0"/>
              </a:rPr>
              <a:t>mais simples, sem configuração de chamada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lvl="0" indent="-287338">
              <a:defRPr/>
            </a:pPr>
            <a:r>
              <a:rPr lang="pt-BR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congestionamento excessivo possível: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atraso e perda de pacote devido a estouro de buffer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lvl="1" indent="-225425">
              <a:defRPr/>
            </a:pPr>
            <a:r>
              <a:rPr lang="pt-BR" altLang="en-US" dirty="0">
                <a:solidFill>
                  <a:prstClr val="black"/>
                </a:solidFill>
                <a:ea typeface="Arial" panose="020B0604020202020204" pitchFamily="34" charset="0"/>
              </a:rPr>
              <a:t>protocolos necessários para transferência confiável de dados e controle de congestionamento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Como fornecer comportamento semelhante ao de um circuito com comutação de pacotes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  <a:p>
            <a:pPr marL="682625" lvl="1" indent="-225425">
              <a:defRPr/>
            </a:pPr>
            <a:r>
              <a:rPr lang="pt-BR" altLang="en-US" dirty="0">
                <a:solidFill>
                  <a:prstClr val="black"/>
                </a:solidFill>
                <a:ea typeface="Arial" panose="020B0604020202020204" pitchFamily="34" charset="0"/>
              </a:rPr>
              <a:t>“É complicado.” Vamos estudar várias técnicas que tentam tornar a comutação de pacotes o mais “semelhante a um circuito” possível.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comutação de pacote é a grande vencedora?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673102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pt-BR" altLang="en-US" sz="280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analogias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humanas de recursos reservados (comutação de circuitos) versus alocação sob demanda (comutação de </a:t>
            </a:r>
            <a:r>
              <a:rPr lang="pt-BR" altLang="en-US" sz="280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pacotes)?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51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pt-BR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 fontScale="92500" lnSpcReduction="10000"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altLang="en-US" sz="3000"/>
              <a:t>hospedeiros se conectam à Internet via Provedores de </a:t>
            </a:r>
            <a:r>
              <a:rPr lang="pt-BR" altLang="en-US" sz="3000">
                <a:solidFill>
                  <a:srgbClr val="C00000"/>
                </a:solidFill>
              </a:rPr>
              <a:t>acesso</a:t>
            </a:r>
            <a:r>
              <a:rPr lang="pt-BR" altLang="en-US" sz="3000"/>
              <a:t> (</a:t>
            </a:r>
            <a:r>
              <a:rPr lang="pt-BR" altLang="en-US" sz="3000">
                <a:solidFill>
                  <a:srgbClr val="C00000"/>
                </a:solidFill>
              </a:rPr>
              <a:t>access </a:t>
            </a:r>
            <a:r>
              <a:rPr lang="pt-BR" altLang="en-US" sz="3000"/>
              <a:t>Internet Service Providers - 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altLang="en-US" sz="3000"/>
              <a:t>ISPs de acesso, por sua vez, devem estar interconectados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altLang="en-US" sz="2800"/>
              <a:t>de modo que </a:t>
            </a:r>
            <a:r>
              <a:rPr lang="pt-BR" altLang="en-US" sz="2800" i="1"/>
              <a:t>quaisquer</a:t>
            </a:r>
            <a:r>
              <a:rPr lang="pt-BR" altLang="en-US" sz="2800"/>
              <a:t> dois hospedeiros </a:t>
            </a:r>
            <a:r>
              <a:rPr lang="pt-BR" altLang="en-US" sz="2800" i="1"/>
              <a:t>(em qualquer lugar!) </a:t>
            </a:r>
            <a:r>
              <a:rPr lang="pt-BR" altLang="en-US" sz="2800"/>
              <a:t>possam enviar pacotes um para o outro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altLang="en-US" sz="3000"/>
              <a:t>a rede de redes resultante é muito complexa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altLang="en-US" sz="2800"/>
              <a:t>evolução dirigida por </a:t>
            </a:r>
            <a:r>
              <a:rPr lang="pt-BR" altLang="en-US" sz="2800">
                <a:solidFill>
                  <a:srgbClr val="C00000"/>
                </a:solidFill>
              </a:rPr>
              <a:t>economia e</a:t>
            </a:r>
            <a:r>
              <a:rPr lang="pt-BR" altLang="en-US" sz="2800"/>
              <a:t> </a:t>
            </a:r>
            <a:r>
              <a:rPr lang="pt-BR" altLang="en-US" sz="2800">
                <a:solidFill>
                  <a:srgbClr val="C00000"/>
                </a:solidFill>
              </a:rPr>
              <a:t>políticas nacionais</a:t>
            </a:r>
          </a:p>
          <a:p>
            <a:endParaRPr lang="pt-BR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None/>
              <a:defRPr/>
            </a:pPr>
            <a:r>
              <a:rPr lang="pt-BR" altLang="en-US" sz="3000" i="1" dirty="0">
                <a:solidFill>
                  <a:srgbClr val="0000A3"/>
                </a:solidFill>
              </a:rPr>
              <a:t>Vamos fazer uma abordagem passo a passo para descrever a estrutura atual </a:t>
            </a:r>
            <a:r>
              <a:rPr lang="pt-BR" altLang="en-US" sz="3000" i="1">
                <a:solidFill>
                  <a:srgbClr val="0000A3"/>
                </a:solidFill>
              </a:rPr>
              <a:t>da Internet</a:t>
            </a:r>
            <a:endParaRPr kumimoji="0" lang="pt-BR" altLang="en-US" sz="3000" b="0" i="1" u="none" strike="noStrike" kern="1200" cap="none" spc="0" normalizeH="0" baseline="0" noProof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5157148" cy="4498682"/>
            <a:chOff x="6864725" y="1395473"/>
            <a:chExt cx="5157148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0069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 móvel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 doméstica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rede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>
                  <a:solidFill>
                    <a:prstClr val="black"/>
                  </a:solidFill>
                  <a:latin typeface="Calibri" panose="020F0502020204030204"/>
                </a:rPr>
                <a:t>     empresarial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73242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ISP nacional ou global</a:t>
              </a:r>
              <a:endPara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ISP local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>
                  <a:solidFill>
                    <a:prstClr val="black"/>
                  </a:solidFill>
                  <a:latin typeface="Calibri" panose="020F0502020204030204"/>
                </a:rPr>
                <a:t>ou reginal</a:t>
              </a:r>
              <a:endPara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1239286" y="4546721"/>
              <a:ext cx="782587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0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rede 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050">
                  <a:solidFill>
                    <a:prstClr val="black"/>
                  </a:solidFill>
                  <a:latin typeface="Calibri" panose="020F0502020204030204"/>
                </a:rPr>
                <a:t>datacenter</a:t>
              </a:r>
              <a:endParaRPr kumimoji="0" lang="pt-B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110293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rede 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>
                  <a:solidFill>
                    <a:prstClr val="black"/>
                  </a:solidFill>
                  <a:latin typeface="Calibri" panose="020F0502020204030204"/>
                </a:rPr>
                <a:t>provedor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 conteúdo</a:t>
              </a:r>
              <a:endParaRPr kumimoji="0" lang="pt-B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Estrutura da Internet: uma “rede de redes”</a:t>
            </a:r>
            <a:endParaRPr lang="pt-BR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pt-BR" altLang="en-US" sz="28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Questão: </a:t>
            </a: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dados </a:t>
            </a:r>
            <a:r>
              <a:rPr kumimoji="0" lang="pt-BR" altLang="en-US" sz="2800" b="0" i="1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milhões </a:t>
            </a: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 provedores (ISPs) de acesso, como conecta-los?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53566" cy="4559300"/>
            <a:chOff x="154891" y="1905681"/>
            <a:chExt cx="8452428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64423" cy="418253"/>
              <a:chOff x="3053396" y="4304255"/>
              <a:chExt cx="664423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64423" cy="418253"/>
              <a:chOff x="3053396" y="4304255"/>
              <a:chExt cx="664423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64423" cy="418253"/>
              <a:chOff x="3053396" y="4304255"/>
              <a:chExt cx="664423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64423" cy="418253"/>
              <a:chOff x="3053396" y="4304255"/>
              <a:chExt cx="664423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64423" cy="418253"/>
              <a:chOff x="3053396" y="4304255"/>
              <a:chExt cx="664423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64423" cy="418253"/>
              <a:chOff x="3053396" y="4304255"/>
              <a:chExt cx="664423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64423" cy="418253"/>
              <a:chOff x="3053396" y="4304255"/>
              <a:chExt cx="664423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64423" cy="418253"/>
              <a:chOff x="3053396" y="4304255"/>
              <a:chExt cx="664423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64423" cy="418253"/>
              <a:chOff x="3053396" y="4304255"/>
              <a:chExt cx="664423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rede de</a:t>
                </a:r>
                <a:b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</a:b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acesso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64423" cy="418253"/>
              <a:chOff x="3053396" y="4304255"/>
              <a:chExt cx="664423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64423" cy="418253"/>
              <a:chOff x="3053396" y="4304255"/>
              <a:chExt cx="664423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64423" cy="418253"/>
              <a:chOff x="3053396" y="4304255"/>
              <a:chExt cx="664423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64423" cy="418253"/>
              <a:chOff x="3053396" y="4304255"/>
              <a:chExt cx="664423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64423" cy="418253"/>
              <a:chOff x="3053396" y="4304255"/>
              <a:chExt cx="664423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64423" cy="418253"/>
              <a:chOff x="3053396" y="4304255"/>
              <a:chExt cx="664423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64423" cy="418253"/>
              <a:chOff x="3053396" y="4304255"/>
              <a:chExt cx="664423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>
                    <a:solidFill>
                      <a:prstClr val="black"/>
                    </a:solidFill>
                  </a:rPr>
                </a:br>
                <a:r>
                  <a:rPr lang="pt-BR" altLang="en-US" sz="100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pt-BR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SzPct val="75000"/>
              <a:buNone/>
              <a:defRPr/>
            </a:pPr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Questão: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dados </a:t>
            </a:r>
            <a:r>
              <a:rPr lang="pt-BR" altLang="en-US" i="1">
                <a:solidFill>
                  <a:prstClr val="black"/>
                </a:solidFill>
                <a:ea typeface="ＭＳ Ｐゴシック" panose="020B0600070205080204" pitchFamily="34" charset="-128"/>
              </a:rPr>
              <a:t>milhões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de provedores (ISPs) de acesso, como conecta-los?</a:t>
            </a:r>
            <a:endParaRPr lang="pt-BR" altLang="en-US" dirty="0">
              <a:solidFill>
                <a:prstClr val="black"/>
              </a:solidFill>
              <a:ea typeface="ＭＳ Ｐゴシック" panose="020B0600070205080204" pitchFamily="34" charset="-128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53566" cy="4559300"/>
            <a:chOff x="154891" y="1905681"/>
            <a:chExt cx="8452428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64423" cy="418253"/>
              <a:chOff x="3053396" y="4304255"/>
              <a:chExt cx="664423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64423" cy="418253"/>
              <a:chOff x="3053396" y="4304255"/>
              <a:chExt cx="664423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64423" cy="496094"/>
              <a:chOff x="3053396" y="4304255"/>
              <a:chExt cx="664423" cy="496094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4770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64423" cy="418253"/>
              <a:chOff x="3053396" y="4304255"/>
              <a:chExt cx="664423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64423" cy="418253"/>
              <a:chOff x="3053396" y="4304255"/>
              <a:chExt cx="664423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64423" cy="418253"/>
              <a:chOff x="3053396" y="4304255"/>
              <a:chExt cx="664423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64423" cy="496094"/>
              <a:chOff x="3053396" y="4304255"/>
              <a:chExt cx="664423" cy="496094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4770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64423" cy="418253"/>
              <a:chOff x="3053396" y="4304255"/>
              <a:chExt cx="664423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64423" cy="418253"/>
              <a:chOff x="3053396" y="4304255"/>
              <a:chExt cx="664423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64423" cy="418253"/>
              <a:chOff x="3053396" y="4304255"/>
              <a:chExt cx="664423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64423" cy="418253"/>
              <a:chOff x="3053396" y="4304255"/>
              <a:chExt cx="664423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64423" cy="418253"/>
              <a:chOff x="3053396" y="4304255"/>
              <a:chExt cx="664423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64423" cy="418253"/>
              <a:chOff x="3053396" y="4304255"/>
              <a:chExt cx="664423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64423" cy="418253"/>
              <a:chOff x="3053396" y="4304255"/>
              <a:chExt cx="664423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64423" cy="418253"/>
              <a:chOff x="3053396" y="4304255"/>
              <a:chExt cx="664423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64423" cy="418253"/>
              <a:chOff x="3053396" y="4304255"/>
              <a:chExt cx="664423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Conectar cada provedor (ISP)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acesso a todos os outros</a:t>
            </a:r>
            <a:r>
              <a:rPr lang="pt-BR" altLang="en-US">
                <a:solidFill>
                  <a:prstClr val="black"/>
                </a:solidFill>
                <a:latin typeface="Calibri" panose="020F0502020204030204"/>
              </a:rPr>
              <a:t> diretamente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não escala: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pt-BR" altLang="en-US" sz="2400" b="0" i="0" u="none" strike="noStrike" kern="1200" cap="none" spc="0" normalizeH="0" baseline="30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conexões.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54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pt-BR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5029" y="1131358"/>
            <a:ext cx="941616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Opção: 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conectar cada provedor (ISP) de acesso a um ISP de trânsito global.</a:t>
            </a:r>
          </a:p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lang="pt-BR" i="1">
                <a:solidFill>
                  <a:prstClr val="black"/>
                </a:solidFill>
                <a:latin typeface="Calibri" panose="020F0502020204030204"/>
              </a:rPr>
              <a:t>Provedores (ISPs) 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clientes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fornecedores 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tem um acordo econômico.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20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1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i="1">
                  <a:solidFill>
                    <a:prstClr val="white"/>
                  </a:solidFill>
                  <a:latin typeface="Calibri" panose="020F0502020204030204"/>
                </a:rPr>
                <a:t>global</a:t>
              </a:r>
              <a:endPara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53566" cy="4559300"/>
            <a:chOff x="154891" y="1905681"/>
            <a:chExt cx="8452428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64423" cy="418253"/>
              <a:chOff x="3053396" y="4304255"/>
              <a:chExt cx="664423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64423" cy="418253"/>
              <a:chOff x="3053396" y="4304255"/>
              <a:chExt cx="664423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64423" cy="418253"/>
              <a:chOff x="3053396" y="4304255"/>
              <a:chExt cx="664423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64423" cy="418253"/>
              <a:chOff x="3053396" y="4304255"/>
              <a:chExt cx="664423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64423" cy="418253"/>
              <a:chOff x="3053396" y="4304255"/>
              <a:chExt cx="664423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64423" cy="418253"/>
              <a:chOff x="3053396" y="4304255"/>
              <a:chExt cx="664423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64423" cy="418253"/>
              <a:chOff x="3053396" y="4304255"/>
              <a:chExt cx="664423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64423" cy="418253"/>
              <a:chOff x="3053396" y="4304255"/>
              <a:chExt cx="664423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64423" cy="418253"/>
              <a:chOff x="3053396" y="4304255"/>
              <a:chExt cx="664423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64423" cy="418253"/>
              <a:chOff x="3053396" y="4304255"/>
              <a:chExt cx="664423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64423" cy="418253"/>
              <a:chOff x="3053396" y="4304255"/>
              <a:chExt cx="664423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64423" cy="418253"/>
              <a:chOff x="3053396" y="4304255"/>
              <a:chExt cx="664423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64423" cy="418253"/>
              <a:chOff x="3053396" y="4304255"/>
              <a:chExt cx="664423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64423" cy="418253"/>
              <a:chOff x="3053396" y="4304255"/>
              <a:chExt cx="664423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64423" cy="418253"/>
              <a:chOff x="3053396" y="4304255"/>
              <a:chExt cx="664423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64423" cy="418253"/>
              <a:chOff x="3053396" y="4304255"/>
              <a:chExt cx="664423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55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53566" cy="4559300"/>
            <a:chOff x="154891" y="1905681"/>
            <a:chExt cx="8452428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64423" cy="418253"/>
              <a:chOff x="3053396" y="4304255"/>
              <a:chExt cx="664423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64423" cy="418253"/>
              <a:chOff x="3053396" y="4304255"/>
              <a:chExt cx="664423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64423" cy="418253"/>
              <a:chOff x="3053396" y="4304255"/>
              <a:chExt cx="664423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64423" cy="418253"/>
              <a:chOff x="3053396" y="4304255"/>
              <a:chExt cx="664423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64423" cy="418253"/>
              <a:chOff x="3053396" y="4304255"/>
              <a:chExt cx="664423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64423" cy="418253"/>
              <a:chOff x="3053396" y="4304255"/>
              <a:chExt cx="664423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64423" cy="418253"/>
              <a:chOff x="3053396" y="4304255"/>
              <a:chExt cx="664423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64423" cy="418253"/>
              <a:chOff x="3053396" y="4304255"/>
              <a:chExt cx="664423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64423" cy="418253"/>
              <a:chOff x="3053396" y="4304255"/>
              <a:chExt cx="664423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64423" cy="418253"/>
              <a:chOff x="3053396" y="4304255"/>
              <a:chExt cx="664423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64423" cy="418253"/>
              <a:chOff x="3053396" y="4304255"/>
              <a:chExt cx="664423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64423" cy="418253"/>
              <a:chOff x="3053396" y="4304255"/>
              <a:chExt cx="664423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64423" cy="418253"/>
              <a:chOff x="3053396" y="4304255"/>
              <a:chExt cx="664423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64423" cy="418253"/>
              <a:chOff x="3053396" y="4304255"/>
              <a:chExt cx="664423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64423" cy="418253"/>
              <a:chOff x="3053396" y="4304255"/>
              <a:chExt cx="664423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64423" cy="418253"/>
              <a:chOff x="3053396" y="4304255"/>
              <a:chExt cx="664423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 se um ISP global for um negócio viável, haverá concorrentes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53566" cy="4559300"/>
            <a:chOff x="154891" y="1905681"/>
            <a:chExt cx="8452428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64423" cy="418253"/>
              <a:chOff x="3053396" y="4304255"/>
              <a:chExt cx="664423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64422" cy="418253"/>
              <a:chOff x="3053396" y="4304255"/>
              <a:chExt cx="664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0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64423" cy="418253"/>
              <a:chOff x="3053396" y="4304255"/>
              <a:chExt cx="664423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64423" cy="418253"/>
              <a:chOff x="3053396" y="4304255"/>
              <a:chExt cx="664423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64423" cy="418253"/>
              <a:chOff x="3053396" y="4304255"/>
              <a:chExt cx="664423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64423" cy="418253"/>
              <a:chOff x="3053396" y="4304255"/>
              <a:chExt cx="664423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64423" cy="418253"/>
              <a:chOff x="3053396" y="4304255"/>
              <a:chExt cx="664423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64423" cy="418253"/>
              <a:chOff x="3053396" y="4304255"/>
              <a:chExt cx="664423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64423" cy="418253"/>
              <a:chOff x="3053396" y="4304255"/>
              <a:chExt cx="664423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64423" cy="418253"/>
              <a:chOff x="3053396" y="4304255"/>
              <a:chExt cx="664423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64423" cy="418253"/>
              <a:chOff x="3053396" y="4304255"/>
              <a:chExt cx="664423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64423" cy="418253"/>
              <a:chOff x="3053396" y="4304255"/>
              <a:chExt cx="664423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64423" cy="418253"/>
              <a:chOff x="3053396" y="4304255"/>
              <a:chExt cx="664423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64423" cy="418253"/>
              <a:chOff x="3053396" y="4304255"/>
              <a:chExt cx="664423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64423" cy="418253"/>
              <a:chOff x="3053396" y="4304255"/>
              <a:chExt cx="664423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64423" cy="418253"/>
              <a:chOff x="3053396" y="4304255"/>
              <a:chExt cx="664423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02028" y="4323258"/>
                <a:ext cx="615791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>
                  <a:lnSpc>
                    <a:spcPts val="1000"/>
                  </a:lnSpc>
                  <a:defRPr/>
                </a:pPr>
                <a:r>
                  <a:rPr lang="pt-BR" altLang="en-US" sz="1000" dirty="0">
                    <a:solidFill>
                      <a:prstClr val="black"/>
                    </a:solidFill>
                  </a:rPr>
                  <a:t>rede de</a:t>
                </a:r>
                <a:br>
                  <a:rPr lang="pt-BR" altLang="en-US" sz="1000" dirty="0">
                    <a:solidFill>
                      <a:prstClr val="black"/>
                    </a:solidFill>
                  </a:rPr>
                </a:br>
                <a:r>
                  <a:rPr lang="pt-BR" altLang="en-US" sz="1000" dirty="0">
                    <a:solidFill>
                      <a:prstClr val="black"/>
                    </a:solidFill>
                  </a:rPr>
                  <a:t>acesso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 se um ISP global for um negócio viável, haverá concorrentes …. que vão querer estar conectados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3" y="5015078"/>
            <a:ext cx="3079516" cy="741248"/>
            <a:chOff x="4686300" y="4864100"/>
            <a:chExt cx="3078859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2926459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 (</a:t>
              </a:r>
              <a:r>
                <a:rPr kumimoji="0" lang="en-US" altLang="en-US" sz="24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parceria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91" y="1707261"/>
            <a:ext cx="3700950" cy="1166368"/>
            <a:chOff x="5270500" y="1701800"/>
            <a:chExt cx="3699788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699788" cy="830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</a:t>
              </a:r>
              <a:r>
                <a:rPr kumimoji="0" lang="en-US" altLang="en-US" sz="24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ponto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de </a:t>
              </a:r>
              <a:r>
                <a:rPr kumimoji="0" lang="en-US" altLang="en-US" sz="24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troca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de </a:t>
              </a:r>
              <a:r>
                <a:rPr kumimoji="0" lang="en-US" altLang="en-US" sz="24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tráfego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3" y="2310458"/>
            <a:ext cx="664512" cy="418221"/>
            <a:chOff x="3053396" y="4304255"/>
            <a:chExt cx="664423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0" y="2564438"/>
            <a:ext cx="664512" cy="418221"/>
            <a:chOff x="3053396" y="4304255"/>
            <a:chExt cx="664423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4" y="5421718"/>
            <a:ext cx="664512" cy="418221"/>
            <a:chOff x="3053396" y="4304255"/>
            <a:chExt cx="664423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8" y="4799466"/>
            <a:ext cx="664512" cy="418221"/>
            <a:chOff x="3053396" y="4304255"/>
            <a:chExt cx="664423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7" y="4139117"/>
            <a:ext cx="664512" cy="418221"/>
            <a:chOff x="3053396" y="4304255"/>
            <a:chExt cx="664423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1" y="2996205"/>
            <a:ext cx="664512" cy="418221"/>
            <a:chOff x="3053396" y="4304255"/>
            <a:chExt cx="664423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4999" y="2069176"/>
            <a:ext cx="664512" cy="418221"/>
            <a:chOff x="3053396" y="4304255"/>
            <a:chExt cx="664423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2" y="2043778"/>
            <a:ext cx="664512" cy="418221"/>
            <a:chOff x="3053396" y="4304255"/>
            <a:chExt cx="664423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4" y="5675699"/>
            <a:ext cx="664512" cy="418221"/>
            <a:chOff x="3053396" y="4304255"/>
            <a:chExt cx="664423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7" y="5028049"/>
            <a:ext cx="664512" cy="418221"/>
            <a:chOff x="3053396" y="4304255"/>
            <a:chExt cx="664423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6" y="4113719"/>
            <a:ext cx="664512" cy="418221"/>
            <a:chOff x="3053396" y="4304255"/>
            <a:chExt cx="664423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 redes regionais podem surgir para conectar redes de acesso a </a:t>
            </a:r>
            <a:r>
              <a:rPr lang="pt-BR" altLang="en-US" sz="28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ISPs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79" y="2716827"/>
            <a:ext cx="664512" cy="418221"/>
            <a:chOff x="3053396" y="4304255"/>
            <a:chExt cx="664423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7" y="3110496"/>
            <a:ext cx="664512" cy="418221"/>
            <a:chOff x="3053396" y="4304255"/>
            <a:chExt cx="664423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729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000" i="1" dirty="0">
                  <a:solidFill>
                    <a:prstClr val="black"/>
                  </a:solidFill>
                </a:rPr>
                <a:t>ISP </a:t>
              </a: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6" y="5904281"/>
            <a:ext cx="664512" cy="418221"/>
            <a:chOff x="3053396" y="4304255"/>
            <a:chExt cx="664423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0" y="6056669"/>
            <a:ext cx="664512" cy="418221"/>
            <a:chOff x="3053396" y="4304255"/>
            <a:chExt cx="664423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3" y="5916980"/>
            <a:ext cx="664512" cy="418221"/>
            <a:chOff x="3053396" y="4304255"/>
            <a:chExt cx="664423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redes”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3" y="2310458"/>
            <a:ext cx="664512" cy="418221"/>
            <a:chOff x="3053396" y="4304255"/>
            <a:chExt cx="664423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0" y="2564438"/>
            <a:ext cx="664512" cy="418221"/>
            <a:chOff x="3053396" y="4304255"/>
            <a:chExt cx="664423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4" y="5421718"/>
            <a:ext cx="664512" cy="418221"/>
            <a:chOff x="3053396" y="4304255"/>
            <a:chExt cx="664423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8" y="4799466"/>
            <a:ext cx="664512" cy="418221"/>
            <a:chOff x="3053396" y="4304255"/>
            <a:chExt cx="664423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7" y="4139117"/>
            <a:ext cx="664512" cy="418221"/>
            <a:chOff x="3053396" y="4304255"/>
            <a:chExt cx="664423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1" y="2996205"/>
            <a:ext cx="664512" cy="418221"/>
            <a:chOff x="3053396" y="4304255"/>
            <a:chExt cx="664423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4999" y="2069176"/>
            <a:ext cx="664512" cy="418221"/>
            <a:chOff x="3053396" y="4304255"/>
            <a:chExt cx="664423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2" y="2043778"/>
            <a:ext cx="664512" cy="418221"/>
            <a:chOff x="3053396" y="4304255"/>
            <a:chExt cx="664423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4" y="5675699"/>
            <a:ext cx="664512" cy="418221"/>
            <a:chOff x="3053396" y="4304255"/>
            <a:chExt cx="664423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7" y="5028049"/>
            <a:ext cx="664512" cy="418221"/>
            <a:chOff x="3053396" y="4304255"/>
            <a:chExt cx="664423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6" y="4113719"/>
            <a:ext cx="664512" cy="418221"/>
            <a:chOff x="3053396" y="4304255"/>
            <a:chExt cx="664423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e redes de provedores de conteúdo (por exemplo, Google, Microsoft, </a:t>
            </a:r>
            <a:r>
              <a:rPr lang="pt-BR" altLang="en-US" dirty="0" err="1">
                <a:solidFill>
                  <a:prstClr val="black"/>
                </a:solidFill>
                <a:latin typeface="Calibri" panose="020F0502020204030204"/>
              </a:rPr>
              <a:t>Akamai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) podem executar sua própria rede, para trazer serviços e conteúdo perto dos usuários finais</a:t>
            </a: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79" y="2716827"/>
            <a:ext cx="664512" cy="418221"/>
            <a:chOff x="3053396" y="4304255"/>
            <a:chExt cx="664423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7" y="3110496"/>
            <a:ext cx="664512" cy="418221"/>
            <a:chOff x="3053396" y="4304255"/>
            <a:chExt cx="664423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6" y="5904281"/>
            <a:ext cx="664512" cy="418221"/>
            <a:chOff x="3053396" y="4304255"/>
            <a:chExt cx="664423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0" y="6056669"/>
            <a:ext cx="664512" cy="418221"/>
            <a:chOff x="3053396" y="4304255"/>
            <a:chExt cx="664423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3" y="5916980"/>
            <a:ext cx="664512" cy="418221"/>
            <a:chOff x="3053396" y="4304255"/>
            <a:chExt cx="664423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2028" y="4323258"/>
              <a:ext cx="615791" cy="348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lnSpc>
                  <a:spcPts val="1000"/>
                </a:lnSpc>
                <a:defRPr/>
              </a:pPr>
              <a:r>
                <a:rPr lang="pt-BR" altLang="en-US" sz="1000" dirty="0">
                  <a:solidFill>
                    <a:prstClr val="black"/>
                  </a:solidFill>
                </a:rPr>
                <a:t>rede de</a:t>
              </a:r>
              <a:br>
                <a:rPr lang="pt-BR" altLang="en-US" sz="1000" dirty="0">
                  <a:solidFill>
                    <a:prstClr val="black"/>
                  </a:solidFill>
                </a:rPr>
              </a:br>
              <a:r>
                <a:rPr lang="pt-BR" altLang="en-US" sz="1000" dirty="0">
                  <a:solidFill>
                    <a:prstClr val="black"/>
                  </a:solidFill>
                </a:rPr>
                <a:t>acesso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334374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Rede de </a:t>
                </a:r>
                <a:r>
                  <a:rPr kumimoji="0" lang="en-US" altLang="en-US" sz="20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provedor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de </a:t>
                </a:r>
                <a:r>
                  <a:rPr kumimoji="0" lang="en-US" altLang="en-US" sz="20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conteúdo</a:t>
                </a:r>
                <a:endPara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09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729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 regional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pt-BR" altLang="ja-JP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rede de redes”</a:t>
            </a:r>
          </a:p>
          <a:p>
            <a:pPr lvl="1"/>
            <a:r>
              <a:rPr lang="pt-BR" altLang="en-US">
                <a:ea typeface="Arial" panose="020B0604020202020204" pitchFamily="34" charset="0"/>
                <a:cs typeface="Calibri" panose="020F0502020204030204" pitchFamily="34" charset="0"/>
              </a:rPr>
              <a:t>ISPs interconectados</a:t>
            </a:r>
          </a:p>
          <a:p>
            <a:pPr marL="0" indent="0">
              <a:buNone/>
            </a:pPr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pt-BR" altLang="ja-JP"/>
              <a:t>A Internet: uma visão básica</a:t>
            </a:r>
            <a:endParaRPr lang="pt-BR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pt-BR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pt-BR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 móvel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 residencial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9157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      empresarial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ISP nacional ou global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ISP local</a:t>
            </a:r>
          </a:p>
          <a:p>
            <a:pPr>
              <a:lnSpc>
                <a:spcPct val="90000"/>
              </a:lnSpc>
            </a:pPr>
            <a:r>
              <a:rPr lang="pt-BR" sz="1400"/>
              <a:t>ou regional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88552" y="4668491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050"/>
              <a:t>rede de</a:t>
            </a:r>
          </a:p>
          <a:p>
            <a:pPr>
              <a:lnSpc>
                <a:spcPct val="90000"/>
              </a:lnSpc>
            </a:pPr>
            <a:r>
              <a:rPr lang="pt-BR" sz="1050"/>
              <a:t>datacenter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rede de</a:t>
            </a:r>
          </a:p>
          <a:p>
            <a:pPr>
              <a:lnSpc>
                <a:spcPct val="90000"/>
              </a:lnSpc>
            </a:pPr>
            <a:r>
              <a:rPr lang="pt-BR" sz="1400"/>
              <a:t>provedor</a:t>
            </a:r>
          </a:p>
          <a:p>
            <a:pPr>
              <a:lnSpc>
                <a:spcPct val="90000"/>
              </a:lnSpc>
            </a:pPr>
            <a:r>
              <a:rPr lang="pt-BR" sz="1400"/>
              <a:t>de conteúdo</a:t>
            </a:r>
            <a:endParaRPr lang="pt-BR" sz="100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pt-BR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protocolos</a:t>
            </a:r>
            <a:r>
              <a:rPr lang="pt-BR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pt-BR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estão </a:t>
            </a:r>
            <a:r>
              <a:rPr lang="pt-BR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em todo lugar</a:t>
            </a:r>
          </a:p>
          <a:p>
            <a:pPr lvl="1">
              <a:buSzPct val="75000"/>
            </a:pPr>
            <a:r>
              <a:rPr lang="pt-BR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controle de envio e recebimento de mensagens</a:t>
            </a:r>
          </a:p>
          <a:p>
            <a:pPr lvl="1"/>
            <a:r>
              <a:rPr lang="pt-BR" altLang="en-US" dirty="0">
                <a:ea typeface="Arial" panose="020B0604020202020204" pitchFamily="34" charset="0"/>
                <a:cs typeface="Calibri" panose="020F0502020204030204" pitchFamily="34" charset="0"/>
              </a:rPr>
              <a:t>ex.: HTTP (Web), streaming de vídeo, Skype, TCP, IP, WiFi, 4G/5G, Ethernet</a:t>
            </a:r>
            <a:endParaRPr lang="pt-BR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pt-BR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Ethernet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HTTP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Skype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IP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WiFi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4G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TCP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pt-BR" sz="1600" i="1">
                  <a:solidFill>
                    <a:srgbClr val="C00000"/>
                  </a:solidFill>
                </a:rPr>
                <a:t>de vídeo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pt-BR" altLang="en-US" i="1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Padrões de Internet</a:t>
            </a:r>
          </a:p>
          <a:p>
            <a:pPr lvl="1"/>
            <a:r>
              <a:rPr lang="pt-BR" altLang="en-US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pt-BR" altLang="en-US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pt-BR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Estrutura da Internet: uma “rede de </a:t>
            </a:r>
            <a:r>
              <a:rPr lang="pt-BR" altLang="en-US">
                <a:ea typeface="ＭＳ Ｐゴシック" panose="020B0600070205080204" pitchFamily="34" charset="-128"/>
              </a:rPr>
              <a:t>redes”</a:t>
            </a:r>
            <a:endParaRPr lang="pt-BR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 de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acesso</a:t>
              </a:r>
              <a:endPara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ISP de</a:t>
              </a:r>
            </a:p>
            <a:p>
              <a:pPr lvl="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acesso</a:t>
              </a:r>
              <a:endParaRPr lang="pt-BR" altLang="en-US" sz="1600" kern="0" dirty="0">
                <a:solidFill>
                  <a:srgbClr val="000000"/>
                </a:solidFill>
                <a:latin typeface="Calibri" panose="020F0502020204030204"/>
                <a:cs typeface="Arial"/>
              </a:endParaRP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lvl="0" indent="0">
              <a:buNone/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No “centro”: número pequeno de grandes redes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bem conectadas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provedores comerciais “nível 1” </a:t>
            </a:r>
            <a:r>
              <a:rPr kumimoji="0" lang="pt-BR" altLang="ja-JP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(ex: Level 3, Sprint, AT&amp;T, NTT), </a:t>
            </a: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cobertura nacional e internacional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redes de provedores de conteúdo 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(ex.: Google, Facebook): </a:t>
            </a:r>
            <a:r>
              <a:rPr lang="pt-BR" altLang="en-US">
                <a:solidFill>
                  <a:prstClr val="black"/>
                </a:solidFill>
                <a:ea typeface="Arial" panose="020B0604020202020204" pitchFamily="34" charset="0"/>
              </a:rPr>
              <a:t>rede </a:t>
            </a:r>
            <a:r>
              <a:rPr lang="pt-BR" altLang="en-US" dirty="0">
                <a:solidFill>
                  <a:prstClr val="black"/>
                </a:solidFill>
                <a:ea typeface="Arial" panose="020B0604020202020204" pitchFamily="34" charset="0"/>
              </a:rPr>
              <a:t>privada que conecta seus data centers à Internet, muitas vezes ignorando provedores de nível 1 </a:t>
            </a:r>
            <a:r>
              <a:rPr lang="pt-BR" altLang="en-US">
                <a:solidFill>
                  <a:prstClr val="black"/>
                </a:solidFill>
                <a:ea typeface="Arial" panose="020B0604020202020204" pitchFamily="34" charset="0"/>
              </a:rPr>
              <a:t>e regionais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ISP Regional</a:t>
              </a: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ISP Regional</a:t>
              </a: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800734"/>
            <a:chOff x="2347913" y="1287258"/>
            <a:chExt cx="7329086" cy="1800734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800734"/>
              <a:chOff x="2347913" y="1287258"/>
              <a:chExt cx="7329086" cy="1800734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ISP Nível 1</a:t>
                </a: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ISP Nível 1</a:t>
                </a: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7"/>
                <a:ext cx="869150" cy="523220"/>
                <a:chOff x="553316" y="2968407"/>
                <a:chExt cx="869150" cy="556482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564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pt-BR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3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33669"/>
                <a:chOff x="553316" y="2997818"/>
                <a:chExt cx="869150" cy="567594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564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pt-BR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33669"/>
              <a:chOff x="553316" y="2997818"/>
              <a:chExt cx="869150" cy="567594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564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pt-B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052BFC4A-62BA-6D58-6A6A-70B8AB1284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pic>
        <p:nvPicPr>
          <p:cNvPr id="11" name="Imagem 10">
            <a:extLst>
              <a:ext uri="{FF2B5EF4-FFF2-40B4-BE49-F238E27FC236}">
                <a16:creationId xmlns:a16="http://schemas.microsoft.com/office/drawing/2014/main" id="{D0A0DDA6-E343-8B30-5481-A08A6694B0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" y="0"/>
            <a:ext cx="10972800" cy="6858000"/>
          </a:xfrm>
          <a:prstGeom prst="rect">
            <a:avLst/>
          </a:prstGeom>
        </p:spPr>
      </p:pic>
      <p:sp>
        <p:nvSpPr>
          <p:cNvPr id="13" name="CaixaDeTexto 12">
            <a:extLst>
              <a:ext uri="{FF2B5EF4-FFF2-40B4-BE49-F238E27FC236}">
                <a16:creationId xmlns:a16="http://schemas.microsoft.com/office/drawing/2014/main" id="{5B849B8C-E41F-F05C-66EB-F5A3E116BCFE}"/>
              </a:ext>
            </a:extLst>
          </p:cNvPr>
          <p:cNvSpPr txBox="1"/>
          <p:nvPr/>
        </p:nvSpPr>
        <p:spPr>
          <a:xfrm>
            <a:off x="10058400" y="5653778"/>
            <a:ext cx="203911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100" dirty="0">
                <a:hlinkClick r:id="rId3"/>
              </a:rPr>
              <a:t>https://ix.br/localidades/atuais</a:t>
            </a:r>
            <a:endParaRPr lang="pt-BR" sz="1100" dirty="0"/>
          </a:p>
          <a:p>
            <a:endParaRPr lang="pt-BR" sz="1100" dirty="0"/>
          </a:p>
        </p:txBody>
      </p:sp>
    </p:spTree>
    <p:extLst>
      <p:ext uri="{BB962C8B-B14F-4D97-AF65-F5344CB8AC3E}">
        <p14:creationId xmlns:p14="http://schemas.microsoft.com/office/powerpoint/2010/main" val="7162856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6249A47E-B2EC-D3DB-0D23-9D9CD78CBD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62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B10964F8-5F06-9FB2-29F0-490CBA544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" y="0"/>
            <a:ext cx="10972800" cy="68580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BEFFAC20-ED9F-CA21-B159-35588A213DC2}"/>
              </a:ext>
            </a:extLst>
          </p:cNvPr>
          <p:cNvSpPr txBox="1"/>
          <p:nvPr/>
        </p:nvSpPr>
        <p:spPr>
          <a:xfrm>
            <a:off x="9740265" y="5274302"/>
            <a:ext cx="245173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hlinkClick r:id="rId3"/>
              </a:rPr>
              <a:t>https://ix.br/agregado/</a:t>
            </a:r>
            <a:endParaRPr lang="pt-BR" dirty="0"/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1724455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 dirty="0">
                <a:cs typeface="Calibri" panose="020F0502020204030204" pitchFamily="34" charset="0"/>
              </a:rPr>
              <a:t>Capítulo 1: roteiro</a:t>
            </a:r>
            <a:endParaRPr lang="pt-BR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63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hospedeiros, rede de acesso, mídia física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comutação de pacote/circuito, estrutura da Internet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25663E4-0781-6EE3-404F-28D68B24A9E1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B3153F5-2B4E-D573-B811-C955E4F39F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9B16E92-7774-CA5B-BEFC-2DA7ED81412B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0600909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Como ocorre o atraso e a perda de pacotes?</a:t>
            </a:r>
            <a:endParaRPr lang="pt-BR" sz="440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1897169"/>
          </a:xfrm>
        </p:spPr>
        <p:txBody>
          <a:bodyPr>
            <a:normAutofit fontScale="92500" lnSpcReduction="20000"/>
          </a:bodyPr>
          <a:lstStyle/>
          <a:p>
            <a:pPr marL="514350" indent="-457200">
              <a:defRPr/>
            </a:pPr>
            <a:r>
              <a:rPr lang="pt-BR"/>
              <a:t>pacotes </a:t>
            </a:r>
            <a:r>
              <a:rPr lang="pt-BR" i="1">
                <a:solidFill>
                  <a:srgbClr val="C00000"/>
                </a:solidFill>
              </a:rPr>
              <a:t>enfileiram</a:t>
            </a:r>
            <a:r>
              <a:rPr lang="pt-BR"/>
              <a:t> nos buffers do roteador, aguardando a vez para a transmissão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pt-BR"/>
              <a:t>o comprimento da fila aumenta quando a taxa de chegada ao enlace (temporariamente) excede a capacidade do enlace de saída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pt-BR" i="1">
                <a:solidFill>
                  <a:srgbClr val="CC0000"/>
                </a:solidFill>
              </a:rPr>
              <a:t>perda</a:t>
            </a:r>
            <a:r>
              <a:rPr lang="pt-BR">
                <a:solidFill>
                  <a:srgbClr val="CC0000"/>
                </a:solidFill>
              </a:rPr>
              <a:t> </a:t>
            </a:r>
            <a:r>
              <a:rPr lang="pt-BR"/>
              <a:t>de pacote ocorre quando a memória que armazena os pacotes enfileirados se enche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6365882" cy="1239838"/>
            <a:chOff x="1279" y="2225"/>
            <a:chExt cx="4010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40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pacote sendo transmitido </a:t>
              </a:r>
              <a:r>
                <a: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(atraso de transmissão)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6578609" cy="900111"/>
            <a:chOff x="2103" y="3214"/>
            <a:chExt cx="4144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371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pacotes em buffers </a:t>
              </a: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(atraso de enfileiramento)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6342069" cy="1757364"/>
            <a:chOff x="1421" y="3190"/>
            <a:chExt cx="3995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995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buffers livres (disponíveis): pacotes chegando são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descartados (</a:t>
              </a: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perdidos</a:t>
              </a:r>
              <a:r>
                <a: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se não há buffers livres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Atraso de pacotes: quatro fontes</a:t>
            </a:r>
            <a:endParaRPr lang="pt-BR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426867" y="4604492"/>
            <a:ext cx="4350938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pt-BR" sz="2800" b="0" i="0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processamento nodal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checa erros de bits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determina enlace de saída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tipicamente &lt; microssegundos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pt-BR" sz="2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800" b="0" i="0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atraso de enfileiramento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tempo esperando no enlace de saída para transmissão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depende</a:t>
            </a:r>
            <a:r>
              <a:rPr kumimoji="0" lang="pt-BR" sz="2400" b="0" i="0" u="none" strike="noStrike" kern="1200" cap="none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do nível de congestionamento do roteador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6430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propagação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0891" y="2729785"/>
            <a:ext cx="2102242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processamento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dirty="0">
                <a:solidFill>
                  <a:srgbClr val="CC0000"/>
                </a:solidFill>
                <a:latin typeface="Calibri" panose="020F0502020204030204"/>
              </a:rPr>
              <a:t>nodal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20269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enfileiramento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6836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transmissão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>
                <a:ea typeface="ＭＳ Ｐゴシック" panose="020B0600070205080204" pitchFamily="34" charset="-128"/>
              </a:rPr>
              <a:t>Atraso de pacotes: quatro fontes</a:t>
            </a:r>
            <a:endParaRPr lang="pt-BR" sz="440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6430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propagação</a:t>
            </a:r>
            <a:endParaRPr kumimoji="0" lang="pt-BR" altLang="en-US" sz="2000" b="0" i="0" u="none" strike="noStrike" kern="1200" cap="none" spc="0" normalizeH="0" baseline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0889" y="2729785"/>
            <a:ext cx="2102242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lnSpc>
                <a:spcPct val="80000"/>
              </a:lnSpc>
              <a:defRPr/>
            </a:pPr>
            <a:r>
              <a:rPr lang="pt-BR" altLang="en-US">
                <a:solidFill>
                  <a:srgbClr val="CC0000"/>
                </a:solidFill>
                <a:latin typeface="Calibri" panose="020F0502020204030204"/>
              </a:rPr>
              <a:t>processamento</a:t>
            </a:r>
          </a:p>
          <a:p>
            <a:pPr lvl="0" algn="ctr">
              <a:lnSpc>
                <a:spcPct val="80000"/>
              </a:lnSpc>
              <a:defRPr/>
            </a:pPr>
            <a:r>
              <a:rPr lang="pt-BR" altLang="en-US">
                <a:solidFill>
                  <a:srgbClr val="CC0000"/>
                </a:solidFill>
                <a:latin typeface="Calibri" panose="020F0502020204030204"/>
              </a:rPr>
              <a:t>nodal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20269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>
                <a:solidFill>
                  <a:srgbClr val="CC0000"/>
                </a:solidFill>
                <a:latin typeface="Calibri" panose="020F0502020204030204"/>
              </a:rPr>
              <a:t>enfileiramento</a:t>
            </a:r>
            <a:endParaRPr lang="pt-BR" altLang="en-US" sz="2000">
              <a:solidFill>
                <a:srgbClr val="CC0000"/>
              </a:solidFill>
              <a:latin typeface="Calibri" panose="020F0502020204030204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pt-BR" altLang="en-US" sz="32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pt-BR" altLang="en-US" sz="32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pt-BR" altLang="en-US" sz="32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pt-BR" altLang="en-US" sz="32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pt-BR" altLang="en-US" sz="32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pt-BR" altLang="en-US" sz="32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pt-BR" altLang="en-US" sz="32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pt-BR" altLang="en-US" sz="32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pt-BR" altLang="en-US" sz="3200" b="0" i="0" u="none" strike="noStrike" kern="1200" cap="none" spc="0" normalizeH="0" baseline="-25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pt-BR" altLang="en-US" sz="32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6836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transmissão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744" y="4297060"/>
            <a:ext cx="5038256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pt-BR" sz="28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800" b="0" i="0" u="none" strike="noStrike" kern="1200" cap="none" spc="0" normalizeH="0" baseline="-2500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pt-BR" sz="28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atraso de transmissão: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tamanho do pacote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taxa de transmissão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do enlace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400" b="0" i="1" u="none" strike="noStrike" kern="1200" cap="none" spc="0" normalizeH="0" baseline="-2500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038256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pt-BR" sz="28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800" b="0" i="0" u="none" strike="noStrike" kern="1200" cap="none" spc="0" normalizeH="0" baseline="-2500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pt-BR" sz="2800" b="0" i="0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atraso de propagação:</a:t>
            </a: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tamanho do enlace físico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velocidade de propagação (~2x10</a:t>
            </a:r>
            <a:r>
              <a:rPr kumimoji="0" lang="pt-BR" sz="2400" b="0" i="0" u="none" strike="noStrike" kern="1200" cap="none" spc="0" normalizeH="0" baseline="3000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metros/segundo)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400" b="0" i="0" u="none" strike="noStrike" kern="1200" cap="none" spc="0" normalizeH="0" baseline="-2500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pt-BR" sz="24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pt-BR" sz="2400" b="0" i="1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963911" y="5851116"/>
            <a:ext cx="7423651" cy="999696"/>
            <a:chOff x="1315914" y="5899984"/>
            <a:chExt cx="7423651" cy="999696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9760" y="6068683"/>
              <a:ext cx="2283280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1" u="none" strike="noStrike" kern="1200" cap="none" spc="0" normalizeH="0" baseline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pt-BR" altLang="en-US" sz="2400" b="0" i="0" u="none" strike="noStrike" kern="1200" cap="none" spc="0" normalizeH="0" baseline="-2500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pt-BR" altLang="en-US" sz="2000" b="0" i="0" u="none" strike="noStrike" kern="1200" cap="none" spc="0" normalizeH="0" baseline="-2500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20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e </a:t>
              </a:r>
              <a:r>
                <a:rPr kumimoji="0" lang="pt-BR" altLang="en-US" sz="2400" b="0" i="1" u="none" strike="noStrike" kern="1200" cap="none" spc="0" normalizeH="0" baseline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pt-BR" altLang="en-US" sz="2400" b="0" i="0" u="none" strike="noStrike" kern="1200" cap="none" spc="0" normalizeH="0" baseline="-2500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1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muito diferentes</a:t>
              </a: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315914" y="5899984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870190" y="5899984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cxnSpLocks/>
              <a:stCxn id="63" idx="2"/>
            </p:cNvCxnSpPr>
            <p:nvPr/>
          </p:nvCxnSpPr>
          <p:spPr>
            <a:xfrm flipH="1">
              <a:off x="5814267" y="6150301"/>
              <a:ext cx="1055923" cy="250317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  <a:stCxn id="3" idx="6"/>
            </p:cNvCxnSpPr>
            <p:nvPr/>
          </p:nvCxnSpPr>
          <p:spPr>
            <a:xfrm>
              <a:off x="3185289" y="6150301"/>
              <a:ext cx="883243" cy="199968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Analogia da caravana</a:t>
            </a:r>
            <a:endParaRPr lang="pt-BR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carro ~ bit; caravana ~ pacote; serviço de pedágio ~ enlace de transmissão</a:t>
            </a:r>
          </a:p>
          <a:p>
            <a:pPr marL="287338" lvl="0" indent="-287338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cabine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pedágio leva 12 segundos para atender um carro (tempo de transmissão de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bits)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carros “</a:t>
            </a:r>
            <a:r>
              <a:rPr kumimoji="0" lang="pt-BR" altLang="ja-JP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propagam” a  100 km/h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Quanto </a:t>
            </a:r>
            <a:r>
              <a:rPr lang="pt-BR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tempo até a caravana estar alinhada antes da segunda cabine </a:t>
            </a:r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de pedágio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tempo de “empurrar” a caravana inteira através da cabine de pedágio para a rodovia = 12×10 =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120 seg</a:t>
            </a:r>
            <a:endParaRPr kumimoji="0" lang="pt-BR" altLang="ja-JP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tempo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 o último carro se propagar da 1ª para a 2ª cabine de pedágio: 100km / (100km / h) =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1 hora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minutos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cabine de pedágio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cabine de pedágio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(enlace)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637" y="2028252"/>
            <a:ext cx="25293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caravana de 10 carros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(pacote de 10 bits)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2996" y="1370771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cabine de pedágio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2146" y="1370770"/>
            <a:ext cx="2343150" cy="1365251"/>
            <a:chOff x="1103" y="938"/>
            <a:chExt cx="1476" cy="860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2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cabine de pedágio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(enlace)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cabine de pedágio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Analogia da caravana</a:t>
            </a:r>
            <a:endParaRPr lang="pt-BR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cabine de pedágio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defRPr/>
              </a:pPr>
              <a:r>
                <a:rPr lang="pt-BR" altLang="en-US" sz="2000" dirty="0">
                  <a:solidFill>
                    <a:prstClr val="black"/>
                  </a:solidFill>
                  <a:latin typeface="Calibri" panose="020F0502020204030204"/>
                </a:rPr>
                <a:t>cabine de pedágio</a:t>
              </a:r>
            </a:p>
            <a:p>
              <a:pPr lvl="0" algn="ctr">
                <a:defRPr/>
              </a:pPr>
              <a:r>
                <a:rPr lang="pt-BR" altLang="en-US" sz="2000" dirty="0">
                  <a:solidFill>
                    <a:prstClr val="black"/>
                  </a:solidFill>
                  <a:latin typeface="Calibri" panose="020F0502020204030204"/>
                </a:rPr>
                <a:t>(roteador)</a:t>
              </a:r>
              <a:endParaRPr lang="pt-BR" altLang="en-US" sz="18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8365" y="2079052"/>
            <a:ext cx="278722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 sz="2000" dirty="0">
                <a:solidFill>
                  <a:prstClr val="black"/>
                </a:solidFill>
                <a:latin typeface="Calibri" panose="020F0502020204030204"/>
              </a:rPr>
              <a:t>caravana de 10 carros</a:t>
            </a:r>
          </a:p>
          <a:p>
            <a:pPr lvl="0">
              <a:defRPr/>
            </a:pPr>
            <a:r>
              <a:rPr lang="pt-BR" altLang="en-US" sz="2000" dirty="0">
                <a:solidFill>
                  <a:prstClr val="black"/>
                </a:solidFill>
                <a:latin typeface="Calibri" panose="020F0502020204030204"/>
              </a:rPr>
              <a:t>(pacote de 10 bits)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suponha que os carros agora “propaguem-se” a 1000 km/h</a:t>
            </a:r>
            <a:endParaRPr kumimoji="0" lang="pt-BR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87338" lvl="0" indent="-28733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 suponha que a cabine de pedágio agora leve um minuto para atender um carro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87338" lvl="0" indent="-287338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Q: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Algum c</a:t>
            </a:r>
            <a:r>
              <a:rPr lang="pt-BR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arro chegará à segunda cabine antes que todos os carros tenham sido atendidos na primeira cabine?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None/>
              <a:defRPr/>
            </a:pPr>
            <a:r>
              <a:rPr lang="pt-BR" altLang="en-US" i="1" u="sng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R</a:t>
            </a:r>
            <a:r>
              <a:rPr kumimoji="0" lang="pt-BR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: Sim!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após 7 min, o primeiro carro chega à segunda cabine; três carros ainda estão na primeira cabine.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Introduction</a:t>
            </a:r>
            <a:r>
              <a:rPr lang="pt-BR" dirty="0"/>
              <a:t>: 1-</a:t>
            </a:r>
            <a:fld id="{C4204591-24BD-A542-B9D5-F8D8A88D2FEE}" type="slidenum">
              <a:rPr lang="pt-BR" smtClean="0"/>
              <a:pPr/>
              <a:t>68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>
                <a:ea typeface="ＭＳ Ｐゴシック" panose="020B0600070205080204" pitchFamily="34" charset="-128"/>
              </a:rPr>
              <a:t>Atraso de enfileiramento de pacotes (</a:t>
            </a:r>
            <a:r>
              <a:rPr lang="pt-BR">
                <a:ea typeface="ＭＳ Ｐゴシック" panose="020B0600070205080204" pitchFamily="34" charset="-128"/>
              </a:rPr>
              <a:t>revisitado)</a:t>
            </a:r>
            <a:endParaRPr lang="pt-BR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lvl="0" indent="-230188"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taxa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média de chegada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de pacotes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0188" lvl="0" indent="-230188"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comprimento do pacote (bits)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1775" lvl="0" indent="-231775"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argura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banda do enlace (taxa de transmissão de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bits)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6559735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média do atraso de fila pequeno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média do atraso de fila grande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“</a:t>
            </a:r>
            <a:r>
              <a:rPr kumimoji="0" lang="pt-BR" altLang="ja-JP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trabalho” chegando é maior do que o que pode</a:t>
            </a:r>
            <a:r>
              <a:rPr kumimoji="0" lang="pt-BR" altLang="ja-JP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ser atendido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– atraso médio infinito!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  <a:endParaRPr kumimoji="0" lang="pt-BR" altLang="en-U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intensidade de tráfego = </a:t>
              </a:r>
              <a:r>
                <a:rPr kumimoji="0" lang="pt-BR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  <a:endParaRPr kumimoji="0" lang="pt-BR" alt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média do atraso de fila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pt-BR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535765"/>
            <a:ext cx="4655091" cy="523220"/>
            <a:chOff x="1211074" y="3275230"/>
            <a:chExt cx="4655091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367728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taxa de atendimento de bits</a:t>
              </a: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endParaRPr kumimoji="0" lang="pt-BR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3068770"/>
            <a:ext cx="4209465" cy="523220"/>
            <a:chOff x="1066278" y="2873829"/>
            <a:chExt cx="4209465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31066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taxa de chegada de bits</a:t>
              </a: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8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  <a:endParaRPr kumimoji="0" lang="pt-BR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8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  <a:endParaRPr kumimoji="0" lang="pt-BR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  <a:endParaRPr kumimoji="0" lang="pt-BR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3203002"/>
            <a:ext cx="4596280" cy="584775"/>
            <a:chOff x="1204684" y="2981937"/>
            <a:chExt cx="4596280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8"/>
              <a:ext cx="3500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32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  <a:endParaRPr kumimoji="0" lang="pt-BR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895610" y="3103763"/>
            <a:ext cx="207858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“intensidade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2800" i="1">
                <a:solidFill>
                  <a:srgbClr val="0000A3"/>
                </a:solidFill>
                <a:latin typeface="Calibri" panose="020F0502020204030204"/>
              </a:rPr>
              <a:t>do tráfego</a:t>
            </a:r>
            <a:r>
              <a:rPr kumimoji="0" lang="pt-BR" sz="2800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”</a:t>
            </a:r>
            <a:endParaRPr kumimoji="0" lang="pt-BR" sz="28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69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Infraestrutura </a:t>
            </a:r>
            <a:r>
              <a:rPr lang="pt-BR" altLang="en-US">
                <a:ea typeface="ＭＳ Ｐゴシック" panose="020B0600070205080204" pitchFamily="34" charset="-128"/>
              </a:rPr>
              <a:t>que fornece serviço para aplicativos:</a:t>
            </a:r>
            <a:endParaRPr lang="pt-BR" altLang="en-US" sz="2400">
              <a:ea typeface="ＭＳ Ｐゴシック" panose="020B0600070205080204" pitchFamily="34" charset="-128"/>
            </a:endParaRPr>
          </a:p>
          <a:p>
            <a:pPr lvl="1"/>
            <a:r>
              <a:rPr lang="pt-BR" altLang="en-US">
                <a:ea typeface="Arial" panose="020B0604020202020204" pitchFamily="34" charset="0"/>
              </a:rPr>
              <a:t>Web, streaming de vídeo, teleconferência multímidia, email, jogos, comércio eletrônico, mídia social, aparelhos interconectados, …</a:t>
            </a:r>
          </a:p>
          <a:p>
            <a:pPr marL="130175" indent="0">
              <a:buNone/>
            </a:pPr>
            <a:endParaRPr lang="pt-BR" altLang="en-US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pt-BR" altLang="ja-JP"/>
              <a:t>A Internet: uma visão de “serviços”</a:t>
            </a:r>
            <a:endParaRPr lang="pt-BR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pt-BR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pt-BR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 móvel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 doméstica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1142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rede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400">
                <a:latin typeface="+mn-lt"/>
              </a:rPr>
              <a:t>    empresarial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ISP nacional ou global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ISP local</a:t>
            </a:r>
            <a:br>
              <a:rPr lang="pt-BR" sz="1400"/>
            </a:br>
            <a:r>
              <a:rPr lang="pt-BR" sz="1400"/>
              <a:t>ou regional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18571" y="4707915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050"/>
              <a:t>rede de</a:t>
            </a:r>
          </a:p>
          <a:p>
            <a:pPr>
              <a:lnSpc>
                <a:spcPct val="90000"/>
              </a:lnSpc>
            </a:pPr>
            <a:r>
              <a:rPr lang="pt-BR" sz="1050"/>
              <a:t>datacenter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43005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1400"/>
              <a:t>rede de</a:t>
            </a:r>
          </a:p>
          <a:p>
            <a:pPr>
              <a:lnSpc>
                <a:spcPct val="90000"/>
              </a:lnSpc>
            </a:pPr>
            <a:r>
              <a:rPr lang="pt-BR" sz="1400"/>
              <a:t>provedor</a:t>
            </a:r>
            <a:br>
              <a:rPr lang="pt-BR" sz="1400"/>
            </a:br>
            <a:r>
              <a:rPr lang="pt-BR" sz="1400"/>
              <a:t>de contéudo</a:t>
            </a:r>
            <a:endParaRPr lang="pt-BR" sz="100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pt-BR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HTTP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Skype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pt-BR" sz="1600" i="1">
                  <a:solidFill>
                    <a:srgbClr val="C00000"/>
                  </a:solidFill>
                </a:rPr>
                <a:t>de vídeo</a:t>
              </a:r>
              <a:endParaRPr lang="pt-BR" i="1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pt-BR" altLang="en-US" dirty="0">
                <a:ea typeface="ＭＳ Ｐゴシック" panose="020B0600070205080204" pitchFamily="34" charset="-128"/>
              </a:rPr>
              <a:t>fornece uma </a:t>
            </a:r>
            <a:r>
              <a:rPr lang="pt-BR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interface de programação </a:t>
            </a:r>
            <a:r>
              <a:rPr lang="pt-BR" altLang="en-US" dirty="0">
                <a:ea typeface="ＭＳ Ｐゴシック" panose="020B0600070205080204" pitchFamily="34" charset="-128"/>
              </a:rPr>
              <a:t>para aplicações distribuídas:</a:t>
            </a:r>
          </a:p>
          <a:p>
            <a:pPr lvl="1"/>
            <a:r>
              <a:rPr lang="pt-BR" altLang="en-US" sz="2000" dirty="0">
                <a:ea typeface="Arial" panose="020B0604020202020204" pitchFamily="34" charset="0"/>
              </a:rPr>
              <a:t>“ganchos” que permitem que aplicativos que enviam/recebem dados se “conectem” para usar o serviço de transporte da Internet</a:t>
            </a:r>
          </a:p>
          <a:p>
            <a:pPr lvl="1"/>
            <a:r>
              <a:rPr lang="pt-BR" altLang="en-US" sz="2000" dirty="0">
                <a:ea typeface="Arial" panose="020B0604020202020204" pitchFamily="34" charset="0"/>
              </a:rPr>
              <a:t>oferece opções de serviço, análogas ao serviço postal</a:t>
            </a:r>
          </a:p>
          <a:p>
            <a:endParaRPr lang="pt-BR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pt-BR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dirty="0">
                <a:ea typeface="ＭＳ Ｐゴシック" panose="020B0600070205080204" pitchFamily="34" charset="-128"/>
              </a:rPr>
              <a:t>Atrasos e rotas “reais” da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como são os atrasos e perdas “reais” na Internet?</a:t>
            </a:r>
            <a:r>
              <a:rPr kumimoji="0" lang="pt-BR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287338" lvl="0" indent="-28733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programa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kumimoji="0" lang="pt-BR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fornece medição de atraso da origem até todos os roteadores ao longo do caminho fim a fim da Internet em direção ao destino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  </a:t>
            </a:r>
            <a:r>
              <a:rPr lang="pt-BR" altLang="en-US" sz="3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Para todo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sondas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sondas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sondas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lvl="1" indent="-225425">
              <a:defRPr/>
            </a:pP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envia três pacotes que alcançarão o roteador </a:t>
            </a:r>
            <a:r>
              <a:rPr lang="pt-BR" altLang="en-US" sz="2800" i="1" dirty="0">
                <a:solidFill>
                  <a:prstClr val="black"/>
                </a:solidFill>
                <a:ea typeface="Arial" panose="020B0604020202020204" pitchFamily="34" charset="0"/>
              </a:rPr>
              <a:t>i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 no caminho para o destino (com um valor do campo time-</a:t>
            </a:r>
            <a:r>
              <a:rPr lang="pt-BR" altLang="en-US" sz="2800" dirty="0" err="1">
                <a:solidFill>
                  <a:prstClr val="black"/>
                </a:solidFill>
                <a:ea typeface="Arial" panose="020B0604020202020204" pitchFamily="34" charset="0"/>
              </a:rPr>
              <a:t>to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-</a:t>
            </a:r>
            <a:r>
              <a:rPr lang="pt-BR" altLang="en-US" sz="2800" dirty="0" err="1">
                <a:solidFill>
                  <a:prstClr val="black"/>
                </a:solidFill>
                <a:ea typeface="Arial" panose="020B0604020202020204" pitchFamily="34" charset="0"/>
              </a:rPr>
              <a:t>live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 de </a:t>
            </a:r>
            <a:r>
              <a:rPr lang="pt-BR" altLang="en-US" sz="2800" i="1">
                <a:solidFill>
                  <a:prstClr val="black"/>
                </a:solidFill>
                <a:ea typeface="Arial" panose="020B0604020202020204" pitchFamily="34" charset="0"/>
              </a:rPr>
              <a:t>i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)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roteador 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irá retornar pacotes para o remetente</a:t>
            </a:r>
          </a:p>
          <a:p>
            <a:pPr marL="682625" lvl="1" indent="-225425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remetente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mede o intervalo de tempo entre a transmissão e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a resposta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70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dirty="0">
                <a:ea typeface="ＭＳ Ｐゴシック" panose="020B0600070205080204" pitchFamily="34" charset="-128"/>
              </a:rPr>
              <a:t>Atrasos e rotas reais </a:t>
            </a:r>
            <a:r>
              <a:rPr lang="pt-BR">
                <a:ea typeface="ＭＳ Ｐゴシック" panose="020B0600070205080204" pitchFamily="34" charset="-128"/>
              </a:rPr>
              <a:t>da Internet</a:t>
            </a:r>
            <a:endParaRPr lang="pt-BR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para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72730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</a:t>
            </a:r>
            <a:r>
              <a:rPr lang="pt-BR" altLang="en-US" sz="1800" dirty="0">
                <a:solidFill>
                  <a:prstClr val="black"/>
                </a:solidFill>
                <a:latin typeface="Calibri" panose="020F0502020204030204"/>
              </a:rPr>
              <a:t>Faça alguns </a:t>
            </a:r>
            <a:r>
              <a:rPr lang="pt-BR" altLang="en-US" sz="1800" dirty="0" err="1">
                <a:solidFill>
                  <a:prstClr val="black"/>
                </a:solidFill>
                <a:latin typeface="Calibri" panose="020F0502020204030204"/>
              </a:rPr>
              <a:t>traceroutes</a:t>
            </a:r>
            <a:r>
              <a:rPr lang="pt-BR" altLang="en-US" sz="1800" dirty="0">
                <a:solidFill>
                  <a:prstClr val="black"/>
                </a:solidFill>
                <a:latin typeface="Calibri" panose="020F0502020204030204"/>
              </a:rPr>
              <a:t> a partir de países exóticos em 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8375036" cy="400110"/>
            <a:chOff x="2464209" y="5464534"/>
            <a:chExt cx="8375036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73678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significa sem resposta (sonda perdida, roteador não respondendo)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medições de atraso de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para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medida</a:t>
              </a:r>
              <a:r>
                <a:rPr lang="pt-BR" altLang="en-US" sz="2000">
                  <a:solidFill>
                    <a:srgbClr val="CC0000"/>
                  </a:solidFill>
                  <a:latin typeface="Calibri" panose="020F0502020204030204"/>
                </a:rPr>
                <a:t>s de atraso</a:t>
              </a:r>
              <a:endPara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2000">
                  <a:solidFill>
                    <a:srgbClr val="CC0000"/>
                  </a:solidFill>
                  <a:latin typeface="Calibri" panose="020F0502020204030204"/>
                </a:rPr>
                <a:t>para</a:t>
              </a: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parece que os atrasos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altLang="en-US" sz="2000">
                    <a:solidFill>
                      <a:srgbClr val="CC0000"/>
                    </a:solidFill>
                    <a:latin typeface="Calibri" panose="020F0502020204030204"/>
                  </a:rPr>
                  <a:t>diminuiram</a:t>
                </a: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Por quê?</a:t>
                </a: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enlace trans-oceânico</a:t>
                </a: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71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E512B2A1-295D-423F-9588-4B5E664597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72</a:t>
            </a:fld>
            <a:endParaRPr lang="en-US"/>
          </a:p>
        </p:txBody>
      </p:sp>
      <p:pic>
        <p:nvPicPr>
          <p:cNvPr id="9" name="Imagem 8">
            <a:extLst>
              <a:ext uri="{FF2B5EF4-FFF2-40B4-BE49-F238E27FC236}">
                <a16:creationId xmlns:a16="http://schemas.microsoft.com/office/drawing/2014/main" id="{F2F7AF51-CE4D-C276-A6CA-F38F3D2A8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5455"/>
            <a:ext cx="12192000" cy="5947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78429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9837CD5F-0047-D7A1-D86D-B99B8F20C9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73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50577FF5-164B-24BA-1C66-321831CB93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0065"/>
            <a:ext cx="12192000" cy="65178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86794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5EF16481-35C4-B91D-FB86-83B13CAD71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74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1C6A9526-98CA-9723-F555-1F306E244E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" y="747712"/>
            <a:ext cx="11277600" cy="536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53525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955F65CE-573B-4229-826E-9E11850735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75</a:t>
            </a:fld>
            <a:endParaRPr lang="en-US"/>
          </a:p>
        </p:txBody>
      </p:sp>
      <p:pic>
        <p:nvPicPr>
          <p:cNvPr id="17" name="Imagem 16">
            <a:extLst>
              <a:ext uri="{FF2B5EF4-FFF2-40B4-BE49-F238E27FC236}">
                <a16:creationId xmlns:a16="http://schemas.microsoft.com/office/drawing/2014/main" id="{C4E0401B-B1B9-0901-D4DD-E53CBBCFE1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91746"/>
            <a:ext cx="12192000" cy="6274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125809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28CBAEE3-C26D-431B-854E-38B4E78812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76</a:t>
            </a:fld>
            <a:endParaRPr lang="en-US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AEA4B8E8-5007-24D2-B4FD-99A91E1EF9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7275" y="385762"/>
            <a:ext cx="10077450" cy="6086475"/>
          </a:xfrm>
          <a:prstGeom prst="rect">
            <a:avLst/>
          </a:prstGeom>
        </p:spPr>
      </p:pic>
      <p:pic>
        <p:nvPicPr>
          <p:cNvPr id="15" name="Imagem 14">
            <a:extLst>
              <a:ext uri="{FF2B5EF4-FFF2-40B4-BE49-F238E27FC236}">
                <a16:creationId xmlns:a16="http://schemas.microsoft.com/office/drawing/2014/main" id="{3AA43928-8BA2-56F3-48DA-A7A2A8E359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00" y="80962"/>
            <a:ext cx="10744200" cy="6696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876896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C749F5EB-D7BD-4D62-A11E-0EC9B9F066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77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DA200A37-D95C-5678-75BD-8F19DC1493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21441"/>
            <a:ext cx="12192000" cy="4415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14513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39AE7529-0280-46A8-AF96-29833E0E85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78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55C5148A-636F-C7FD-67EC-2A3BFF6DAE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9744" y="0"/>
            <a:ext cx="935251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183654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4816C045-EAFA-4C48-B716-3EDA717E4B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79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12F7F38C-4A51-A374-1AE1-44256742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1" y="0"/>
            <a:ext cx="1208959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9397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pt-BR" altLang="ja-JP"/>
              <a:t>O que é um protocolo?</a:t>
            </a:r>
            <a:endParaRPr lang="pt-BR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Protocolos humanos:</a:t>
            </a:r>
          </a:p>
          <a:p>
            <a:pPr marL="349250" indent="-220663">
              <a:buSzPct val="75000"/>
            </a:pPr>
            <a:r>
              <a:rPr lang="pt-BR" altLang="ja-JP" sz="2400">
                <a:ea typeface="ＭＳ Ｐゴシック" panose="020B0600070205080204" pitchFamily="34" charset="-128"/>
              </a:rPr>
              <a:t>“que horas são?”</a:t>
            </a:r>
          </a:p>
          <a:p>
            <a:pPr marL="349250" indent="-220663">
              <a:buSzPct val="75000"/>
            </a:pPr>
            <a:r>
              <a:rPr lang="pt-BR" altLang="ja-JP" sz="2400">
                <a:ea typeface="ＭＳ Ｐゴシック" panose="020B0600070205080204" pitchFamily="34" charset="-128"/>
              </a:rPr>
              <a:t>“tenho uma pergunta”</a:t>
            </a:r>
          </a:p>
          <a:p>
            <a:pPr marL="349250" indent="-220663">
              <a:buSzPct val="75000"/>
            </a:pPr>
            <a:r>
              <a:rPr lang="pt-BR" altLang="en-US" sz="2400">
                <a:ea typeface="ＭＳ Ｐゴシック" panose="020B0600070205080204" pitchFamily="34" charset="-128"/>
              </a:rPr>
              <a:t>apresentações de pessoas</a:t>
            </a:r>
            <a:endParaRPr lang="pt-BR" altLang="en-US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pt-BR" altLang="en-US" sz="3200" i="1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Protocolos de rede:</a:t>
            </a:r>
          </a:p>
          <a:p>
            <a:pPr marL="349250" indent="-220663">
              <a:buSzPct val="75000"/>
            </a:pPr>
            <a:r>
              <a:rPr lang="pt-BR" altLang="en-US" sz="24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computadores (dispositivos) em vez de humanos</a:t>
            </a:r>
          </a:p>
          <a:p>
            <a:pPr marL="349250" indent="-220663">
              <a:buSzPct val="75000"/>
            </a:pPr>
            <a:r>
              <a:rPr lang="pt-BR" altLang="en-US" sz="24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todas as atividades de comunicação na Internet regidas por protocolos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272605" y="3708643"/>
            <a:ext cx="5780439" cy="2429646"/>
            <a:chOff x="5653745" y="3999310"/>
            <a:chExt cx="5780439" cy="2429646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888" y="4066756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pt-BR" altLang="en-US" sz="2800" i="1">
                  <a:solidFill>
                    <a:srgbClr val="CC0000"/>
                  </a:solidFill>
                  <a:latin typeface="+mn-lt"/>
                </a:rPr>
                <a:t>Protocolos</a:t>
              </a:r>
              <a:r>
                <a:rPr lang="pt-BR" altLang="en-US" sz="2800" i="1">
                  <a:latin typeface="+mn-lt"/>
                </a:rPr>
                <a:t> definem o </a:t>
              </a:r>
              <a:r>
                <a:rPr lang="pt-BR" altLang="en-US" sz="2800" i="1">
                  <a:solidFill>
                    <a:srgbClr val="CC0000"/>
                  </a:solidFill>
                  <a:latin typeface="+mn-lt"/>
                </a:rPr>
                <a:t>formato </a:t>
              </a:r>
              <a:r>
                <a:rPr lang="pt-BR" altLang="en-US" sz="2800" i="1">
                  <a:latin typeface="+mn-lt"/>
                </a:rPr>
                <a:t>e </a:t>
              </a:r>
              <a:r>
                <a:rPr lang="pt-BR" altLang="en-US" sz="2800" i="1">
                  <a:solidFill>
                    <a:srgbClr val="CC0000"/>
                  </a:solidFill>
                  <a:latin typeface="+mn-lt"/>
                </a:rPr>
                <a:t>ordem</a:t>
              </a:r>
              <a:r>
                <a:rPr lang="pt-BR" altLang="en-US" sz="2800" i="1">
                  <a:latin typeface="+mn-lt"/>
                </a:rPr>
                <a:t> de </a:t>
              </a:r>
              <a:r>
                <a:rPr lang="pt-BR" altLang="en-US" sz="2800" i="1">
                  <a:solidFill>
                    <a:srgbClr val="CC0000"/>
                  </a:solidFill>
                  <a:latin typeface="+mn-lt"/>
                </a:rPr>
                <a:t>mensagens enviadas e recebidas</a:t>
              </a:r>
              <a:r>
                <a:rPr lang="pt-BR" altLang="en-US" sz="2800" i="1">
                  <a:latin typeface="+mn-lt"/>
                </a:rPr>
                <a:t> entre entidades de rede, e </a:t>
              </a:r>
              <a:r>
                <a:rPr lang="pt-BR" altLang="en-US" sz="2800" i="1">
                  <a:solidFill>
                    <a:srgbClr val="CC0000"/>
                  </a:solidFill>
                  <a:latin typeface="+mn-lt"/>
                </a:rPr>
                <a:t>ações tomadas</a:t>
              </a:r>
              <a:r>
                <a:rPr lang="pt-BR" altLang="en-US" sz="2800" i="1">
                  <a:latin typeface="+mn-lt"/>
                </a:rPr>
                <a:t> na transmissão e recepção de mensagens</a:t>
              </a:r>
              <a:r>
                <a:rPr lang="pt-BR" altLang="en-US" i="1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4326144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pt-BR" altLang="en-US" sz="2400">
                <a:ea typeface="ＭＳ Ｐゴシック" panose="020B0600070205080204" pitchFamily="34" charset="-128"/>
              </a:rPr>
              <a:t>Regras para:</a:t>
            </a:r>
          </a:p>
          <a:p>
            <a:pPr>
              <a:buFont typeface="Wingdings" pitchFamily="2" charset="2"/>
              <a:buNone/>
            </a:pPr>
            <a:r>
              <a:rPr lang="pt-BR" altLang="en-US" sz="2400">
                <a:ea typeface="ＭＳ Ｐゴシック" panose="020B0600070205080204" pitchFamily="34" charset="-128"/>
              </a:rPr>
              <a:t>… mensagens específicas envia</a:t>
            </a:r>
          </a:p>
          <a:p>
            <a:pPr>
              <a:buNone/>
            </a:pPr>
            <a:r>
              <a:rPr lang="pt-BR" altLang="en-US" sz="2400">
                <a:ea typeface="ＭＳ Ｐゴシック" panose="020B0600070205080204" pitchFamily="34" charset="-128"/>
              </a:rPr>
              <a:t>… ações específicas tomadas quando uma mensagem ou outros eventos são recebidos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861FE2FF-9501-4B98-B9FE-7FD4EDACE7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80</a:t>
            </a:fld>
            <a:endParaRPr lang="en-US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38135F43-4306-5B7D-C7D1-9438009EE6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9250" y="0"/>
            <a:ext cx="86535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99672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A1A0F1-6FF6-532D-2B42-0AC974D970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407E7A4C-3541-6043-CF7B-F7DF07E52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81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FCCF7F14-63C4-9234-1527-AE5A5011F4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00613" y="0"/>
            <a:ext cx="7590773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06868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6B85647A-7877-435B-1D5D-0421A17C12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1-</a:t>
            </a:r>
            <a:fld id="{48A8D796-4E31-4539-9001-D0328B247EC4}" type="slidenum">
              <a:rPr lang="en-US" smtClean="0"/>
              <a:pPr/>
              <a:t>82</a:t>
            </a:fld>
            <a:endParaRPr lang="en-US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7BE4AF87-B992-3EE2-7EF5-A528ABAC2B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0575" y="481012"/>
            <a:ext cx="10610850" cy="589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21427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Perda de pacote</a:t>
            </a:r>
            <a:endParaRPr lang="pt-BR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fila (buffer) que precede o enlace tem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capacidade finita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854756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pacote sendo transmitido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974" y="3509440"/>
            <a:ext cx="1881605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(área de espera)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3936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</a:t>
            </a:r>
            <a:r>
              <a:rPr lang="pt-BR" altLang="en-US" sz="1800" dirty="0">
                <a:solidFill>
                  <a:srgbClr val="000000"/>
                </a:solidFill>
                <a:latin typeface="Calibri" panose="020F0502020204030204"/>
                <a:cs typeface="Arial"/>
              </a:rPr>
              <a:t>Confira o </a:t>
            </a:r>
            <a:r>
              <a:rPr lang="pt-BR" altLang="en-US" sz="1800" dirty="0" err="1">
                <a:solidFill>
                  <a:srgbClr val="000000"/>
                </a:solidFill>
                <a:latin typeface="Calibri" panose="020F0502020204030204"/>
                <a:cs typeface="Arial"/>
              </a:rPr>
              <a:t>applet</a:t>
            </a:r>
            <a:r>
              <a:rPr lang="pt-BR" altLang="en-US" sz="1800" dirty="0">
                <a:solidFill>
                  <a:srgbClr val="000000"/>
                </a:solidFill>
                <a:latin typeface="Calibri" panose="020F0502020204030204"/>
                <a:cs typeface="Arial"/>
              </a:rPr>
              <a:t> Java para uma animação interativa (no site da editora) de enfileiramento e perda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937415"/>
            <a:ext cx="10214897" cy="3801256"/>
            <a:chOff x="971989" y="1937415"/>
            <a:chExt cx="10214897" cy="380125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3355599" cy="1024318"/>
              <a:chOff x="4381500" y="4714353"/>
              <a:chExt cx="3355599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2482474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pacote chegando ao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buffer cheio</a:t>
                </a:r>
                <a:r>
                  <a:rPr lang="pt-BR" altLang="en-US" sz="200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é </a:t>
                </a:r>
                <a:r>
                  <a:rPr lang="pt-BR" altLang="en-US" sz="2000" i="1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perdido</a:t>
                </a:r>
                <a:endParaRPr kumimoji="0" lang="pt-BR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937415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lvl="0" indent="-287338">
                <a:defRPr/>
              </a:pPr>
              <a:r>
                <a:rPr lang="pt-BR" altLang="en-US" dirty="0">
                  <a:solidFill>
                    <a:prstClr val="black"/>
                  </a:solidFill>
                  <a:ea typeface="ＭＳ Ｐゴシック" panose="020B0600070205080204" pitchFamily="34" charset="-128"/>
                </a:rPr>
                <a:t>pacote que chega à fila cheia é descartado (</a:t>
              </a:r>
              <a:r>
                <a:rPr lang="pt-BR" altLang="en-US">
                  <a:solidFill>
                    <a:prstClr val="black"/>
                  </a:solidFill>
                  <a:ea typeface="ＭＳ Ｐゴシック" panose="020B0600070205080204" pitchFamily="34" charset="-128"/>
                </a:rPr>
                <a:t>perdido)</a:t>
              </a:r>
              <a:endPara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287338" lvl="0" indent="-287338">
                <a:defRPr/>
              </a:pPr>
              <a:r>
                <a:rPr lang="pt-BR" altLang="en-US">
                  <a:solidFill>
                    <a:prstClr val="black"/>
                  </a:solidFill>
                  <a:ea typeface="ＭＳ Ｐゴシック" panose="020B0600070205080204" pitchFamily="34" charset="-128"/>
                </a:rPr>
                <a:t>o </a:t>
              </a:r>
              <a:r>
                <a:rPr lang="pt-BR" altLang="en-US" dirty="0">
                  <a:solidFill>
                    <a:prstClr val="black"/>
                  </a:solidFill>
                  <a:ea typeface="ＭＳ Ｐゴシック" panose="020B0600070205080204" pitchFamily="34" charset="-128"/>
                </a:rPr>
                <a:t>pacote perdido pode ser retransmitido pelo nó anterior, pelo sistema final de origem ou não </a:t>
              </a:r>
              <a:r>
                <a:rPr lang="pt-BR" altLang="en-US">
                  <a:solidFill>
                    <a:prstClr val="black"/>
                  </a:solidFill>
                  <a:ea typeface="ＭＳ Ｐゴシック" panose="020B0600070205080204" pitchFamily="34" charset="-128"/>
                </a:rPr>
                <a:t>ser retransmitido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Vazão</a:t>
            </a:r>
            <a:endParaRPr lang="pt-BR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vazão: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taxa (bits / unidade de tempo) na qual os bits estão sendo enviados do emissor para o receptor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lvl="1" indent="-225425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instantânea: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 taxa em determinado momento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682625" lvl="1" indent="-225425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média: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taxa por um período mais longo de tempo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" y="4956164"/>
            <a:ext cx="2642644" cy="1350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servidor, com  a</a:t>
            </a:r>
            <a:r>
              <a:rPr lang="pt-BR" altLang="en-US" dirty="0" err="1">
                <a:solidFill>
                  <a:srgbClr val="000000"/>
                </a:solidFill>
                <a:latin typeface="Calibri" panose="020F0502020204030204"/>
                <a:cs typeface="Arial"/>
              </a:rPr>
              <a:t>rquivo</a:t>
            </a:r>
            <a:r>
              <a:rPr lang="pt-BR" altLang="en-US" dirty="0">
                <a:solidFill>
                  <a:srgbClr val="000000"/>
                </a:solidFill>
                <a:latin typeface="Calibri" panose="020F0502020204030204"/>
                <a:cs typeface="Arial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de F bits para enviar para o cliente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2449" y="4936011"/>
            <a:ext cx="2873544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capacidade do enlace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32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pt-BR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</a:t>
            </a: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seg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2296" y="4939162"/>
            <a:ext cx="2873544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capacidade do enlace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32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pt-BR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</a:t>
            </a: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seg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330426" y="4860736"/>
            <a:ext cx="9097963" cy="1476376"/>
            <a:chOff x="-533" y="3585"/>
            <a:chExt cx="5731" cy="930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533" y="3666"/>
              <a:ext cx="1529" cy="84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servidor envia bits(fluido) no tubo</a:t>
              </a:r>
            </a:p>
            <a:p>
              <a:pPr lvl="0" algn="ctr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2" y="3585"/>
              <a:ext cx="1769" cy="8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cano que pode carregar fluido na taxa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pt-BR" altLang="en-US" sz="2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1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pt-BR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</a:t>
              </a:r>
              <a:r>
                <a:rPr kumimoji="0" lang="pt-BR" alt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seg</a:t>
              </a: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3659"/>
              <a:ext cx="1860" cy="8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lang="pt-BR" altLang="en-US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cano que pode carregar fluido na taxa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pt-BR" altLang="en-US" sz="2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1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pt-BR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</a:t>
              </a:r>
              <a:r>
                <a:rPr kumimoji="0" lang="pt-BR" alt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seg</a:t>
              </a:r>
              <a:r>
                <a: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Vazão</a:t>
            </a:r>
            <a:endParaRPr lang="pt-BR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pt-BR" altLang="en-US" sz="28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pt-BR" altLang="en-US" sz="2800" b="0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pt-BR" altLang="en-US" sz="28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pt-BR" altLang="en-US" sz="2800" b="0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pt-BR" altLang="en-US" sz="28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pt-BR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Qual é a taxa de transferência fim a fim média?</a:t>
            </a: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pt-BR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pt-BR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</a:t>
            </a:r>
            <a:r>
              <a:rPr kumimoji="0" lang="pt-BR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seg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2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pt-BR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</a:t>
              </a: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seg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lvl="0" indent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pt-BR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pt-BR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lang="pt-BR" altLang="en-US" sz="2800" kern="0">
                <a:solidFill>
                  <a:prstClr val="black"/>
                </a:solidFill>
                <a:latin typeface="Calibri" panose="020F0502020204030204"/>
              </a:rPr>
              <a:t>Qual é a taxa de transferência fim a fim média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?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8" y="5111235"/>
            <a:ext cx="9101449" cy="1492252"/>
            <a:chOff x="186" y="3246"/>
            <a:chExt cx="5573" cy="940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enlace no caminho fim a fim que restringe a vazão fim a fim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873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2800" i="1" kern="0">
                  <a:solidFill>
                    <a:srgbClr val="CC0000"/>
                  </a:solidFill>
                  <a:latin typeface="Calibri" panose="020F0502020204030204"/>
                  <a:cs typeface="Arial"/>
                </a:rPr>
                <a:t>e</a:t>
              </a:r>
              <a:r>
                <a:rPr kumimoji="0" lang="pt-BR" altLang="en-US" sz="28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nlace de gargalo</a:t>
              </a:r>
              <a:endParaRPr kumimoji="0" lang="pt-BR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2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pt-BR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</a:t>
              </a: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seg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</a:t>
              </a: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2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pt-BR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</a:t>
              </a:r>
              <a:r>
                <a:rPr kumimoji="0" lang="pt-BR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seg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Taxa de transferência: cenário </a:t>
            </a:r>
            <a:r>
              <a:rPr lang="pt-BR" altLang="en-US">
                <a:ea typeface="ＭＳ Ｐゴシック" panose="020B0600070205080204" pitchFamily="34" charset="-128"/>
              </a:rPr>
              <a:t>de rede</a:t>
            </a:r>
            <a:endParaRPr lang="pt-BR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391329"/>
            <a:chOff x="6096000" y="1390614"/>
            <a:chExt cx="4754562" cy="5391329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10 conexões (razoavelmente) compartilham enlace de gargalo de </a:t>
              </a:r>
              <a:r>
                <a:rPr lang="pt-BR" altLang="en-US" i="1" dirty="0" err="1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backbone</a:t>
              </a:r>
              <a:r>
                <a:rPr lang="pt-BR" altLang="en-US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 </a:t>
              </a:r>
              <a:r>
                <a:rPr lang="pt-BR" altLang="en-US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de </a:t>
              </a:r>
              <a:r>
                <a:rPr kumimoji="0" lang="pt-BR" alt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bits/seg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pt-BR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pt-BR" alt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vazão fim a fim por conexão: </a:t>
              </a:r>
              <a:r>
                <a:rPr kumimoji="0" lang="pt-BR" altLang="en-US" sz="32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pt-BR" altLang="en-US" sz="3200" b="0" i="1" u="none" strike="noStrike" kern="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pt-BR" altLang="en-US" sz="32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pt-BR" altLang="en-US" sz="3200" b="0" i="1" u="none" strike="noStrike" kern="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pt-BR" altLang="en-US" sz="32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pt-BR" alt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na prática: </a:t>
              </a:r>
              <a:r>
                <a:rPr kumimoji="0" lang="pt-BR" altLang="en-US" sz="32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pt-BR" altLang="en-US" sz="3200" b="0" i="1" u="none" strike="noStrike" kern="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pt-BR" alt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ou </a:t>
              </a:r>
              <a:r>
                <a:rPr kumimoji="0" lang="pt-BR" altLang="en-US" sz="32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pt-BR" altLang="en-US" sz="3200" b="0" i="1" u="none" strike="noStrike" kern="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pt-BR" alt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é frequentemente o gargalo</a:t>
              </a:r>
              <a:endPara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</a:t>
              </a:r>
              <a:r>
                <a:rPr lang="pt-BR" altLang="en-US" sz="1400">
                  <a:solidFill>
                    <a:srgbClr val="000000"/>
                  </a:solidFill>
                  <a:cs typeface="Arial"/>
                </a:rPr>
                <a:t>Confira </a:t>
              </a:r>
              <a:r>
                <a:rPr lang="pt-BR" altLang="en-US" sz="1400" dirty="0">
                  <a:solidFill>
                    <a:srgbClr val="000000"/>
                  </a:solidFill>
                  <a:cs typeface="Arial"/>
                </a:rPr>
                <a:t>os exercícios interativos online para </a:t>
              </a:r>
              <a:r>
                <a:rPr lang="pt-BR" altLang="en-US" sz="1400">
                  <a:solidFill>
                    <a:srgbClr val="000000"/>
                  </a:solidFill>
                  <a:cs typeface="Arial"/>
                </a:rPr>
                <a:t>mais exemplos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: h</a:t>
              </a:r>
              <a:r>
                <a:rPr kumimoji="0" lang="pt-BR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  <a:endParaRPr kumimoji="0" lang="pt-BR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 dirty="0">
                <a:cs typeface="Calibri" panose="020F0502020204030204" pitchFamily="34" charset="0"/>
              </a:rPr>
              <a:t>Capítulo 1: roteiro</a:t>
            </a:r>
            <a:endParaRPr lang="pt-BR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87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hospedeiros, rede de acesso, mídia física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comutação de pacote/circuito, estrutura da Internet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grpSp>
        <p:nvGrpSpPr>
          <p:cNvPr id="8" name="Group 2">
            <a:extLst>
              <a:ext uri="{FF2B5EF4-FFF2-40B4-BE49-F238E27FC236}">
                <a16:creationId xmlns:a16="http://schemas.microsoft.com/office/drawing/2014/main" id="{84C1C259-4917-5262-5EEC-D7B4B9ED1373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10" name="Picture 3">
              <a:extLst>
                <a:ext uri="{FF2B5EF4-FFF2-40B4-BE49-F238E27FC236}">
                  <a16:creationId xmlns:a16="http://schemas.microsoft.com/office/drawing/2014/main" id="{9E335A69-B347-57DA-B5E8-FABDCB34E9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8E115516-0681-B90B-A14D-661711F2CBAC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9278856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Segurança de rede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pt-BR" altLang="en-US" sz="3200">
                <a:solidFill>
                  <a:srgbClr val="C00000"/>
                </a:solidFill>
                <a:ea typeface="ＭＳ Ｐゴシック" panose="020B0600070205080204" pitchFamily="34" charset="-128"/>
              </a:rPr>
              <a:t>A Internet não foi originalmente projetada com (muita) segurança em mente</a:t>
            </a:r>
          </a:p>
          <a:p>
            <a:pPr marL="682625" lvl="1" indent="-225425"/>
            <a:r>
              <a:rPr lang="pt-BR" altLang="en-US" sz="2800" i="1">
                <a:ea typeface="Arial" panose="020B0604020202020204" pitchFamily="34" charset="0"/>
              </a:rPr>
              <a:t>visão original:</a:t>
            </a:r>
            <a:r>
              <a:rPr lang="pt-BR" altLang="en-US" sz="2800">
                <a:ea typeface="Arial" panose="020B0604020202020204" pitchFamily="34" charset="0"/>
              </a:rPr>
              <a:t> </a:t>
            </a:r>
            <a:r>
              <a:rPr lang="pt-BR" altLang="en-US" sz="2800">
                <a:ea typeface="ＭＳ Ｐゴシック" panose="020B0600070205080204" pitchFamily="34" charset="-128"/>
              </a:rPr>
              <a:t>“</a:t>
            </a:r>
            <a:r>
              <a:rPr lang="pt-BR" altLang="ja-JP" sz="2800">
                <a:ea typeface="ＭＳ Ｐゴシック" panose="020B0600070205080204" pitchFamily="34" charset="-128"/>
              </a:rPr>
              <a:t>um grupo de usuários que se confiam mutuamente, conectados a uma rede transparente” </a:t>
            </a:r>
            <a:r>
              <a:rPr lang="pt-BR" altLang="ja-JP" sz="280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pt-BR" altLang="ja-JP" sz="280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projetistas de protocolo de Internet brincam de “pega pega"</a:t>
            </a:r>
            <a:endParaRPr lang="pt-BR" altLang="ja-JP" sz="280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considerações de segurança em todas as camadas!</a:t>
            </a:r>
          </a:p>
          <a:p>
            <a:pPr marL="287338" indent="-287338"/>
            <a:r>
              <a:rPr lang="pt-BR" altLang="en-US" sz="3200">
                <a:solidFill>
                  <a:srgbClr val="C00000"/>
                </a:solidFill>
                <a:ea typeface="ＭＳ Ｐゴシック" panose="020B0600070205080204" pitchFamily="34" charset="-128"/>
              </a:rPr>
              <a:t>Agora precisamos pensar sobre:</a:t>
            </a: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como os bandidos podem atacar redes de computadores</a:t>
            </a: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como podemos defender as redes contra ataques</a:t>
            </a:r>
          </a:p>
          <a:p>
            <a:pPr marL="682625" lvl="1" indent="-225425"/>
            <a:r>
              <a:rPr lang="pt-BR" altLang="en-US" sz="2800">
                <a:ea typeface="Arial" panose="020B0604020202020204" pitchFamily="34" charset="0"/>
              </a:rPr>
              <a:t>como projetar arquiteturas que são imunes a ataques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88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>
            <a:extLst>
              <a:ext uri="{FF2B5EF4-FFF2-40B4-BE49-F238E27FC236}">
                <a16:creationId xmlns:a16="http://schemas.microsoft.com/office/drawing/2014/main" id="{C3CA51CC-B979-4261-B96B-A7C2F3927F6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ct val="50000"/>
              </a:spcBef>
              <a:buSzPct val="75000"/>
            </a:pPr>
            <a:r>
              <a:rPr lang="pt-BR" i="1" dirty="0">
                <a:ea typeface="ＭＳ Ｐゴシック" pitchFamily="34" charset="-128"/>
              </a:rPr>
              <a:t>malware</a:t>
            </a:r>
            <a:r>
              <a:rPr lang="pt-BR" dirty="0">
                <a:ea typeface="ＭＳ Ｐゴシック" pitchFamily="34" charset="-128"/>
              </a:rPr>
              <a:t> pode chegar ao hospedeiro por:</a:t>
            </a:r>
            <a:endParaRPr lang="pt-BR" dirty="0">
              <a:solidFill>
                <a:srgbClr val="000099"/>
              </a:solidFill>
              <a:ea typeface="ＭＳ Ｐゴシック" pitchFamily="34" charset="-128"/>
            </a:endParaRPr>
          </a:p>
          <a:p>
            <a:pPr lvl="1">
              <a:spcBef>
                <a:spcPct val="50000"/>
              </a:spcBef>
              <a:buSzPct val="75000"/>
            </a:pPr>
            <a:r>
              <a:rPr lang="pt-BR" i="1" dirty="0">
                <a:solidFill>
                  <a:srgbClr val="000099"/>
                </a:solidFill>
              </a:rPr>
              <a:t>vírus: </a:t>
            </a:r>
            <a:r>
              <a:rPr lang="pt-BR" dirty="0"/>
              <a:t>infecção </a:t>
            </a:r>
            <a:r>
              <a:rPr lang="pt-BR" dirty="0" err="1"/>
              <a:t>auto-replicante</a:t>
            </a:r>
            <a:r>
              <a:rPr lang="pt-BR" dirty="0"/>
              <a:t> por receber/executar um objeto (ex.: anexo de e-mail)</a:t>
            </a:r>
          </a:p>
          <a:p>
            <a:pPr lvl="1">
              <a:spcBef>
                <a:spcPct val="50000"/>
              </a:spcBef>
              <a:buSzPct val="75000"/>
            </a:pPr>
            <a:r>
              <a:rPr lang="pt-BR" i="1" dirty="0" err="1">
                <a:solidFill>
                  <a:srgbClr val="000099"/>
                </a:solidFill>
              </a:rPr>
              <a:t>worm</a:t>
            </a:r>
            <a:r>
              <a:rPr lang="pt-BR" i="1" dirty="0">
                <a:solidFill>
                  <a:srgbClr val="000099"/>
                </a:solidFill>
              </a:rPr>
              <a:t>: </a:t>
            </a:r>
            <a:r>
              <a:rPr lang="pt-BR" dirty="0"/>
              <a:t>infecção </a:t>
            </a:r>
            <a:r>
              <a:rPr lang="pt-BR" dirty="0" err="1"/>
              <a:t>auto-replicante</a:t>
            </a:r>
            <a:r>
              <a:rPr lang="pt-BR" dirty="0"/>
              <a:t> por passivamente receber um objeto que se executa por si próprio</a:t>
            </a:r>
          </a:p>
          <a:p>
            <a:pPr>
              <a:spcBef>
                <a:spcPct val="50000"/>
              </a:spcBef>
              <a:buSzPct val="75000"/>
            </a:pPr>
            <a:r>
              <a:rPr lang="pt-BR" i="1" dirty="0" err="1">
                <a:solidFill>
                  <a:srgbClr val="000099"/>
                </a:solidFill>
                <a:ea typeface="ＭＳ Ｐゴシック" pitchFamily="34" charset="-128"/>
              </a:rPr>
              <a:t>spyware</a:t>
            </a:r>
            <a:r>
              <a:rPr lang="pt-BR" i="1" dirty="0">
                <a:solidFill>
                  <a:srgbClr val="000099"/>
                </a:solidFill>
                <a:ea typeface="ＭＳ Ｐゴシック" pitchFamily="34" charset="-128"/>
              </a:rPr>
              <a:t>: malware</a:t>
            </a:r>
            <a:r>
              <a:rPr lang="pt-BR" dirty="0">
                <a:ea typeface="ＭＳ Ｐゴシック" pitchFamily="34" charset="-128"/>
              </a:rPr>
              <a:t> que pode gravar teclas pressionadas, </a:t>
            </a:r>
            <a:r>
              <a:rPr lang="pt-BR" i="1" dirty="0">
                <a:ea typeface="ＭＳ Ｐゴシック" pitchFamily="34" charset="-128"/>
              </a:rPr>
              <a:t>web sites</a:t>
            </a:r>
            <a:r>
              <a:rPr lang="pt-BR" dirty="0">
                <a:ea typeface="ＭＳ Ｐゴシック" pitchFamily="34" charset="-128"/>
              </a:rPr>
              <a:t> visitados e enviar informações para um site de coleta</a:t>
            </a:r>
          </a:p>
          <a:p>
            <a:pPr>
              <a:spcBef>
                <a:spcPct val="50000"/>
              </a:spcBef>
              <a:buSzPct val="75000"/>
            </a:pPr>
            <a:r>
              <a:rPr lang="pt-BR" dirty="0">
                <a:ea typeface="ＭＳ Ｐゴシック" pitchFamily="34" charset="-128"/>
              </a:rPr>
              <a:t>hospedeiro infectado pode ser colocado em uma </a:t>
            </a:r>
            <a:r>
              <a:rPr lang="pt-BR" i="1" dirty="0" err="1">
                <a:solidFill>
                  <a:srgbClr val="000099"/>
                </a:solidFill>
                <a:ea typeface="ＭＳ Ｐゴシック" pitchFamily="34" charset="-128"/>
              </a:rPr>
              <a:t>botnet</a:t>
            </a:r>
            <a:r>
              <a:rPr lang="pt-BR" dirty="0">
                <a:solidFill>
                  <a:srgbClr val="000099"/>
                </a:solidFill>
                <a:ea typeface="ＭＳ Ｐゴシック" pitchFamily="34" charset="-128"/>
              </a:rPr>
              <a:t>,</a:t>
            </a:r>
            <a:r>
              <a:rPr lang="pt-BR" dirty="0">
                <a:ea typeface="ＭＳ Ｐゴシック" pitchFamily="34" charset="-128"/>
              </a:rPr>
              <a:t> usada para </a:t>
            </a:r>
            <a:r>
              <a:rPr lang="pt-BR" i="1" dirty="0">
                <a:ea typeface="ＭＳ Ｐゴシック" pitchFamily="34" charset="-128"/>
              </a:rPr>
              <a:t>spam</a:t>
            </a:r>
            <a:r>
              <a:rPr lang="pt-BR" dirty="0">
                <a:ea typeface="ＭＳ Ｐゴシック" pitchFamily="34" charset="-128"/>
              </a:rPr>
              <a:t> e ataques </a:t>
            </a:r>
            <a:r>
              <a:rPr lang="pt-BR" dirty="0" err="1">
                <a:ea typeface="ＭＳ Ｐゴシック" pitchFamily="34" charset="-128"/>
              </a:rPr>
              <a:t>DDoS</a:t>
            </a:r>
            <a:r>
              <a:rPr lang="pt-BR" dirty="0">
                <a:ea typeface="ＭＳ Ｐゴシック" pitchFamily="34" charset="-128"/>
              </a:rPr>
              <a:t> (a seguir)</a:t>
            </a:r>
          </a:p>
          <a:p>
            <a:endParaRPr lang="pt-BR" dirty="0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25B273F0-99A1-41E6-8FD9-9898A67D62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>
                <a:ea typeface="ＭＳ Ｐゴシック" pitchFamily="34" charset="-128"/>
              </a:rPr>
              <a:t>Bandidos: colocam </a:t>
            </a:r>
            <a:r>
              <a:rPr lang="pt-BR" i="1" dirty="0">
                <a:ea typeface="ＭＳ Ｐゴシック" pitchFamily="34" charset="-128"/>
              </a:rPr>
              <a:t>malware</a:t>
            </a:r>
            <a:r>
              <a:rPr lang="pt-BR" dirty="0">
                <a:ea typeface="ＭＳ Ｐゴシック" pitchFamily="34" charset="-128"/>
              </a:rPr>
              <a:t> em hospedeiros via Internet</a:t>
            </a:r>
            <a:endParaRPr lang="pt-BR" dirty="0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AD7ED8E9-F788-4C3D-A2DB-E6723B763F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425447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pt-BR" altLang="ja-JP"/>
              <a:t>O que é um protocolo?</a:t>
            </a:r>
            <a:endParaRPr lang="pt-BR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pt-BR" altLang="en-US" dirty="0">
                <a:ea typeface="ＭＳ Ｐゴシック" panose="020B0600070205080204" pitchFamily="34" charset="-128"/>
              </a:rPr>
              <a:t>Um protocolo humano e um protocolo de redes de computadores:</a:t>
            </a:r>
          </a:p>
          <a:p>
            <a:pPr>
              <a:buFont typeface="Wingdings" pitchFamily="2" charset="2"/>
              <a:buNone/>
            </a:pPr>
            <a:endParaRPr lang="pt-BR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pt-BR" altLang="en-US" sz="3200" i="1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pt-BR" altLang="en-US" sz="3200">
                <a:latin typeface="Calibri" panose="020F0502020204030204" pitchFamily="34" charset="0"/>
                <a:cs typeface="Calibri" panose="020F0502020204030204" pitchFamily="34" charset="0"/>
              </a:rPr>
              <a:t> outros protocolos humanos?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587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>
                  <a:latin typeface="Calibri" panose="020F0502020204030204" pitchFamily="34" charset="0"/>
                  <a:cs typeface="Calibri" panose="020F0502020204030204" pitchFamily="34" charset="0"/>
                </a:rPr>
                <a:t>Oi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587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>
                  <a:latin typeface="Calibri" panose="020F0502020204030204" pitchFamily="34" charset="0"/>
                  <a:cs typeface="Calibri" panose="020F0502020204030204" pitchFamily="34" charset="0"/>
                </a:rPr>
                <a:t>Oi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8"/>
            <a:ext cx="2162175" cy="708026"/>
            <a:chOff x="2601479" y="3632208"/>
            <a:chExt cx="2162175" cy="708026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2170" y="3632208"/>
              <a:ext cx="1257302" cy="708026"/>
              <a:chOff x="687" y="2747"/>
              <a:chExt cx="792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" y="2747"/>
                <a:ext cx="792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pt-BR" altLang="en-US" sz="2000">
                    <a:latin typeface="Calibri" panose="020F0502020204030204" pitchFamily="34" charset="0"/>
                    <a:cs typeface="Calibri" panose="020F0502020204030204" pitchFamily="34" charset="0"/>
                  </a:rPr>
                  <a:t>Que horas</a:t>
                </a:r>
                <a:br>
                  <a:rPr lang="pt-BR" altLang="en-US" sz="2000"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pt-BR" altLang="en-US" sz="2000">
                    <a:latin typeface="Calibri" panose="020F0502020204030204" pitchFamily="34" charset="0"/>
                    <a:cs typeface="Calibri" panose="020F0502020204030204" pitchFamily="34" charset="0"/>
                  </a:rPr>
                  <a:t>são?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pt-BR" altLang="en-US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293881" y="4910138"/>
            <a:ext cx="871538" cy="400050"/>
            <a:chOff x="2129" y="3221"/>
            <a:chExt cx="549" cy="252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9" y="3221"/>
              <a:ext cx="54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sz="2000">
                  <a:latin typeface="Calibri" panose="020F0502020204030204" pitchFamily="34" charset="0"/>
                  <a:cs typeface="Calibri" panose="020F0502020204030204" pitchFamily="34" charset="0"/>
                </a:rPr>
                <a:t>tempo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0315" y="3279776"/>
              <a:ext cx="1366208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resposta de</a:t>
              </a:r>
              <a:b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conexão TCP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0062" y="4448176"/>
              <a:ext cx="14359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&lt;arquivo&gt;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33663"/>
            <a:ext cx="2176462" cy="565283"/>
            <a:chOff x="6848042" y="26336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48952" y="2633663"/>
              <a:ext cx="1434880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requisição de</a:t>
              </a:r>
              <a:b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 conexão TCP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pt-BR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pt-BR" altLang="en-US" sz="140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pt-BR" altLang="en-US" sz="120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pt-BR" altLang="en-US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Bandidos: interceptação de pacotes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“farejamento” (“</a:t>
            </a:r>
            <a:r>
              <a:rPr kumimoji="0" lang="pt-BR" altLang="ja-JP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sniffing”) de pacotes:</a:t>
            </a:r>
            <a:r>
              <a:rPr kumimoji="0" lang="pt-BR" altLang="ja-JP" sz="28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mídia de difusão (Ethernet compartilhada, redes sem fio)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interface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de rede promíscua lê/registra todos os pacotes (incluindo senhas!) que passam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por ela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4960816" y="4004689"/>
            <a:ext cx="2830512" cy="984250"/>
            <a:chOff x="4960816" y="4004689"/>
            <a:chExt cx="2830512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60816" y="4652389"/>
              <a:ext cx="2522538" cy="336550"/>
              <a:chOff x="2275" y="3342"/>
              <a:chExt cx="1589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5" y="3342"/>
                <a:ext cx="1589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org:B dest:A     carga        </a:t>
                </a:r>
                <a:endParaRPr kumimoji="0" lang="pt-B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lvl="1">
                <a:spcBef>
                  <a:spcPct val="20000"/>
                </a:spcBef>
                <a:buClr>
                  <a:srgbClr val="000090"/>
                </a:buClr>
                <a:buSzPct val="100000"/>
                <a:defRPr/>
              </a:pPr>
              <a:r>
                <a:rPr lang="pt-BR" sz="2400" dirty="0">
                  <a:solidFill>
                    <a:prstClr val="black"/>
                  </a:solidFill>
                  <a:ea typeface="ＭＳ Ｐゴシック" charset="0"/>
                  <a:cs typeface="ＭＳ Ｐゴシック" charset="0"/>
                </a:rPr>
                <a:t>O software </a:t>
              </a:r>
              <a:r>
                <a:rPr lang="pt-BR" sz="2400" dirty="0" err="1">
                  <a:solidFill>
                    <a:prstClr val="black"/>
                  </a:solidFill>
                  <a:ea typeface="ＭＳ Ｐゴシック" charset="0"/>
                  <a:cs typeface="ＭＳ Ｐゴシック" charset="0"/>
                </a:rPr>
                <a:t>Wireshark</a:t>
              </a:r>
              <a:r>
                <a:rPr lang="pt-BR" sz="2400" dirty="0">
                  <a:solidFill>
                    <a:prstClr val="black"/>
                  </a:solidFill>
                  <a:ea typeface="ＭＳ Ｐゴシック" charset="0"/>
                  <a:cs typeface="ＭＳ Ｐゴシック" charset="0"/>
                </a:rPr>
                <a:t> usado em nossos laboratórios de fim de capítulo é um farejador de pacotes (</a:t>
              </a:r>
              <a:r>
                <a:rPr lang="pt-BR" sz="2400">
                  <a:solidFill>
                    <a:prstClr val="black"/>
                  </a:solidFill>
                  <a:ea typeface="ＭＳ Ｐゴシック" charset="0"/>
                  <a:cs typeface="ＭＳ Ｐゴシック" charset="0"/>
                </a:rPr>
                <a:t>gratuito)</a:t>
              </a:r>
              <a:endPara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Bandidos: identidade falsa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36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Spoofing de IP: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injeção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pacote com endereço de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origem falso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0350" y="4449664"/>
              <a:ext cx="2525713" cy="336550"/>
              <a:chOff x="2273" y="3342"/>
              <a:chExt cx="1591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3" y="3342"/>
                <a:ext cx="159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altLang="en-US" sz="1600">
                    <a:solidFill>
                      <a:srgbClr val="CC0000"/>
                    </a:solidFill>
                  </a:rPr>
                  <a:t>org</a:t>
                </a:r>
                <a:r>
                  <a:rPr kumimoji="0" lang="pt-BR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:B</a:t>
                </a:r>
                <a:r>
                  <a:rPr kumimoji="0" lang="pt-BR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carga</a:t>
                </a:r>
                <a:endParaRPr kumimoji="0" lang="pt-B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Bandidos: </a:t>
            </a:r>
            <a:r>
              <a:rPr lang="en-US" altLang="en-US" dirty="0" err="1">
                <a:ea typeface="ＭＳ Ｐゴシック" panose="020B0600070205080204" pitchFamily="34" charset="-128"/>
              </a:rPr>
              <a:t>negação</a:t>
            </a:r>
            <a:r>
              <a:rPr lang="en-US" altLang="en-US" dirty="0">
                <a:ea typeface="ＭＳ Ｐゴシック" panose="020B0600070205080204" pitchFamily="34" charset="-128"/>
              </a:rPr>
              <a:t> de </a:t>
            </a:r>
            <a:r>
              <a:rPr lang="en-US" altLang="en-US" dirty="0" err="1">
                <a:ea typeface="ＭＳ Ｐゴシック" panose="020B0600070205080204" pitchFamily="34" charset="-128"/>
              </a:rPr>
              <a:t>serviço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147680" y="4002668"/>
            <a:ext cx="655638" cy="1263650"/>
            <a:chOff x="5107" y="1396"/>
            <a:chExt cx="413" cy="796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7" y="1940"/>
              <a:ext cx="41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alvo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7344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 – 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negação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serviço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os atacantes tornam os recursos (servidor, largura de banda) indisponíveis para o tráfego legítimo, sobrecarregando os recursos com tráfego falso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selecionar alvo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spcBef>
                <a:spcPct val="20000"/>
              </a:spcBef>
              <a:buClr>
                <a:srgbClr val="ED7D31"/>
              </a:buClr>
              <a:buSzPct val="85000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invadir hospedeiros em torno da rede (ver </a:t>
            </a:r>
            <a:r>
              <a:rPr lang="pt-BR" altLang="en-US" sz="2800" i="1" dirty="0" err="1">
                <a:solidFill>
                  <a:prstClr val="black"/>
                </a:solidFill>
                <a:latin typeface="Calibri" panose="020F0502020204030204"/>
              </a:rPr>
              <a:t>botnet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spcBef>
                <a:spcPct val="20000"/>
              </a:spcBef>
              <a:buClr>
                <a:srgbClr val="ED7D31"/>
              </a:buClr>
              <a:buSzPct val="85000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enviar pacotes para o alvo a partir de hospedeiros comprometidos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800">
                <a:ea typeface="ＭＳ Ｐゴシック" panose="020B0600070205080204" pitchFamily="34" charset="-128"/>
              </a:rPr>
              <a:t>Linhas de defesa:</a:t>
            </a:r>
            <a:endParaRPr lang="pt-BR" altLang="en-US" sz="4800" dirty="0">
              <a:ea typeface="ＭＳ Ｐゴシック" panose="020B0600070205080204" pitchFamily="34" charset="-128"/>
            </a:endParaRP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lvl="0" indent="-274638"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autenticação: </a:t>
            </a:r>
            <a:r>
              <a:rPr lang="pt-BR" altLang="en-US" sz="3200" dirty="0">
                <a:solidFill>
                  <a:prstClr val="black"/>
                </a:solidFill>
                <a:ea typeface="Arial" panose="020B0604020202020204" pitchFamily="34" charset="0"/>
              </a:rPr>
              <a:t>provando que você é quem você diz que é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</a:endParaRPr>
          </a:p>
          <a:p>
            <a:pPr marL="747713" lvl="1" indent="-274638">
              <a:defRPr/>
            </a:pP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as redes celulares fornecem identidade de hardware por meio do cartão SIM; nenhum hardware desse tipo ajuda na Internet tradicional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</a:endParaRP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confidencialidade: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via criptografia</a:t>
            </a:r>
          </a:p>
          <a:p>
            <a:pPr marL="404813" lvl="0" indent="-274638"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checagem de integridade: </a:t>
            </a:r>
            <a:r>
              <a:rPr lang="pt-BR" altLang="en-US" sz="3200" dirty="0">
                <a:solidFill>
                  <a:prstClr val="black"/>
                </a:solidFill>
                <a:ea typeface="Arial" panose="020B0604020202020204" pitchFamily="34" charset="0"/>
              </a:rPr>
              <a:t>assinaturas digitais evitam/detectam adulteração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</a:endParaRP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restrições de acesso: 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VPNs protegidas por senha</a:t>
            </a:r>
          </a:p>
          <a:p>
            <a:pPr marL="404813" lvl="0" indent="-274638"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firewalls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: </a:t>
            </a:r>
            <a:r>
              <a:rPr lang="pt-BR" altLang="en-US" sz="3200" dirty="0">
                <a:solidFill>
                  <a:prstClr val="black"/>
                </a:solidFill>
                <a:ea typeface="Arial" panose="020B0604020202020204" pitchFamily="34" charset="0"/>
              </a:rPr>
              <a:t>“</a:t>
            </a:r>
            <a:r>
              <a:rPr lang="pt-BR" altLang="en-US" sz="3200" i="1" dirty="0" err="1">
                <a:solidFill>
                  <a:prstClr val="black"/>
                </a:solidFill>
                <a:ea typeface="Arial" panose="020B0604020202020204" pitchFamily="34" charset="0"/>
              </a:rPr>
              <a:t>middleboxes</a:t>
            </a:r>
            <a:r>
              <a:rPr lang="pt-BR" altLang="en-US" sz="3200" dirty="0">
                <a:solidFill>
                  <a:prstClr val="black"/>
                </a:solidFill>
                <a:ea typeface="Arial" panose="020B0604020202020204" pitchFamily="34" charset="0"/>
              </a:rPr>
              <a:t>” especializados em redes de acesso e de núcleo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:</a:t>
            </a:r>
          </a:p>
          <a:p>
            <a:pPr lvl="2"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negar por padrão: filtre os pacotes de entrada para restringir remetentes, destinatários e aplicativos</a:t>
            </a:r>
          </a:p>
          <a:p>
            <a:pPr lvl="2"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detectar/reagir a ataques </a:t>
            </a:r>
            <a:r>
              <a:rPr lang="pt-BR" altLang="en-US" sz="2800" dirty="0" err="1">
                <a:solidFill>
                  <a:prstClr val="black"/>
                </a:solidFill>
                <a:ea typeface="Arial" panose="020B0604020202020204" pitchFamily="34" charset="0"/>
              </a:rPr>
              <a:t>DoS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</a:rPr>
              <a:t> </a:t>
            </a: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lvl="0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</a:t>
            </a:r>
            <a:r>
              <a:rPr lang="pt-BR" altLang="en-US" sz="2800" i="1" dirty="0">
                <a:solidFill>
                  <a:prstClr val="black"/>
                </a:solidFill>
              </a:rPr>
              <a:t>muito mais sobre segurança (em todo o Capítulo 8)</a:t>
            </a:r>
            <a:endParaRPr kumimoji="0" lang="pt-BR" altLang="en-US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pt-BR" altLang="en-US" dirty="0">
                <a:cs typeface="Calibri" panose="020F0502020204030204" pitchFamily="34" charset="0"/>
              </a:rPr>
              <a:t>Capítulo 1: roteiro</a:t>
            </a:r>
            <a:endParaRPr lang="pt-BR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94</a:t>
            </a:fld>
            <a:endParaRPr lang="pt-BR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 lnSpcReduction="10000"/>
          </a:bodyPr>
          <a:lstStyle/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Internet?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que </a:t>
            </a:r>
            <a:r>
              <a:rPr lang="pt-BR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é </a:t>
            </a: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um</a:t>
            </a:r>
            <a:r>
              <a:rPr lang="pt-BR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protocolo?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Borda da rede: hospedeiros, rede de acesso, mídia física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Núcleo da rede: comutação de pacote/circuito, estrutura da Internet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Desempenho: perda, atraso, vazão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rgbClr val="A6A6A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Segurança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pt-BR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Camadas de protocolo, modelos de serviço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História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pt-BR" altLang="en-US" sz="2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91BC61D-8CA4-4F28-3154-75C3A6E7B662}"/>
              </a:ext>
            </a:extLst>
          </p:cNvPr>
          <p:cNvGrpSpPr/>
          <p:nvPr/>
        </p:nvGrpSpPr>
        <p:grpSpPr>
          <a:xfrm>
            <a:off x="8080171" y="1371943"/>
            <a:ext cx="3313139" cy="2488926"/>
            <a:chOff x="1055076" y="3732975"/>
            <a:chExt cx="3313139" cy="2488926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6C35341D-BDEB-C9E4-7263-A1368CCB97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F7545FE-77FE-DB20-5778-8CD14E9F4853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3510109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“Camadas” de protocolo e modelos </a:t>
            </a:r>
            <a:r>
              <a:rPr lang="pt-BR" altLang="en-US">
                <a:ea typeface="ＭＳ Ｐゴシック" panose="020B0600070205080204" pitchFamily="34" charset="-128"/>
              </a:rPr>
              <a:t>de referência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600" b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Redes são complexas, com muitas “peças”</a:t>
            </a:r>
            <a:r>
              <a:rPr kumimoji="0" lang="pt-BR" altLang="ja-JP" sz="3600" b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hospedeiros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roteadores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enlaces de várias mídias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aplicações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protocolos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lvl="0" indent="-47625">
              <a:buNone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Questão:</a:t>
            </a:r>
            <a:r>
              <a:rPr kumimoji="0" lang="pt-BR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existe alguma esperança de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organizar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a estrutura das redes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  <a:p>
            <a:pPr marL="522288" indent="-223838"/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e/ou nossa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discussão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redes?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Exemplo: organização de </a:t>
            </a:r>
            <a:r>
              <a:rPr lang="pt-BR" altLang="en-US">
                <a:ea typeface="ＭＳ Ｐゴシック" panose="020B0600070205080204" pitchFamily="34" charset="-128"/>
              </a:rPr>
              <a:t>viagens aéreas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0" indent="-45720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uma série de etapas, envolvendo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muitos serviços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315331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(comprar)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bagagem (</a:t>
            </a:r>
            <a:r>
              <a:rPr lang="pt-BR" altLang="en-US" sz="2800">
                <a:solidFill>
                  <a:srgbClr val="000099"/>
                </a:solidFill>
                <a:latin typeface="Calibri" panose="020F0502020204030204"/>
              </a:rPr>
              <a:t>despachar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portões (embarcar)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pista (decolar)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aeronave em rota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67" y="1942018"/>
            <a:ext cx="3512052" cy="3407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(reclamar)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bagagem (retirar)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portões (desembarcar)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pista (pouso)</a:t>
            </a:r>
          </a:p>
          <a:p>
            <a:pPr algn="r">
              <a:lnSpc>
                <a:spcPct val="130000"/>
              </a:lnSpc>
              <a:defRPr/>
            </a:pPr>
            <a:r>
              <a:rPr lang="pt-BR" altLang="en-US" sz="2800">
                <a:solidFill>
                  <a:srgbClr val="000099"/>
                </a:solidFill>
                <a:latin typeface="Calibri" panose="020F0502020204030204"/>
              </a:rPr>
              <a:t>aeronave em rota</a:t>
            </a:r>
            <a:endParaRPr lang="pt-BR" altLang="en-US" sz="2000">
              <a:solidFill>
                <a:srgbClr val="000099"/>
              </a:solidFill>
              <a:latin typeface="Calibri" panose="020F0502020204030204"/>
            </a:endParaRP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275774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defRPr/>
            </a:pPr>
            <a:r>
              <a:rPr lang="pt-BR" altLang="en-US" sz="2800">
                <a:solidFill>
                  <a:srgbClr val="000099"/>
                </a:solidFill>
                <a:latin typeface="Calibri" panose="020F0502020204030204"/>
              </a:rPr>
              <a:t>aeronave em rota</a:t>
            </a:r>
            <a:endParaRPr lang="pt-BR" altLang="en-US" sz="2000">
              <a:solidFill>
                <a:srgbClr val="000099"/>
              </a:solidFill>
              <a:latin typeface="Calibri" panose="020F0502020204030204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None/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Como você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definiria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/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discutiria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o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sistema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de viagens aéreas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1904554" y="1558977"/>
            <a:ext cx="6920100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pt-BR" sz="2400" i="1" dirty="0"/>
              <a:t>Transferência ponta a ponta de pessoa </a:t>
            </a:r>
            <a:r>
              <a:rPr lang="pt-BR" sz="2400" i="1"/>
              <a:t>mais bagagem</a:t>
            </a:r>
            <a:endParaRPr lang="pt-BR" sz="2400" i="1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3362023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8" y="1935719"/>
            <a:ext cx="3056253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Exemplo: organização de </a:t>
            </a:r>
            <a:r>
              <a:rPr lang="pt-BR" altLang="en-US">
                <a:ea typeface="ＭＳ Ｐゴシック" panose="020B0600070205080204" pitchFamily="34" charset="-128"/>
              </a:rPr>
              <a:t>viagens aéreas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6737" y="1942018"/>
            <a:ext cx="378519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(reclamar)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bagagem (retirar)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-100" normalizeH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portões (desembarcar)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pista (aterrissar)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aeronove</a:t>
            </a:r>
            <a:r>
              <a:rPr kumimoji="0" lang="pt-BR" altLang="en-US" sz="2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em rota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5255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-1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aeronave em rota</a:t>
            </a:r>
            <a:endParaRPr kumimoji="0" lang="pt-BR" altLang="en-US" sz="2800" b="0" i="0" u="none" strike="noStrike" kern="1200" cap="none" spc="-100" normalizeH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4107589" y="2012482"/>
            <a:ext cx="3430619" cy="2782789"/>
            <a:chOff x="4245640" y="1699760"/>
            <a:chExt cx="3430619" cy="278278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631841" y="1699760"/>
              <a:ext cx="26462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serviço de tickets</a:t>
              </a:r>
              <a:endParaRPr kumimoji="0" lang="pt-BR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409312" y="2281901"/>
              <a:ext cx="30912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serviço de bagagem</a:t>
              </a:r>
              <a:endParaRPr kumimoji="0" lang="pt-BR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546144" y="2872078"/>
              <a:ext cx="281763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serviço de portões</a:t>
              </a:r>
              <a:endParaRPr kumimoji="0" lang="pt-BR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747225" y="3451513"/>
              <a:ext cx="241546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serviço de pista</a:t>
              </a:r>
              <a:endParaRPr kumimoji="0" lang="pt-BR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4245640" y="3959329"/>
              <a:ext cx="3430619" cy="523220"/>
              <a:chOff x="4273776" y="3945261"/>
              <a:chExt cx="3430619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4335659" y="4034427"/>
                <a:ext cx="3056828" cy="388583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273776" y="3945261"/>
                <a:ext cx="3430619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8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serviço de roteamento</a:t>
                </a:r>
                <a:endParaRPr kumimoji="0" lang="pt-BR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1349142" y="5075747"/>
            <a:ext cx="94678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camadas: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cada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camada implementa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um serviço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por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meio de suas próprias ações de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camada interna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contando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com os serviços fornecidos pela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camada abaixo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97</a:t>
            </a:fld>
            <a:endParaRPr lang="pt-BR" dirty="0"/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209" y="1935719"/>
            <a:ext cx="3056252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(comprar)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cap="none" spc="-10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bagagem (despachar)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portões (embarcar)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pista (decolar)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aeronove em rota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Por que camadas?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51560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6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Abordagem para projetar/discutir </a:t>
            </a:r>
            <a:r>
              <a:rPr lang="pt-BR" altLang="en-US" sz="3600">
                <a:solidFill>
                  <a:prstClr val="black"/>
                </a:solidFill>
                <a:ea typeface="ＭＳ Ｐゴシック" panose="020B0600070205080204" pitchFamily="34" charset="-128"/>
              </a:rPr>
              <a:t>sistemas complexos</a:t>
            </a:r>
            <a:r>
              <a:rPr kumimoji="0" lang="pt-BR" alt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endParaRPr kumimoji="0" lang="pt-BR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3" y="1935296"/>
            <a:ext cx="9554641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lvl="0" indent="-355600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estrutura explícita permite a identificação e a relação das peças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do sistema</a:t>
            </a:r>
            <a:endParaRPr kumimoji="0" lang="pt-BR" altLang="ja-JP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modelo</a:t>
            </a:r>
            <a:r>
              <a:rPr kumimoji="0" lang="pt-BR" altLang="en-US" sz="2800" b="0" i="1" u="none" strike="noStrike" kern="1200" cap="none" spc="0" normalizeH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de referência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de camadas</a:t>
            </a:r>
            <a:r>
              <a:rPr kumimoji="0" lang="pt-BR" alt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para discussão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73088" lvl="0" indent="-355600"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modularização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facilita a manutenção e atualização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do sistema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982663" lvl="1" indent="-355600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mudança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na implementação de serviço da camada: transparente para o resto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do sistema</a:t>
            </a:r>
            <a:endParaRPr kumimoji="0" lang="pt-BR" altLang="ja-JP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982663" lvl="1" indent="-355600">
              <a:defRPr/>
            </a:pP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por </a:t>
            </a:r>
            <a:r>
              <a:rPr lang="pt-BR" altLang="en-US" sz="2800" dirty="0">
                <a:solidFill>
                  <a:prstClr val="black"/>
                </a:solidFill>
                <a:ea typeface="Arial" panose="020B0604020202020204" pitchFamily="34" charset="0"/>
              </a:rPr>
              <a:t>exemplo, a mudança no procedimento de embarque não afeta o resto </a:t>
            </a:r>
            <a:r>
              <a:rPr lang="pt-BR" altLang="en-US" sz="2800">
                <a:solidFill>
                  <a:prstClr val="black"/>
                </a:solidFill>
                <a:ea typeface="Arial" panose="020B0604020202020204" pitchFamily="34" charset="0"/>
              </a:rPr>
              <a:t>do sistema</a:t>
            </a:r>
            <a:endParaRPr kumimoji="0" lang="pt-BR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Pilha de camadas de protocolos </a:t>
            </a:r>
            <a:r>
              <a:rPr lang="pt-BR" altLang="en-US">
                <a:ea typeface="ＭＳ Ｐゴシック" panose="020B0600070205080204" pitchFamily="34" charset="-128"/>
              </a:rPr>
              <a:t>de Internet</a:t>
            </a:r>
            <a:endParaRPr lang="pt-BR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pt-BR" altLang="en-US" sz="32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aplicação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suporte a aplicações de rede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transporte: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transferência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dados processo a processo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rede: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roteamento de datagramas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da origem ao destino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protocolos de roteamento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enlace: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transferência de dados entre elementos vizinhos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física: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fio”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615" y="4217549"/>
            <a:ext cx="1135247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enlace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0529" y="2070093"/>
            <a:ext cx="1539717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aplicação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5395" y="3510968"/>
            <a:ext cx="84997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rede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7846" y="2776676"/>
            <a:ext cx="172194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transporte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8546" y="4884466"/>
            <a:ext cx="919098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física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25460" y="1902912"/>
            <a:ext cx="1861249" cy="734786"/>
            <a:chOff x="8980714" y="735072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35072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7614" y="899878"/>
              <a:ext cx="1539717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aplicação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25291" y="2655851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6499" y="899878"/>
              <a:ext cx="172194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transporte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466" y="336035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2485" y="899878"/>
              <a:ext cx="84997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rede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26051" y="4073006"/>
            <a:ext cx="1861418" cy="677992"/>
            <a:chOff x="8996765" y="760666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6765" y="760666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9851" y="899878"/>
              <a:ext cx="1135247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enlace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291" y="4778898"/>
            <a:ext cx="1861418" cy="639758"/>
            <a:chOff x="9010282" y="771334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9010282" y="771334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67927" y="899878"/>
              <a:ext cx="919098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física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atrimônio Líquido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trimônio Líquido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tint val="30000"/>
                <a:satMod val="300000"/>
              </a:schemeClr>
              <a:schemeClr val="phClr">
                <a:tint val="40000"/>
                <a:satMod val="200000"/>
              </a:schemeClr>
            </a:duotone>
          </a:blip>
          <a:tile tx="0" ty="0" sx="70000" sy="70000" flip="none" algn="ctr"/>
        </a:blipFill>
        <a:blipFill>
          <a:blip xmlns:r="http://schemas.openxmlformats.org/officeDocument/2006/relationships" r:embed="rId1">
            <a:duotone>
              <a:schemeClr val="phClr">
                <a:shade val="22000"/>
                <a:satMod val="160000"/>
              </a:schemeClr>
              <a:schemeClr val="phClr">
                <a:shade val="45000"/>
                <a:satMod val="100000"/>
              </a:schemeClr>
            </a:duotone>
          </a:blip>
          <a:tile tx="0" ty="0" sx="65000" sy="65000" flip="none" algn="ctr"/>
        </a:blipFill>
      </a:fillStyleLst>
      <a:lnStyleLst>
        <a:ln w="9525" cap="flat" cmpd="sng" algn="ctr">
          <a:solidFill>
            <a:schemeClr val="phClr">
              <a:shade val="60000"/>
              <a:satMod val="11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50800" dir="5400000" algn="t" rotWithShape="0">
              <a:srgbClr val="000000">
                <a:alpha val="60000"/>
              </a:srgbClr>
            </a:outerShdw>
          </a:effectLst>
          <a:scene3d>
            <a:camera prst="isometricBottomUp" fov="0">
              <a:rot lat="0" lon="0" rev="0"/>
            </a:camera>
            <a:lightRig rig="soft" dir="b">
              <a:rot lat="0" lon="0" rev="9000000"/>
            </a:lightRig>
          </a:scene3d>
          <a:sp3d contourW="35000" prstMaterial="matte">
            <a:bevelT w="45000" h="38100" prst="convex"/>
            <a:contourClr>
              <a:schemeClr val="phClr">
                <a:tint val="1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40000"/>
                <a:satMod val="165000"/>
              </a:schemeClr>
            </a:gs>
            <a:gs pos="50000">
              <a:schemeClr val="phClr">
                <a:shade val="80000"/>
                <a:satMod val="155000"/>
              </a:schemeClr>
            </a:gs>
            <a:gs pos="100000">
              <a:schemeClr val="phClr">
                <a:tint val="95000"/>
                <a:satMod val="200000"/>
              </a:schemeClr>
            </a:gs>
          </a:gsLst>
          <a:lin ang="16200000" scaled="1"/>
        </a:gradFill>
        <a:blipFill>
          <a:blip xmlns:r="http://schemas.openxmlformats.org/officeDocument/2006/relationships" r:embed="rId1">
            <a:duotone>
              <a:schemeClr val="phClr">
                <a:tint val="95000"/>
                <a:satMod val="200000"/>
              </a:schemeClr>
              <a:schemeClr val="phClr">
                <a:shade val="80000"/>
                <a:satMod val="100000"/>
              </a:schemeClr>
            </a:duotone>
          </a:blip>
          <a:tile tx="0" ty="0" sx="55000" sy="5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23237</TotalTime>
  <Words>10990</Words>
  <Application>Microsoft Office PowerPoint</Application>
  <PresentationFormat>Widescreen</PresentationFormat>
  <Paragraphs>2554</Paragraphs>
  <Slides>119</Slides>
  <Notes>95</Notes>
  <HiddenSlides>0</HiddenSlides>
  <MMClips>0</MMClips>
  <ScaleCrop>false</ScaleCrop>
  <HeadingPairs>
    <vt:vector size="8" baseType="variant">
      <vt:variant>
        <vt:lpstr>Fontes usadas</vt:lpstr>
      </vt:variant>
      <vt:variant>
        <vt:i4>12</vt:i4>
      </vt:variant>
      <vt:variant>
        <vt:lpstr>Tema</vt:lpstr>
      </vt:variant>
      <vt:variant>
        <vt:i4>2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119</vt:i4>
      </vt:variant>
    </vt:vector>
  </HeadingPairs>
  <TitlesOfParts>
    <vt:vector size="134" baseType="lpstr">
      <vt:lpstr>ＭＳ Ｐゴシック</vt:lpstr>
      <vt:lpstr>Arial</vt:lpstr>
      <vt:lpstr>Arial</vt:lpstr>
      <vt:lpstr>Calibri</vt:lpstr>
      <vt:lpstr>Comic Sans MS</vt:lpstr>
      <vt:lpstr>Gill Sans MT</vt:lpstr>
      <vt:lpstr>opensans</vt:lpstr>
      <vt:lpstr>Times New Roman</vt:lpstr>
      <vt:lpstr>TimesLTPro-Roman</vt:lpstr>
      <vt:lpstr>Wingdings</vt:lpstr>
      <vt:lpstr>Wingdings 2</vt:lpstr>
      <vt:lpstr>ZapfDingbats</vt:lpstr>
      <vt:lpstr>Office Theme</vt:lpstr>
      <vt:lpstr>Patrimônio Líquido</vt:lpstr>
      <vt:lpstr>Clip</vt:lpstr>
      <vt:lpstr>Redes de Computadores</vt:lpstr>
      <vt:lpstr>Apresentação do PowerPoint</vt:lpstr>
      <vt:lpstr>Capítulo 1: introdução</vt:lpstr>
      <vt:lpstr>A Internet: uma visão básica</vt:lpstr>
      <vt:lpstr>Dispositivos “legais” conectados à Internet</vt:lpstr>
      <vt:lpstr>A Internet: uma visão básica</vt:lpstr>
      <vt:lpstr>A Internet: uma visão de “serviços”</vt:lpstr>
      <vt:lpstr>O que é um protocolo?</vt:lpstr>
      <vt:lpstr>O que é um protocolo?</vt:lpstr>
      <vt:lpstr>Capítulo 1: roteiro</vt:lpstr>
      <vt:lpstr>Um olhar mais atento sobre a estrutura da Internet</vt:lpstr>
      <vt:lpstr>Um olhar mais atento sobre a estrutura da Internet</vt:lpstr>
      <vt:lpstr>Um olhar mais atento sobre a estrutura da Internet</vt:lpstr>
      <vt:lpstr>Redes de acesso e mídia física</vt:lpstr>
      <vt:lpstr>Acesso a rede: Modem discado</vt:lpstr>
      <vt:lpstr>Apresentação do PowerPoint</vt:lpstr>
      <vt:lpstr>Redes de acesso: acesso baseado em cabo</vt:lpstr>
      <vt:lpstr>Redes de acesso: acesso baseado em cabo</vt:lpstr>
      <vt:lpstr>Apresentação do PowerPoint</vt:lpstr>
      <vt:lpstr>Redes de acesso: digital subscriber line (DSL)</vt:lpstr>
      <vt:lpstr>Apresentação do PowerPoint</vt:lpstr>
      <vt:lpstr>Acesso à rede via Rádio</vt:lpstr>
      <vt:lpstr>Apresentação do PowerPoint</vt:lpstr>
      <vt:lpstr>FTTH (Fiber To The Home)</vt:lpstr>
      <vt:lpstr>FTTH (Fiber To The Home)</vt:lpstr>
      <vt:lpstr>Apresentação do PowerPoint</vt:lpstr>
      <vt:lpstr>Redes de acesso: redes domésticas</vt:lpstr>
      <vt:lpstr>Apresentação do PowerPoint</vt:lpstr>
      <vt:lpstr>Apresentação do PowerPoint</vt:lpstr>
      <vt:lpstr>Apresentação do PowerPoint</vt:lpstr>
      <vt:lpstr>Rede de acesso sem fio</vt:lpstr>
      <vt:lpstr>Apresentação do PowerPoint</vt:lpstr>
      <vt:lpstr>Redes de acesso: redes empresariais</vt:lpstr>
      <vt:lpstr>Redes de acesso: redes de data centers</vt:lpstr>
      <vt:lpstr>Hospedeiro: envia pacotes de dados</vt:lpstr>
      <vt:lpstr>Enlaces: mídia física</vt:lpstr>
      <vt:lpstr>Par Trançado</vt:lpstr>
      <vt:lpstr>Enlaces: mídia física</vt:lpstr>
      <vt:lpstr>Enlaces: mídia física</vt:lpstr>
      <vt:lpstr>Capítulo 1: roteiro</vt:lpstr>
      <vt:lpstr>O núcleo da rede</vt:lpstr>
      <vt:lpstr>Duas funções principais do núcleo da rede</vt:lpstr>
      <vt:lpstr>Apresentação do PowerPoint</vt:lpstr>
      <vt:lpstr>Apresentação do PowerPoint</vt:lpstr>
      <vt:lpstr>Comutação de pacotes: armazenar e encaminhar</vt:lpstr>
      <vt:lpstr>Comutação de pacotes: enfileiramento</vt:lpstr>
      <vt:lpstr>Comutação de pacotes: enfileiramento</vt:lpstr>
      <vt:lpstr>Alternativa para comutação de pacotes: comutação de circuitos</vt:lpstr>
      <vt:lpstr>Comutação de circuitos: FDM e TDM</vt:lpstr>
      <vt:lpstr>Comutação de pacotes versus comutação de circuitos</vt:lpstr>
      <vt:lpstr>Comutação de pacotes versus comutação de circuitos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Estrutura da Internet: uma “rede de redes”</vt:lpstr>
      <vt:lpstr>Apresentação do PowerPoint</vt:lpstr>
      <vt:lpstr>Apresentação do PowerPoint</vt:lpstr>
      <vt:lpstr>Capítulo 1: roteiro</vt:lpstr>
      <vt:lpstr>Como ocorre o atraso e a perda de pacotes?</vt:lpstr>
      <vt:lpstr>Atraso de pacotes: quatro fontes</vt:lpstr>
      <vt:lpstr>Atraso de pacotes: quatro fontes</vt:lpstr>
      <vt:lpstr>Analogia da caravana</vt:lpstr>
      <vt:lpstr>Analogia da caravana</vt:lpstr>
      <vt:lpstr>Atraso de enfileiramento de pacotes (revisitado)</vt:lpstr>
      <vt:lpstr>Atrasos e rotas “reais” da Internet</vt:lpstr>
      <vt:lpstr>Atrasos e rotas reais da Internet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Perda de pacote</vt:lpstr>
      <vt:lpstr>Vazão</vt:lpstr>
      <vt:lpstr>Vazão</vt:lpstr>
      <vt:lpstr>Taxa de transferência: cenário de rede</vt:lpstr>
      <vt:lpstr>Capítulo 1: roteiro</vt:lpstr>
      <vt:lpstr>Segurança de rede</vt:lpstr>
      <vt:lpstr>Bandidos: colocam malware em hospedeiros via Internet</vt:lpstr>
      <vt:lpstr>Bandidos: interceptação de pacotes</vt:lpstr>
      <vt:lpstr>Bandidos: identidade falsa</vt:lpstr>
      <vt:lpstr>Bandidos: negação de serviço</vt:lpstr>
      <vt:lpstr>Linhas de defesa:</vt:lpstr>
      <vt:lpstr>Capítulo 1: roteiro</vt:lpstr>
      <vt:lpstr>“Camadas” de protocolo e modelos de referência</vt:lpstr>
      <vt:lpstr>Exemplo: organização de viagens aéreas</vt:lpstr>
      <vt:lpstr>Exemplo: organização de viagens aéreas</vt:lpstr>
      <vt:lpstr>Por que camadas?</vt:lpstr>
      <vt:lpstr>Pilha de camadas de protocolos de Internet</vt:lpstr>
      <vt:lpstr>Serviços, Camadas e Encapsulamento</vt:lpstr>
      <vt:lpstr>Serviços, Camadas e Encapsulamento</vt:lpstr>
      <vt:lpstr>Serviços, Camadas e Encapsulamento</vt:lpstr>
      <vt:lpstr>Encapsulamento</vt:lpstr>
      <vt:lpstr>Serviços, Camadas e Encapsulamento</vt:lpstr>
      <vt:lpstr>Serviços, Camadas e Encapsulamento</vt:lpstr>
      <vt:lpstr>Encapsulamento: uma visão fim-fim</vt:lpstr>
      <vt:lpstr>Capítulo 1: roteiro</vt:lpstr>
      <vt:lpstr>História da Internet</vt:lpstr>
      <vt:lpstr>História da Internet</vt:lpstr>
      <vt:lpstr>História da Internet</vt:lpstr>
      <vt:lpstr>História da Internet</vt:lpstr>
      <vt:lpstr>História da Internet</vt:lpstr>
      <vt:lpstr>Capítulo 1: resumo</vt:lpstr>
      <vt:lpstr>Leitura Recomendada e Complementar</vt:lpstr>
      <vt:lpstr>Slides adicionais do capítulo 1</vt:lpstr>
      <vt:lpstr>Modelo de referência ISO/OSI</vt:lpstr>
      <vt:lpstr>More than seven OSI layers</vt:lpstr>
      <vt:lpstr>Serviços, Camadas e Encapsulamento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Redes de Computadores - Introdução</dc:title>
  <dc:creator>James Kurose</dc:creator>
  <cp:lastModifiedBy>Fabricio Aparecido Breve</cp:lastModifiedBy>
  <cp:revision>418</cp:revision>
  <dcterms:created xsi:type="dcterms:W3CDTF">2020-01-18T07:24:59Z</dcterms:created>
  <dcterms:modified xsi:type="dcterms:W3CDTF">2025-08-14T18:01:49Z</dcterms:modified>
</cp:coreProperties>
</file>