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Lst>
  <p:notesMasterIdLst>
    <p:notesMasterId r:id="rId166"/>
  </p:notesMasterIdLst>
  <p:sldIdLst>
    <p:sldId id="461" r:id="rId3"/>
    <p:sldId id="1252" r:id="rId4"/>
    <p:sldId id="956" r:id="rId5"/>
    <p:sldId id="964" r:id="rId6"/>
    <p:sldId id="1047" r:id="rId7"/>
    <p:sldId id="1048" r:id="rId8"/>
    <p:sldId id="1224" r:id="rId9"/>
    <p:sldId id="1154" r:id="rId10"/>
    <p:sldId id="1086" r:id="rId11"/>
    <p:sldId id="1049" r:id="rId12"/>
    <p:sldId id="1216" r:id="rId13"/>
    <p:sldId id="1050" r:id="rId14"/>
    <p:sldId id="1225" r:id="rId15"/>
    <p:sldId id="1226" r:id="rId16"/>
    <p:sldId id="1227" r:id="rId17"/>
    <p:sldId id="1228" r:id="rId18"/>
    <p:sldId id="1229" r:id="rId19"/>
    <p:sldId id="1232" r:id="rId20"/>
    <p:sldId id="1233" r:id="rId21"/>
    <p:sldId id="1234" r:id="rId22"/>
    <p:sldId id="1051" r:id="rId23"/>
    <p:sldId id="1052" r:id="rId24"/>
    <p:sldId id="1053" r:id="rId25"/>
    <p:sldId id="1054" r:id="rId26"/>
    <p:sldId id="1055" r:id="rId27"/>
    <p:sldId id="1160" r:id="rId28"/>
    <p:sldId id="1217" r:id="rId29"/>
    <p:sldId id="1161" r:id="rId30"/>
    <p:sldId id="1162" r:id="rId31"/>
    <p:sldId id="1163" r:id="rId32"/>
    <p:sldId id="1164" r:id="rId33"/>
    <p:sldId id="1165" r:id="rId34"/>
    <p:sldId id="1166" r:id="rId35"/>
    <p:sldId id="1167" r:id="rId36"/>
    <p:sldId id="1058" r:id="rId37"/>
    <p:sldId id="1168" r:id="rId38"/>
    <p:sldId id="1169" r:id="rId39"/>
    <p:sldId id="1170" r:id="rId40"/>
    <p:sldId id="1171" r:id="rId41"/>
    <p:sldId id="1218" r:id="rId42"/>
    <p:sldId id="1061" r:id="rId43"/>
    <p:sldId id="1213" r:id="rId44"/>
    <p:sldId id="1214" r:id="rId45"/>
    <p:sldId id="1215" r:id="rId46"/>
    <p:sldId id="1062" r:id="rId47"/>
    <p:sldId id="1063" r:id="rId48"/>
    <p:sldId id="1064" r:id="rId49"/>
    <p:sldId id="1066" r:id="rId50"/>
    <p:sldId id="1065" r:id="rId51"/>
    <p:sldId id="1067" r:id="rId52"/>
    <p:sldId id="1083" r:id="rId53"/>
    <p:sldId id="1068" r:id="rId54"/>
    <p:sldId id="1069" r:id="rId55"/>
    <p:sldId id="1070" r:id="rId56"/>
    <p:sldId id="1071" r:id="rId57"/>
    <p:sldId id="1072" r:id="rId58"/>
    <p:sldId id="1073" r:id="rId59"/>
    <p:sldId id="1074" r:id="rId60"/>
    <p:sldId id="1075" r:id="rId61"/>
    <p:sldId id="1076" r:id="rId62"/>
    <p:sldId id="1204" r:id="rId63"/>
    <p:sldId id="1103" r:id="rId64"/>
    <p:sldId id="1205" r:id="rId65"/>
    <p:sldId id="1078" r:id="rId66"/>
    <p:sldId id="1079" r:id="rId67"/>
    <p:sldId id="1080" r:id="rId68"/>
    <p:sldId id="1082" r:id="rId69"/>
    <p:sldId id="1206" r:id="rId70"/>
    <p:sldId id="1081" r:id="rId71"/>
    <p:sldId id="1207" r:id="rId72"/>
    <p:sldId id="1087" r:id="rId73"/>
    <p:sldId id="1208" r:id="rId74"/>
    <p:sldId id="1090" r:id="rId75"/>
    <p:sldId id="1253" r:id="rId76"/>
    <p:sldId id="1092" r:id="rId77"/>
    <p:sldId id="1209" r:id="rId78"/>
    <p:sldId id="1210" r:id="rId79"/>
    <p:sldId id="1211" r:id="rId80"/>
    <p:sldId id="1212" r:id="rId81"/>
    <p:sldId id="1220" r:id="rId82"/>
    <p:sldId id="1096" r:id="rId83"/>
    <p:sldId id="1203" r:id="rId84"/>
    <p:sldId id="1098" r:id="rId85"/>
    <p:sldId id="1099" r:id="rId86"/>
    <p:sldId id="1100" r:id="rId87"/>
    <p:sldId id="1101" r:id="rId88"/>
    <p:sldId id="1102" r:id="rId89"/>
    <p:sldId id="1104" r:id="rId90"/>
    <p:sldId id="1108" r:id="rId91"/>
    <p:sldId id="1106" r:id="rId92"/>
    <p:sldId id="1107" r:id="rId93"/>
    <p:sldId id="1110" r:id="rId94"/>
    <p:sldId id="1219" r:id="rId95"/>
    <p:sldId id="1112" r:id="rId96"/>
    <p:sldId id="1198" r:id="rId97"/>
    <p:sldId id="1124" r:id="rId98"/>
    <p:sldId id="1125" r:id="rId99"/>
    <p:sldId id="1113" r:id="rId100"/>
    <p:sldId id="1199" r:id="rId101"/>
    <p:sldId id="1114" r:id="rId102"/>
    <p:sldId id="1115" r:id="rId103"/>
    <p:sldId id="1116" r:id="rId104"/>
    <p:sldId id="1200" r:id="rId105"/>
    <p:sldId id="1201" r:id="rId106"/>
    <p:sldId id="1117" r:id="rId107"/>
    <p:sldId id="1202" r:id="rId108"/>
    <p:sldId id="549" r:id="rId109"/>
    <p:sldId id="1119" r:id="rId110"/>
    <p:sldId id="548" r:id="rId111"/>
    <p:sldId id="1221" r:id="rId112"/>
    <p:sldId id="1123" r:id="rId113"/>
    <p:sldId id="1121" r:id="rId114"/>
    <p:sldId id="1195" r:id="rId115"/>
    <p:sldId id="1196" r:id="rId116"/>
    <p:sldId id="1126" r:id="rId117"/>
    <p:sldId id="1127" r:id="rId118"/>
    <p:sldId id="1128" r:id="rId119"/>
    <p:sldId id="1131" r:id="rId120"/>
    <p:sldId id="1129" r:id="rId121"/>
    <p:sldId id="1130" r:id="rId122"/>
    <p:sldId id="1197" r:id="rId123"/>
    <p:sldId id="340" r:id="rId124"/>
    <p:sldId id="1184" r:id="rId125"/>
    <p:sldId id="1222" r:id="rId126"/>
    <p:sldId id="1193" r:id="rId127"/>
    <p:sldId id="1194" r:id="rId128"/>
    <p:sldId id="1132" r:id="rId129"/>
    <p:sldId id="1133" r:id="rId130"/>
    <p:sldId id="1134" r:id="rId131"/>
    <p:sldId id="1135" r:id="rId132"/>
    <p:sldId id="1143" r:id="rId133"/>
    <p:sldId id="1144" r:id="rId134"/>
    <p:sldId id="1146" r:id="rId135"/>
    <p:sldId id="1147" r:id="rId136"/>
    <p:sldId id="1258" r:id="rId137"/>
    <p:sldId id="1259" r:id="rId138"/>
    <p:sldId id="1254" r:id="rId139"/>
    <p:sldId id="1255" r:id="rId140"/>
    <p:sldId id="1256" r:id="rId141"/>
    <p:sldId id="1141" r:id="rId142"/>
    <p:sldId id="1138" r:id="rId143"/>
    <p:sldId id="1192" r:id="rId144"/>
    <p:sldId id="1140" r:id="rId145"/>
    <p:sldId id="1223" r:id="rId146"/>
    <p:sldId id="1185" r:id="rId147"/>
    <p:sldId id="1186" r:id="rId148"/>
    <p:sldId id="1187" r:id="rId149"/>
    <p:sldId id="1188" r:id="rId150"/>
    <p:sldId id="1189" r:id="rId151"/>
    <p:sldId id="1142" r:id="rId152"/>
    <p:sldId id="474" r:id="rId153"/>
    <p:sldId id="1038" r:id="rId154"/>
    <p:sldId id="1088" r:id="rId155"/>
    <p:sldId id="1089" r:id="rId156"/>
    <p:sldId id="1105" r:id="rId157"/>
    <p:sldId id="1118" r:id="rId158"/>
    <p:sldId id="1120" r:id="rId159"/>
    <p:sldId id="1190" r:id="rId160"/>
    <p:sldId id="1137" r:id="rId161"/>
    <p:sldId id="1230" r:id="rId162"/>
    <p:sldId id="1231" r:id="rId163"/>
    <p:sldId id="1145" r:id="rId164"/>
    <p:sldId id="1148" r:id="rId16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abricio Breve" initials="FB" lastIdx="1" clrIdx="0">
    <p:extLst>
      <p:ext uri="{19B8F6BF-5375-455C-9EA6-DF929625EA0E}">
        <p15:presenceInfo xmlns:p15="http://schemas.microsoft.com/office/powerpoint/2012/main" userId="fad190c2d0ac7c61"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84902" autoAdjust="0"/>
  </p:normalViewPr>
  <p:slideViewPr>
    <p:cSldViewPr snapToGrid="0" snapToObjects="1">
      <p:cViewPr varScale="1">
        <p:scale>
          <a:sx n="137" d="100"/>
          <a:sy n="137" d="100"/>
        </p:scale>
        <p:origin x="680" y="72"/>
      </p:cViewPr>
      <p:guideLst/>
    </p:cSldViewPr>
  </p:slideViewPr>
  <p:outlineViewPr>
    <p:cViewPr>
      <p:scale>
        <a:sx n="33" d="100"/>
        <a:sy n="33" d="100"/>
      </p:scale>
      <p:origin x="0" y="-25744"/>
    </p:cViewPr>
  </p:outlin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theme" Target="theme/theme1.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tableStyles" Target="tableStyles.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commentAuthors" Target="commentAuthor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‹nº›</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458788" y="720725"/>
            <a:ext cx="6400800" cy="3600450"/>
          </a:xfrm>
        </p:spPr>
      </p:sp>
      <p:sp>
        <p:nvSpPr>
          <p:cNvPr id="3" name="Espaço Reservado para Anotações 2"/>
          <p:cNvSpPr>
            <a:spLocks noGrp="1"/>
          </p:cNvSpPr>
          <p:nvPr>
            <p:ph type="body" idx="1"/>
          </p:nvPr>
        </p:nvSpPr>
        <p:spPr/>
        <p:txBody>
          <a:bodyPr>
            <a:normAutofit/>
          </a:bodyPr>
          <a:lstStyle/>
          <a:p>
            <a:endParaRPr lang="pt-BR"/>
          </a:p>
        </p:txBody>
      </p:sp>
      <p:sp>
        <p:nvSpPr>
          <p:cNvPr id="4" name="Espaço Reservado para Número de Slide 3"/>
          <p:cNvSpPr>
            <a:spLocks noGrp="1"/>
          </p:cNvSpPr>
          <p:nvPr>
            <p:ph type="sldNum" sz="quarter" idx="10"/>
          </p:nvPr>
        </p:nvSpPr>
        <p:spPr/>
        <p:txBody>
          <a:bodyPr/>
          <a:lstStyle/>
          <a:p>
            <a:pPr marL="0" marR="0" lvl="0" indent="0" algn="r" defTabSz="966788" rtl="0" eaLnBrk="0" fontAlgn="base" latinLnBrk="0" hangingPunct="0">
              <a:lnSpc>
                <a:spcPct val="100000"/>
              </a:lnSpc>
              <a:spcBef>
                <a:spcPct val="0"/>
              </a:spcBef>
              <a:spcAft>
                <a:spcPct val="0"/>
              </a:spcAft>
              <a:buClrTx/>
              <a:buSzTx/>
              <a:buFontTx/>
              <a:buNone/>
              <a:tabLst/>
              <a:defRPr/>
            </a:pPr>
            <a:fld id="{7075DB7F-90A0-4C3D-AFD4-FDD95452855C}" type="slidenum">
              <a:rPr kumimoji="0" lang="pt-BR" sz="1300" b="0" i="0" u="none" strike="noStrike" kern="1200" cap="none" spc="0" normalizeH="0" baseline="0" noProof="0" smtClean="0">
                <a:ln>
                  <a:noFill/>
                </a:ln>
                <a:solidFill>
                  <a:prstClr val="black"/>
                </a:solidFill>
                <a:effectLst/>
                <a:uLnTx/>
                <a:uFillTx/>
                <a:latin typeface="Times New Roman" pitchFamily="18" charset="0"/>
                <a:ea typeface="ＭＳ Ｐゴシック"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a:t>
            </a:fld>
            <a:endParaRPr kumimoji="0" lang="pt-BR" sz="1300" b="0" i="0" u="none" strike="noStrike" kern="1200" cap="none" spc="0" normalizeH="0" baseline="0" noProof="0">
              <a:ln>
                <a:noFill/>
              </a:ln>
              <a:solidFill>
                <a:prstClr val="black"/>
              </a:solidFill>
              <a:effectLst/>
              <a:uLnTx/>
              <a:uFillTx/>
              <a:latin typeface="Times New Roman" pitchFamily="18" charset="0"/>
              <a:ea typeface="ＭＳ Ｐゴシック" pitchFamily="34" charset="-128"/>
              <a:cs typeface="+mn-cs"/>
            </a:endParaRPr>
          </a:p>
        </p:txBody>
      </p:sp>
    </p:spTree>
    <p:extLst>
      <p:ext uri="{BB962C8B-B14F-4D97-AF65-F5344CB8AC3E}">
        <p14:creationId xmlns:p14="http://schemas.microsoft.com/office/powerpoint/2010/main" val="16699478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Número de sequência é escolhido aleatoriamente para minimizar</a:t>
            </a:r>
            <a:r>
              <a:rPr lang="pt-BR" baseline="0" dirty="0"/>
              <a:t> chances de que um pacote atrasado de outra conexão já fechada com o mesmo hospedeiro e na mesma porta chegue e seja interpretado como sendo da conexão atual.</a:t>
            </a:r>
            <a:endParaRPr lang="pt-BR" dirty="0"/>
          </a:p>
          <a:p>
            <a:endParaRPr lang="en-US" dirty="0"/>
          </a:p>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Established state.  This is when the application process would see the return from the wait on the  socket accept() call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Achei interessante acrescentar a forma como este ataque é evitado e como os servidores tratam a abertura de conexão na prática.</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107</a:t>
            </a:fld>
            <a:endParaRPr lang="en-US"/>
          </a:p>
        </p:txBody>
      </p:sp>
    </p:spTree>
    <p:extLst>
      <p:ext uri="{BB962C8B-B14F-4D97-AF65-F5344CB8AC3E}">
        <p14:creationId xmlns:p14="http://schemas.microsoft.com/office/powerpoint/2010/main" val="51644536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a:t>
            </a:r>
            <a:r>
              <a:rPr lang="en-US"/>
              <a:t>side sends </a:t>
            </a:r>
            <a:r>
              <a:rPr lang="en-US" dirty="0"/>
              <a:t>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Como mostramos a flag RST no cabeçalho, é importante mostrar para que ela serve, por isso acrescentei esse slide.</a:t>
            </a:r>
          </a:p>
          <a:p>
            <a:r>
              <a:rPr lang="pt-BR" dirty="0"/>
              <a:t>Também é uma boa oportunidade para falar da questão de segurança (modo </a:t>
            </a:r>
            <a:r>
              <a:rPr lang="pt-BR" dirty="0" err="1"/>
              <a:t>stealth</a:t>
            </a:r>
            <a:r>
              <a:rPr lang="pt-BR" dirty="0"/>
              <a:t>).</a:t>
            </a:r>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109</a:t>
            </a:fld>
            <a:endParaRPr lang="en-US"/>
          </a:p>
        </p:txBody>
      </p:sp>
    </p:spTree>
    <p:extLst>
      <p:ext uri="{BB962C8B-B14F-4D97-AF65-F5344CB8AC3E}">
        <p14:creationId xmlns:p14="http://schemas.microsoft.com/office/powerpoint/2010/main" val="225565670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110</a:t>
            </a:fld>
            <a:endParaRPr lang="en-US"/>
          </a:p>
        </p:txBody>
      </p:sp>
    </p:spTree>
    <p:extLst>
      <p:ext uri="{BB962C8B-B14F-4D97-AF65-F5344CB8AC3E}">
        <p14:creationId xmlns:p14="http://schemas.microsoft.com/office/powerpoint/2010/main" val="213049933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a:p>
        </p:txBody>
      </p:sp>
    </p:spTree>
    <p:extLst>
      <p:ext uri="{BB962C8B-B14F-4D97-AF65-F5344CB8AC3E}">
        <p14:creationId xmlns:p14="http://schemas.microsoft.com/office/powerpoint/2010/main" val="253009002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TCP/IP ECN é uma extensão</a:t>
            </a:r>
            <a:r>
              <a:rPr lang="pt-BR" baseline="0" dirty="0"/>
              <a:t> do TCP/IP. </a:t>
            </a:r>
            <a:br>
              <a:rPr lang="pt-BR" baseline="0" dirty="0"/>
            </a:br>
            <a:r>
              <a:rPr lang="pt-BR" baseline="0" dirty="0"/>
              <a:t>ECN = </a:t>
            </a:r>
            <a:r>
              <a:rPr lang="pt-BR" baseline="0" dirty="0" err="1"/>
              <a:t>Explicit</a:t>
            </a:r>
            <a:r>
              <a:rPr lang="pt-BR" baseline="0" dirty="0"/>
              <a:t> </a:t>
            </a:r>
            <a:r>
              <a:rPr lang="pt-BR" baseline="0" dirty="0" err="1"/>
              <a:t>Congestion</a:t>
            </a:r>
            <a:r>
              <a:rPr lang="pt-BR" baseline="0" dirty="0"/>
              <a:t> </a:t>
            </a:r>
            <a:r>
              <a:rPr lang="pt-BR" baseline="0" dirty="0" err="1"/>
              <a:t>Notification</a:t>
            </a:r>
            <a:r>
              <a:rPr lang="pt-BR" baseline="0" dirty="0"/>
              <a:t>.</a:t>
            </a:r>
            <a:endParaRPr lang="pt-BR"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a:p>
        </p:txBody>
      </p:sp>
    </p:spTree>
    <p:extLst>
      <p:ext uri="{BB962C8B-B14F-4D97-AF65-F5344CB8AC3E}">
        <p14:creationId xmlns:p14="http://schemas.microsoft.com/office/powerpoint/2010/main" val="31493470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TCP </a:t>
            </a:r>
            <a:r>
              <a:rPr lang="pt-BR" dirty="0" err="1"/>
              <a:t>Tahoe</a:t>
            </a:r>
            <a:r>
              <a:rPr lang="pt-BR" dirty="0"/>
              <a:t> leva esse nome por ter sido implementado pela primeira vez no 4.3BSD-Tahoe em 1988 (Lake </a:t>
            </a:r>
            <a:r>
              <a:rPr lang="pt-BR" dirty="0" err="1"/>
              <a:t>Tahoe</a:t>
            </a:r>
            <a:r>
              <a:rPr lang="pt-BR" dirty="0"/>
              <a:t> na </a:t>
            </a:r>
            <a:r>
              <a:rPr lang="pt-BR" dirty="0" err="1"/>
              <a:t>California</a:t>
            </a:r>
            <a:r>
              <a:rPr lang="pt-BR" dirty="0"/>
              <a:t> nos EUA).</a:t>
            </a:r>
          </a:p>
          <a:p>
            <a:pPr marL="0" marR="0" lvl="0" indent="0" algn="l" defTabSz="914400" rtl="0" eaLnBrk="0" fontAlgn="base" latinLnBrk="0" hangingPunct="0">
              <a:lnSpc>
                <a:spcPct val="100000"/>
              </a:lnSpc>
              <a:spcBef>
                <a:spcPct val="30000"/>
              </a:spcBef>
              <a:spcAft>
                <a:spcPct val="0"/>
              </a:spcAft>
              <a:buClrTx/>
              <a:buSzTx/>
              <a:buFontTx/>
              <a:buNone/>
              <a:tabLst/>
              <a:defRPr/>
            </a:pPr>
            <a:r>
              <a:rPr lang="pt-BR" dirty="0"/>
              <a:t>TCP Reno leva esse nome ter sido implementado pela primeira vez no 4.3BSD-Reno em 1990 (Reno é uma cidade no estado de Nevada nos EUA).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pt-BR" sz="2600" dirty="0"/>
              <a:t>TCP </a:t>
            </a:r>
            <a:r>
              <a:rPr lang="pt-BR" sz="2600" dirty="0" err="1"/>
              <a:t>Cubic</a:t>
            </a:r>
            <a:r>
              <a:rPr lang="pt-BR" sz="2600" dirty="0"/>
              <a:t> é padrão nos principais sistemas operacionais:</a:t>
            </a:r>
          </a:p>
          <a:p>
            <a:pPr marL="457200" lvl="0" indent="-457200">
              <a:buFontTx/>
              <a:buChar char="-"/>
            </a:pPr>
            <a:r>
              <a:rPr lang="pt-BR" sz="2600" dirty="0"/>
              <a:t>Linux </a:t>
            </a:r>
            <a:r>
              <a:rPr lang="pt-BR" sz="1900" dirty="0"/>
              <a:t>(desde kernel 2.6.19 – 2006)</a:t>
            </a:r>
          </a:p>
          <a:p>
            <a:pPr marL="457200" lvl="0" indent="-457200">
              <a:buFontTx/>
              <a:buChar char="-"/>
            </a:pPr>
            <a:r>
              <a:rPr lang="pt-BR" sz="2600" dirty="0"/>
              <a:t>Windows 10 / Windows Server </a:t>
            </a:r>
            <a:r>
              <a:rPr lang="pt-BR" sz="1900" dirty="0"/>
              <a:t>(desde 2017)</a:t>
            </a:r>
          </a:p>
          <a:p>
            <a:pPr marL="457200" lvl="0" indent="-457200">
              <a:buFontTx/>
              <a:buChar char="-"/>
            </a:pPr>
            <a:r>
              <a:rPr lang="pt-BR" sz="2600" dirty="0" err="1"/>
              <a:t>MacOS</a:t>
            </a:r>
            <a:r>
              <a:rPr lang="pt-BR" sz="2600" dirty="0"/>
              <a:t> </a:t>
            </a:r>
            <a:r>
              <a:rPr lang="pt-BR" sz="1900" dirty="0"/>
              <a:t>(desde OS X </a:t>
            </a:r>
            <a:r>
              <a:rPr lang="pt-BR" sz="1900" dirty="0" err="1"/>
              <a:t>Yosemite</a:t>
            </a:r>
            <a:r>
              <a:rPr lang="pt-BR" sz="1900" dirty="0"/>
              <a:t> – 2014)</a:t>
            </a:r>
          </a:p>
          <a:p>
            <a:pPr marL="457200" lvl="0" indent="-457200">
              <a:buFontTx/>
              <a:buChar char="-"/>
            </a:pPr>
            <a:r>
              <a:rPr lang="pt-BR" sz="1900" dirty="0"/>
              <a:t>Também usado no Android</a:t>
            </a:r>
          </a:p>
          <a:p>
            <a:pPr lvl="1"/>
            <a:endParaRPr lang="pt-BR" sz="1900"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ED160B-A8FC-02C4-7FB1-D177BB3B1F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2D00D9-94D3-5372-A43B-558BF72CDC5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E6A191-39CD-B265-409D-38DE5019A63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AE36087-2085-52BD-0274-15F4951FDAD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823788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01A3F9-B09D-033B-4714-1387E239E5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739620-7E3A-9227-CCE9-27A1FCEAD7C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993EEDF-518E-00DB-A95F-262B3546F87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8C6D1E6-81F0-2D7F-21EC-ECF4F5DD578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730930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7B02FB-6A21-696E-9D23-8B3484D20D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8CE18D-1AE4-55B9-A630-094420A2C4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6CD11CC-3C28-3A92-6940-8921A175DFD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34354BE-6F5B-168D-CEB6-5FCEBE15831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717383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Bits ECN no protocolo IPv4 ou IPv6:</a:t>
            </a:r>
          </a:p>
          <a:p>
            <a:r>
              <a:rPr lang="fr-FR" sz="1200" b="0" i="0" kern="1200" dirty="0">
                <a:solidFill>
                  <a:schemeClr val="tx1"/>
                </a:solidFill>
                <a:effectLst/>
                <a:latin typeface="Times New Roman" pitchFamily="-109" charset="0"/>
                <a:ea typeface="MS PGothic" pitchFamily="34" charset="-128"/>
                <a:cs typeface="ＭＳ Ｐゴシック" charset="0"/>
              </a:rPr>
              <a:t>00 – Non ECN-Capable Transport, Non-ECT</a:t>
            </a:r>
          </a:p>
          <a:p>
            <a:r>
              <a:rPr lang="fr-FR" sz="1200" b="0" i="0" kern="1200" dirty="0">
                <a:solidFill>
                  <a:schemeClr val="tx1"/>
                </a:solidFill>
                <a:effectLst/>
                <a:latin typeface="Times New Roman" pitchFamily="-109" charset="0"/>
                <a:ea typeface="MS PGothic" pitchFamily="34" charset="-128"/>
                <a:cs typeface="ＭＳ Ｐゴシック" charset="0"/>
              </a:rPr>
              <a:t>10 – ECN Capable Transport, ECT(0)</a:t>
            </a:r>
          </a:p>
          <a:p>
            <a:r>
              <a:rPr lang="fr-FR" sz="1200" b="0" i="0" kern="1200" dirty="0">
                <a:solidFill>
                  <a:schemeClr val="tx1"/>
                </a:solidFill>
                <a:effectLst/>
                <a:latin typeface="Times New Roman" pitchFamily="-109" charset="0"/>
                <a:ea typeface="MS PGothic" pitchFamily="34" charset="-128"/>
                <a:cs typeface="ＭＳ Ｐゴシック" charset="0"/>
              </a:rPr>
              <a:t>01 – ECN Capable Transport, ECT(1)</a:t>
            </a:r>
          </a:p>
          <a:p>
            <a:r>
              <a:rPr lang="fr-FR" sz="1200" b="0" i="0" kern="1200" dirty="0">
                <a:solidFill>
                  <a:schemeClr val="tx1"/>
                </a:solidFill>
                <a:effectLst/>
                <a:latin typeface="Times New Roman" pitchFamily="-109" charset="0"/>
                <a:ea typeface="MS PGothic" pitchFamily="34" charset="-128"/>
                <a:cs typeface="ＭＳ Ｐゴシック" charset="0"/>
              </a:rPr>
              <a:t>11 – Congestion Encountered, CE.</a:t>
            </a:r>
          </a:p>
          <a:p>
            <a:endParaRPr lang="fr-FR" sz="1200" b="0" i="0" kern="1200" dirty="0">
              <a:solidFill>
                <a:schemeClr val="tx1"/>
              </a:solidFill>
              <a:effectLst/>
              <a:latin typeface="Times New Roman" pitchFamily="-109" charset="0"/>
              <a:ea typeface="MS PGothic" pitchFamily="34" charset="-128"/>
              <a:cs typeface="ＭＳ Ｐゴシック" charset="0"/>
            </a:endParaRPr>
          </a:p>
          <a:p>
            <a:r>
              <a:rPr lang="fr-FR" sz="1200" b="0" i="0" kern="1200" dirty="0">
                <a:solidFill>
                  <a:schemeClr val="tx1"/>
                </a:solidFill>
                <a:effectLst/>
                <a:latin typeface="Times New Roman" pitchFamily="-109" charset="0"/>
                <a:ea typeface="MS PGothic" pitchFamily="34" charset="-128"/>
                <a:cs typeface="ＭＳ Ｐゴシック" charset="0"/>
              </a:rPr>
              <a:t>Hospedeiros que suportam ECN marcam pacote como ECT(0) ou ECT(1). Roteadores podem ajustar o outro bit para 1 quando necessário.</a:t>
            </a:r>
          </a:p>
          <a:p>
            <a:endParaRPr lang="fr-FR" sz="1200" b="0" i="0" kern="1200" dirty="0">
              <a:solidFill>
                <a:schemeClr val="tx1"/>
              </a:solidFill>
              <a:effectLst/>
              <a:latin typeface="Times New Roman" pitchFamily="-109" charset="0"/>
              <a:ea typeface="MS PGothic" pitchFamily="34" charset="-128"/>
              <a:cs typeface="ＭＳ Ｐゴシック" charset="0"/>
            </a:endParaRPr>
          </a:p>
          <a:p>
            <a:r>
              <a:rPr lang="fr-FR" sz="1200" b="0" i="0" kern="1200" dirty="0">
                <a:solidFill>
                  <a:schemeClr val="tx1"/>
                </a:solidFill>
                <a:effectLst/>
                <a:latin typeface="Times New Roman" pitchFamily="-109" charset="0"/>
                <a:ea typeface="MS PGothic" pitchFamily="34" charset="-128"/>
                <a:cs typeface="ＭＳ Ｐゴシック" charset="0"/>
              </a:rPr>
              <a:t>Hospedeiro que recebe datagrama marcado como ECN, ajusta bit ECE (ECN-Echo) do TCP para 1 nos próximos pacotes para notificar o congestionamento ao remetente. Remetente reduz a janela de congestionamento e assinala o bit CWR (Congestion Window Reduced) no próximo pacote para o destinatário.</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144</a:t>
            </a:fld>
            <a:endParaRPr lang="en-US"/>
          </a:p>
        </p:txBody>
      </p:sp>
    </p:spTree>
    <p:extLst>
      <p:ext uri="{BB962C8B-B14F-4D97-AF65-F5344CB8AC3E}">
        <p14:creationId xmlns:p14="http://schemas.microsoft.com/office/powerpoint/2010/main" val="348890575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150</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152</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639120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Neste caso o cliente iniciou o encerramento da conexão, mas </a:t>
            </a:r>
            <a:r>
              <a:rPr lang="pt-BR" baseline="0" dirty="0"/>
              <a:t>o servidor também pode iniciar o encerramento primeiro ou ainda ambos ao mesmo tempo.</a:t>
            </a:r>
            <a:endParaRPr lang="pt-BR" dirty="0"/>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157</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pt-BR" dirty="0"/>
              <a:t>Várias extensões do TCP, com novas formas de prevenção de congestionamento surgiram: TCP Vegas,</a:t>
            </a:r>
            <a:r>
              <a:rPr lang="pt-BR" baseline="0" dirty="0"/>
              <a:t> TCP New Reno, </a:t>
            </a:r>
            <a:r>
              <a:rPr lang="pt-BR" sz="1200" b="0" i="0" kern="1200" dirty="0">
                <a:solidFill>
                  <a:schemeClr val="tx1"/>
                </a:solidFill>
                <a:effectLst/>
                <a:latin typeface="Times New Roman" pitchFamily="-109" charset="0"/>
                <a:ea typeface="MS PGothic" pitchFamily="34" charset="-128"/>
                <a:cs typeface="ＭＳ Ｐゴシック" charset="0"/>
              </a:rPr>
              <a:t>TCP </a:t>
            </a:r>
            <a:r>
              <a:rPr lang="pt-BR" sz="1200" b="0" i="0" kern="1200" dirty="0" err="1">
                <a:solidFill>
                  <a:schemeClr val="tx1"/>
                </a:solidFill>
                <a:effectLst/>
                <a:latin typeface="Times New Roman" pitchFamily="-109" charset="0"/>
                <a:ea typeface="MS PGothic" pitchFamily="34" charset="-128"/>
                <a:cs typeface="ＭＳ Ｐゴシック" charset="0"/>
              </a:rPr>
              <a:t>Hybla</a:t>
            </a:r>
            <a:r>
              <a:rPr lang="pt-BR" sz="1200" b="0" i="0" kern="1200" dirty="0">
                <a:solidFill>
                  <a:schemeClr val="tx1"/>
                </a:solidFill>
                <a:effectLst/>
                <a:latin typeface="Times New Roman" pitchFamily="-109" charset="0"/>
                <a:ea typeface="MS PGothic" pitchFamily="34" charset="-128"/>
                <a:cs typeface="ＭＳ Ｐゴシック" charset="0"/>
              </a:rPr>
              <a:t>, TCP BIC, TCP CUBIC, TCP </a:t>
            </a:r>
            <a:r>
              <a:rPr lang="pt-BR" sz="1200" b="0" i="0" kern="1200" dirty="0" err="1">
                <a:solidFill>
                  <a:schemeClr val="tx1"/>
                </a:solidFill>
                <a:effectLst/>
                <a:latin typeface="Times New Roman" pitchFamily="-109" charset="0"/>
                <a:ea typeface="MS PGothic" pitchFamily="34" charset="-128"/>
                <a:cs typeface="ＭＳ Ｐゴシック" charset="0"/>
              </a:rPr>
              <a:t>Westwood</a:t>
            </a:r>
            <a:r>
              <a:rPr lang="pt-BR" sz="1200" b="0" i="0" kern="1200" dirty="0">
                <a:solidFill>
                  <a:schemeClr val="tx1"/>
                </a:solidFill>
                <a:effectLst/>
                <a:latin typeface="Times New Roman" pitchFamily="-109" charset="0"/>
                <a:ea typeface="MS PGothic" pitchFamily="34" charset="-128"/>
                <a:cs typeface="ＭＳ Ｐゴシック" charset="0"/>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pt-BR" sz="1200" b="0" i="0" kern="1200" dirty="0" err="1">
                <a:solidFill>
                  <a:schemeClr val="tx1"/>
                </a:solidFill>
                <a:effectLst/>
                <a:latin typeface="Times New Roman" pitchFamily="-109" charset="0"/>
                <a:ea typeface="MS PGothic" pitchFamily="34" charset="-128"/>
                <a:cs typeface="ＭＳ Ｐゴシック" charset="0"/>
              </a:rPr>
              <a:t>Compound</a:t>
            </a:r>
            <a:r>
              <a:rPr lang="pt-BR" sz="1200" b="0" i="0" kern="1200" dirty="0">
                <a:solidFill>
                  <a:schemeClr val="tx1"/>
                </a:solidFill>
                <a:effectLst/>
                <a:latin typeface="Times New Roman" pitchFamily="-109" charset="0"/>
                <a:ea typeface="MS PGothic" pitchFamily="34" charset="-128"/>
                <a:cs typeface="ＭＳ Ｐゴシック" charset="0"/>
              </a:rPr>
              <a:t> TCP:</a:t>
            </a:r>
            <a:r>
              <a:rPr lang="pt-BR" sz="1200" b="0" i="0" kern="1200" baseline="0" dirty="0">
                <a:solidFill>
                  <a:schemeClr val="tx1"/>
                </a:solidFill>
                <a:effectLst/>
                <a:latin typeface="Times New Roman" pitchFamily="-109" charset="0"/>
                <a:ea typeface="MS PGothic" pitchFamily="34" charset="-128"/>
                <a:cs typeface="ＭＳ Ｐゴシック" charset="0"/>
              </a:rPr>
              <a:t> desenvolvido pela Microsoft, padrão no Windows Vista e Windows Server 2008.</a:t>
            </a:r>
            <a:br>
              <a:rPr lang="pt-BR" sz="1200" b="0" i="0" kern="1200" dirty="0">
                <a:solidFill>
                  <a:schemeClr val="tx1"/>
                </a:solidFill>
                <a:effectLst/>
                <a:latin typeface="Times New Roman" pitchFamily="-109" charset="0"/>
                <a:ea typeface="MS PGothic" pitchFamily="34" charset="-128"/>
                <a:cs typeface="ＭＳ Ｐゴシック" charset="0"/>
              </a:rPr>
            </a:br>
            <a:r>
              <a:rPr lang="pt-BR" sz="1200" b="0" i="0" kern="1200" dirty="0">
                <a:solidFill>
                  <a:schemeClr val="tx1"/>
                </a:solidFill>
                <a:effectLst/>
                <a:latin typeface="Times New Roman" pitchFamily="-109" charset="0"/>
                <a:ea typeface="MS PGothic" pitchFamily="34" charset="-128"/>
                <a:cs typeface="ＭＳ Ｐゴシック" charset="0"/>
              </a:rPr>
              <a:t>TCP </a:t>
            </a:r>
            <a:r>
              <a:rPr lang="pt-BR" sz="1200" b="0" i="0" kern="1200" dirty="0" err="1">
                <a:solidFill>
                  <a:schemeClr val="tx1"/>
                </a:solidFill>
                <a:effectLst/>
                <a:latin typeface="Times New Roman" pitchFamily="-109" charset="0"/>
                <a:ea typeface="MS PGothic" pitchFamily="34" charset="-128"/>
                <a:cs typeface="ＭＳ Ｐゴシック" charset="0"/>
              </a:rPr>
              <a:t>Proportional</a:t>
            </a:r>
            <a:r>
              <a:rPr lang="pt-BR" sz="1200" b="0" i="0" kern="1200" dirty="0">
                <a:solidFill>
                  <a:schemeClr val="tx1"/>
                </a:solidFill>
                <a:effectLst/>
                <a:latin typeface="Times New Roman" pitchFamily="-109" charset="0"/>
                <a:ea typeface="MS PGothic" pitchFamily="34" charset="-128"/>
                <a:cs typeface="ＭＳ Ｐゴシック" charset="0"/>
              </a:rPr>
              <a:t> Rate </a:t>
            </a:r>
            <a:r>
              <a:rPr lang="pt-BR" sz="1200" b="0" i="0" kern="1200" dirty="0" err="1">
                <a:solidFill>
                  <a:schemeClr val="tx1"/>
                </a:solidFill>
                <a:effectLst/>
                <a:latin typeface="Times New Roman" pitchFamily="-109" charset="0"/>
                <a:ea typeface="MS PGothic" pitchFamily="34" charset="-128"/>
                <a:cs typeface="ＭＳ Ｐゴシック" charset="0"/>
              </a:rPr>
              <a:t>Reduction</a:t>
            </a:r>
            <a:r>
              <a:rPr lang="pt-BR" sz="1200" b="0" i="0" kern="1200" dirty="0">
                <a:solidFill>
                  <a:schemeClr val="tx1"/>
                </a:solidFill>
                <a:effectLst/>
                <a:latin typeface="Times New Roman" pitchFamily="-109" charset="0"/>
                <a:ea typeface="MS PGothic" pitchFamily="34" charset="-128"/>
                <a:cs typeface="ＭＳ Ｐゴシック" charset="0"/>
              </a:rPr>
              <a:t> (PPR): padrão no</a:t>
            </a:r>
            <a:r>
              <a:rPr lang="pt-BR" sz="1200" b="0" i="0" kern="1200" baseline="0" dirty="0">
                <a:solidFill>
                  <a:schemeClr val="tx1"/>
                </a:solidFill>
                <a:effectLst/>
                <a:latin typeface="Times New Roman" pitchFamily="-109" charset="0"/>
                <a:ea typeface="MS PGothic" pitchFamily="34" charset="-128"/>
                <a:cs typeface="ＭＳ Ｐゴシック" charset="0"/>
              </a:rPr>
              <a:t> Linux desde kernel 3.2 (Janeiro de 2012).</a:t>
            </a:r>
          </a:p>
          <a:p>
            <a:pPr marL="0" marR="0" indent="0" algn="l" defTabSz="914400" rtl="0" eaLnBrk="0" fontAlgn="base" latinLnBrk="0" hangingPunct="0">
              <a:lnSpc>
                <a:spcPct val="100000"/>
              </a:lnSpc>
              <a:spcBef>
                <a:spcPct val="30000"/>
              </a:spcBef>
              <a:spcAft>
                <a:spcPct val="0"/>
              </a:spcAft>
              <a:buClrTx/>
              <a:buSzTx/>
              <a:buFontTx/>
              <a:buNone/>
              <a:tabLst/>
              <a:defRPr/>
            </a:pPr>
            <a:r>
              <a:rPr lang="pt-BR" sz="1200" b="0" i="0" kern="1200" baseline="0" dirty="0">
                <a:solidFill>
                  <a:schemeClr val="tx1"/>
                </a:solidFill>
                <a:effectLst/>
                <a:latin typeface="Times New Roman" pitchFamily="-109" charset="0"/>
                <a:ea typeface="MS PGothic" pitchFamily="34" charset="-128"/>
                <a:cs typeface="ＭＳ Ｐゴシック" charset="0"/>
              </a:rPr>
              <a:t>TCP BBR: </a:t>
            </a:r>
            <a:r>
              <a:rPr lang="en-US" sz="1200" b="0" i="0" kern="1200" dirty="0">
                <a:solidFill>
                  <a:schemeClr val="tx1"/>
                </a:solidFill>
                <a:effectLst/>
                <a:latin typeface="Times New Roman" pitchFamily="-109" charset="0"/>
                <a:ea typeface="MS PGothic" pitchFamily="34" charset="-128"/>
                <a:cs typeface="ＭＳ Ｐゴシック" charset="0"/>
              </a:rPr>
              <a:t>Bottleneck Bandwidth and Round-trip propagation time (BBR) – </a:t>
            </a:r>
            <a:r>
              <a:rPr lang="en-US" sz="1200" b="0" i="0" kern="1200" dirty="0" err="1">
                <a:solidFill>
                  <a:schemeClr val="tx1"/>
                </a:solidFill>
                <a:effectLst/>
                <a:latin typeface="Times New Roman" pitchFamily="-109" charset="0"/>
                <a:ea typeface="MS PGothic" pitchFamily="34" charset="-128"/>
                <a:cs typeface="ＭＳ Ｐゴシック" charset="0"/>
              </a:rPr>
              <a:t>desenvolvido</a:t>
            </a:r>
            <a:r>
              <a:rPr lang="en-US" sz="1200" b="0" i="0" kern="1200" dirty="0">
                <a:solidFill>
                  <a:schemeClr val="tx1"/>
                </a:solidFill>
                <a:effectLst/>
                <a:latin typeface="Times New Roman" pitchFamily="-109" charset="0"/>
                <a:ea typeface="MS PGothic" pitchFamily="34" charset="-128"/>
                <a:cs typeface="ＭＳ Ｐゴシック" charset="0"/>
              </a:rPr>
              <a:t> </a:t>
            </a:r>
            <a:r>
              <a:rPr lang="en-US" sz="1200" b="0" i="0" kern="1200" dirty="0" err="1">
                <a:solidFill>
                  <a:schemeClr val="tx1"/>
                </a:solidFill>
                <a:effectLst/>
                <a:latin typeface="Times New Roman" pitchFamily="-109" charset="0"/>
                <a:ea typeface="MS PGothic" pitchFamily="34" charset="-128"/>
                <a:cs typeface="ＭＳ Ｐゴシック" charset="0"/>
              </a:rPr>
              <a:t>pelo</a:t>
            </a:r>
            <a:r>
              <a:rPr lang="en-US" sz="1200" b="0" i="0" kern="1200" dirty="0">
                <a:solidFill>
                  <a:schemeClr val="tx1"/>
                </a:solidFill>
                <a:effectLst/>
                <a:latin typeface="Times New Roman" pitchFamily="-109" charset="0"/>
                <a:ea typeface="MS PGothic" pitchFamily="34" charset="-128"/>
                <a:cs typeface="ＭＳ Ｐゴシック" charset="0"/>
              </a:rPr>
              <a:t> Google </a:t>
            </a:r>
            <a:r>
              <a:rPr lang="en-US" sz="1200" b="0" i="0" kern="1200" dirty="0" err="1">
                <a:solidFill>
                  <a:schemeClr val="tx1"/>
                </a:solidFill>
                <a:effectLst/>
                <a:latin typeface="Times New Roman" pitchFamily="-109" charset="0"/>
                <a:ea typeface="MS PGothic" pitchFamily="34" charset="-128"/>
                <a:cs typeface="ＭＳ Ｐゴシック" charset="0"/>
              </a:rPr>
              <a:t>em</a:t>
            </a:r>
            <a:r>
              <a:rPr lang="en-US" sz="1200" b="0" i="0" kern="1200" dirty="0">
                <a:solidFill>
                  <a:schemeClr val="tx1"/>
                </a:solidFill>
                <a:effectLst/>
                <a:latin typeface="Times New Roman" pitchFamily="-109" charset="0"/>
                <a:ea typeface="MS PGothic" pitchFamily="34" charset="-128"/>
                <a:cs typeface="ＭＳ Ｐゴシック" charset="0"/>
              </a:rPr>
              <a:t> 2016. </a:t>
            </a:r>
            <a:r>
              <a:rPr lang="en-US" sz="1200" b="0" i="0" kern="1200" dirty="0" err="1">
                <a:solidFill>
                  <a:schemeClr val="tx1"/>
                </a:solidFill>
                <a:effectLst/>
                <a:latin typeface="Times New Roman" pitchFamily="-109" charset="0"/>
                <a:ea typeface="MS PGothic" pitchFamily="34" charset="-128"/>
                <a:cs typeface="ＭＳ Ｐゴシック" charset="0"/>
              </a:rPr>
              <a:t>Disponível</a:t>
            </a:r>
            <a:r>
              <a:rPr lang="en-US" sz="1200" b="0" i="0" kern="1200" dirty="0">
                <a:solidFill>
                  <a:schemeClr val="tx1"/>
                </a:solidFill>
                <a:effectLst/>
                <a:latin typeface="Times New Roman" pitchFamily="-109" charset="0"/>
                <a:ea typeface="MS PGothic" pitchFamily="34" charset="-128"/>
                <a:cs typeface="ＭＳ Ｐゴシック" charset="0"/>
              </a:rPr>
              <a:t> no Linux </a:t>
            </a:r>
            <a:r>
              <a:rPr lang="en-US" sz="1200" b="0" i="0" kern="1200" dirty="0" err="1">
                <a:solidFill>
                  <a:schemeClr val="tx1"/>
                </a:solidFill>
                <a:effectLst/>
                <a:latin typeface="Times New Roman" pitchFamily="-109" charset="0"/>
                <a:ea typeface="MS PGothic" pitchFamily="34" charset="-128"/>
                <a:cs typeface="ＭＳ Ｐゴシック" charset="0"/>
              </a:rPr>
              <a:t>desde</a:t>
            </a:r>
            <a:r>
              <a:rPr lang="en-US" sz="1200" b="0" i="0" kern="1200" dirty="0">
                <a:solidFill>
                  <a:schemeClr val="tx1"/>
                </a:solidFill>
                <a:effectLst/>
                <a:latin typeface="Times New Roman" pitchFamily="-109" charset="0"/>
                <a:ea typeface="MS PGothic" pitchFamily="34" charset="-128"/>
                <a:cs typeface="ＭＳ Ｐゴシック" charset="0"/>
              </a:rPr>
              <a:t> kernel</a:t>
            </a:r>
            <a:r>
              <a:rPr lang="en-US" sz="1200" b="0" i="0" kern="1200" baseline="0" dirty="0">
                <a:solidFill>
                  <a:schemeClr val="tx1"/>
                </a:solidFill>
                <a:effectLst/>
                <a:latin typeface="Times New Roman" pitchFamily="-109" charset="0"/>
                <a:ea typeface="MS PGothic" pitchFamily="34" charset="-128"/>
                <a:cs typeface="ＭＳ Ｐゴシック" charset="0"/>
              </a:rPr>
              <a:t> 4.9 (</a:t>
            </a:r>
            <a:r>
              <a:rPr lang="en-US" sz="1200" b="0" i="0" kern="1200" baseline="0" dirty="0" err="1">
                <a:solidFill>
                  <a:schemeClr val="tx1"/>
                </a:solidFill>
                <a:effectLst/>
                <a:latin typeface="Times New Roman" pitchFamily="-109" charset="0"/>
                <a:ea typeface="MS PGothic" pitchFamily="34" charset="-128"/>
                <a:cs typeface="ＭＳ Ｐゴシック" charset="0"/>
              </a:rPr>
              <a:t>dezembro</a:t>
            </a:r>
            <a:r>
              <a:rPr lang="en-US" sz="1200" b="0" i="0" kern="1200" baseline="0" dirty="0">
                <a:solidFill>
                  <a:schemeClr val="tx1"/>
                </a:solidFill>
                <a:effectLst/>
                <a:latin typeface="Times New Roman" pitchFamily="-109" charset="0"/>
                <a:ea typeface="MS PGothic" pitchFamily="34" charset="-128"/>
                <a:cs typeface="ＭＳ Ｐゴシック" charset="0"/>
              </a:rPr>
              <a:t>/2016).</a:t>
            </a:r>
            <a:endParaRPr lang="pt-BR" sz="1200" b="0" i="0" kern="1200" baseline="0" dirty="0">
              <a:solidFill>
                <a:schemeClr val="tx1"/>
              </a:solidFill>
              <a:effectLst/>
              <a:latin typeface="Times New Roman" pitchFamily="-109" charset="0"/>
              <a:ea typeface="MS PGothic" pitchFamily="34" charset="-128"/>
              <a:cs typeface="ＭＳ Ｐゴシック" charset="0"/>
            </a:endParaRP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159</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err="1"/>
              <a:t>Kurose</a:t>
            </a:r>
            <a:r>
              <a:rPr lang="pt-BR" dirty="0"/>
              <a:t> removeu este slide na Ed. 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Não</a:t>
            </a:r>
            <a:r>
              <a:rPr lang="en-US" dirty="0"/>
              <a:t> </a:t>
            </a:r>
            <a:r>
              <a:rPr lang="en-US" dirty="0" err="1"/>
              <a:t>deixou</a:t>
            </a:r>
            <a:r>
              <a:rPr lang="en-US" dirty="0"/>
              <a:t> </a:t>
            </a:r>
            <a:r>
              <a:rPr lang="en-US" dirty="0" err="1"/>
              <a:t>nos</a:t>
            </a:r>
            <a:r>
              <a:rPr lang="en-US" dirty="0"/>
              <a:t> </a:t>
            </a:r>
            <a:r>
              <a:rPr lang="en-US" dirty="0" err="1"/>
              <a:t>adicionais</a:t>
            </a:r>
            <a:r>
              <a:rPr lang="en-US" dirty="0"/>
              <a:t>. Vou </a:t>
            </a:r>
            <a:r>
              <a:rPr lang="en-US" dirty="0" err="1"/>
              <a:t>deixar</a:t>
            </a:r>
            <a:r>
              <a:rPr lang="en-US" dirty="0"/>
              <a:t> </a:t>
            </a:r>
            <a:r>
              <a:rPr lang="en-US" dirty="0" err="1"/>
              <a:t>aqui</a:t>
            </a:r>
            <a:r>
              <a:rPr lang="en-US" dirty="0"/>
              <a:t> </a:t>
            </a:r>
            <a:r>
              <a:rPr lang="en-US" dirty="0" err="1"/>
              <a:t>por</a:t>
            </a:r>
            <a:r>
              <a:rPr lang="en-US" dirty="0"/>
              <a:t> </a:t>
            </a:r>
            <a:r>
              <a:rPr lang="en-US" dirty="0" err="1"/>
              <a:t>enquanto</a:t>
            </a:r>
            <a:r>
              <a:rPr lang="en-US" dirty="0"/>
              <a:t>…</a:t>
            </a: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160</a:t>
            </a:fld>
            <a:endParaRPr lang="en-US"/>
          </a:p>
        </p:txBody>
      </p:sp>
    </p:spTree>
    <p:extLst>
      <p:ext uri="{BB962C8B-B14F-4D97-AF65-F5344CB8AC3E}">
        <p14:creationId xmlns:p14="http://schemas.microsoft.com/office/powerpoint/2010/main" val="365146773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err="1"/>
              <a:t>Kurose</a:t>
            </a:r>
            <a:r>
              <a:rPr lang="pt-BR" dirty="0"/>
              <a:t> removeu este slide na Ed. 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Não</a:t>
            </a:r>
            <a:r>
              <a:rPr lang="en-US" dirty="0"/>
              <a:t> </a:t>
            </a:r>
            <a:r>
              <a:rPr lang="en-US" dirty="0" err="1"/>
              <a:t>deixou</a:t>
            </a:r>
            <a:r>
              <a:rPr lang="en-US" dirty="0"/>
              <a:t> </a:t>
            </a:r>
            <a:r>
              <a:rPr lang="en-US" dirty="0" err="1"/>
              <a:t>nos</a:t>
            </a:r>
            <a:r>
              <a:rPr lang="en-US" dirty="0"/>
              <a:t> </a:t>
            </a:r>
            <a:r>
              <a:rPr lang="en-US" dirty="0" err="1"/>
              <a:t>adicionais</a:t>
            </a:r>
            <a:r>
              <a:rPr lang="en-US" dirty="0"/>
              <a:t>. Vou </a:t>
            </a:r>
            <a:r>
              <a:rPr lang="en-US" dirty="0" err="1"/>
              <a:t>deixar</a:t>
            </a:r>
            <a:r>
              <a:rPr lang="en-US" dirty="0"/>
              <a:t> </a:t>
            </a:r>
            <a:r>
              <a:rPr lang="en-US" dirty="0" err="1"/>
              <a:t>aqui</a:t>
            </a:r>
            <a:r>
              <a:rPr lang="en-US" dirty="0"/>
              <a:t> </a:t>
            </a:r>
            <a:r>
              <a:rPr lang="en-US" dirty="0" err="1"/>
              <a:t>por</a:t>
            </a:r>
            <a:r>
              <a:rPr lang="en-US" dirty="0"/>
              <a:t> </a:t>
            </a:r>
            <a:r>
              <a:rPr lang="en-US" dirty="0" err="1"/>
              <a:t>enquanto</a:t>
            </a:r>
            <a:r>
              <a:rPr lang="en-US" dirty="0"/>
              <a:t>…</a:t>
            </a:r>
          </a:p>
          <a:p>
            <a:endParaRPr lang="pt-BR" dirty="0"/>
          </a:p>
        </p:txBody>
      </p:sp>
      <p:sp>
        <p:nvSpPr>
          <p:cNvPr id="4" name="Espaço Reservado para Número de Slide 3"/>
          <p:cNvSpPr>
            <a:spLocks noGrp="1"/>
          </p:cNvSpPr>
          <p:nvPr>
            <p:ph type="sldNum" sz="quarter" idx="5"/>
          </p:nvPr>
        </p:nvSpPr>
        <p:spPr/>
        <p:txBody>
          <a:bodyPr/>
          <a:lstStyle/>
          <a:p>
            <a:fld id="{3D91EEAC-CFEF-9647-876F-EABC6B8338D7}" type="slidenum">
              <a:rPr lang="en-US" smtClean="0"/>
              <a:t>161</a:t>
            </a:fld>
            <a:endParaRPr lang="en-US"/>
          </a:p>
        </p:txBody>
      </p:sp>
    </p:spTree>
    <p:extLst>
      <p:ext uri="{BB962C8B-B14F-4D97-AF65-F5344CB8AC3E}">
        <p14:creationId xmlns:p14="http://schemas.microsoft.com/office/powerpoint/2010/main" val="323735272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Esse o Kurose </a:t>
            </a:r>
            <a:r>
              <a:rPr lang="en-US" dirty="0" err="1"/>
              <a:t>removeu</a:t>
            </a:r>
            <a:r>
              <a:rPr lang="en-US" dirty="0"/>
              <a:t> de </a:t>
            </a:r>
            <a:r>
              <a:rPr lang="en-US" dirty="0" err="1"/>
              <a:t>vez</a:t>
            </a:r>
            <a:r>
              <a:rPr lang="en-US" dirty="0"/>
              <a:t> e </a:t>
            </a:r>
            <a:r>
              <a:rPr lang="en-US" dirty="0" err="1"/>
              <a:t>não</a:t>
            </a:r>
            <a:r>
              <a:rPr lang="en-US" dirty="0"/>
              <a:t> </a:t>
            </a:r>
            <a:r>
              <a:rPr lang="en-US" dirty="0" err="1"/>
              <a:t>deixou</a:t>
            </a:r>
            <a:r>
              <a:rPr lang="en-US" dirty="0"/>
              <a:t> </a:t>
            </a:r>
            <a:r>
              <a:rPr lang="en-US" dirty="0" err="1"/>
              <a:t>nos</a:t>
            </a:r>
            <a:r>
              <a:rPr lang="en-US" dirty="0"/>
              <a:t> </a:t>
            </a:r>
            <a:r>
              <a:rPr lang="en-US" dirty="0" err="1"/>
              <a:t>adicionais</a:t>
            </a:r>
            <a:r>
              <a:rPr lang="en-US" dirty="0"/>
              <a:t>. Vou </a:t>
            </a:r>
            <a:r>
              <a:rPr lang="en-US" dirty="0" err="1"/>
              <a:t>deixar</a:t>
            </a:r>
            <a:r>
              <a:rPr lang="en-US" dirty="0"/>
              <a:t> </a:t>
            </a:r>
            <a:r>
              <a:rPr lang="en-US" dirty="0" err="1"/>
              <a:t>aqui</a:t>
            </a:r>
            <a:r>
              <a:rPr lang="en-US" dirty="0"/>
              <a:t> </a:t>
            </a:r>
            <a:r>
              <a:rPr lang="en-US" dirty="0" err="1"/>
              <a:t>por</a:t>
            </a:r>
            <a:r>
              <a:rPr lang="en-US" dirty="0"/>
              <a:t> </a:t>
            </a:r>
            <a:r>
              <a:rPr lang="en-US" dirty="0" err="1"/>
              <a:t>enquanto</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688763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i="0" dirty="0">
                <a:solidFill>
                  <a:srgbClr val="5F6368"/>
                </a:solidFill>
                <a:effectLst/>
                <a:latin typeface="arial" panose="020B0604020202020204" pitchFamily="34" charset="0"/>
              </a:rPr>
              <a:t>BBR</a:t>
            </a:r>
            <a:r>
              <a:rPr lang="en-US" b="0" i="0" dirty="0">
                <a:solidFill>
                  <a:srgbClr val="4D5156"/>
                </a:solidFill>
                <a:effectLst/>
                <a:latin typeface="arial" panose="020B0604020202020204" pitchFamily="34" charset="0"/>
              </a:rPr>
              <a:t> ("Bottleneck Bandwidth and Round-trip propagation time") é um </a:t>
            </a:r>
            <a:r>
              <a:rPr lang="en-US" b="0" i="0" dirty="0" err="1">
                <a:solidFill>
                  <a:srgbClr val="4D5156"/>
                </a:solidFill>
                <a:effectLst/>
                <a:latin typeface="arial" panose="020B0604020202020204" pitchFamily="34" charset="0"/>
              </a:rPr>
              <a:t>algoritmo</a:t>
            </a:r>
            <a:r>
              <a:rPr lang="en-US" b="0" i="0" dirty="0">
                <a:solidFill>
                  <a:srgbClr val="4D5156"/>
                </a:solidFill>
                <a:effectLst/>
                <a:latin typeface="arial" panose="020B0604020202020204" pitchFamily="34" charset="0"/>
              </a:rPr>
              <a:t> de </a:t>
            </a:r>
            <a:r>
              <a:rPr lang="en-US" b="0" i="0" dirty="0" err="1">
                <a:solidFill>
                  <a:srgbClr val="4D5156"/>
                </a:solidFill>
                <a:effectLst/>
                <a:latin typeface="arial" panose="020B0604020202020204" pitchFamily="34" charset="0"/>
              </a:rPr>
              <a:t>controle</a:t>
            </a:r>
            <a:r>
              <a:rPr lang="en-US" b="0" i="0" dirty="0">
                <a:solidFill>
                  <a:srgbClr val="4D5156"/>
                </a:solidFill>
                <a:effectLst/>
                <a:latin typeface="arial" panose="020B0604020202020204" pitchFamily="34" charset="0"/>
              </a:rPr>
              <a:t> de </a:t>
            </a:r>
            <a:r>
              <a:rPr lang="en-US" b="0" i="0" dirty="0" err="1">
                <a:solidFill>
                  <a:srgbClr val="4D5156"/>
                </a:solidFill>
                <a:effectLst/>
                <a:latin typeface="arial" panose="020B0604020202020204" pitchFamily="34" charset="0"/>
              </a:rPr>
              <a:t>congestionamento</a:t>
            </a:r>
            <a:r>
              <a:rPr lang="en-US" b="0" i="0" dirty="0">
                <a:solidFill>
                  <a:srgbClr val="4D5156"/>
                </a:solidFill>
                <a:effectLst/>
                <a:latin typeface="arial" panose="020B0604020202020204" pitchFamily="34" charset="0"/>
              </a:rPr>
              <a:t> </a:t>
            </a:r>
            <a:r>
              <a:rPr lang="en-US" b="0" i="0" dirty="0" err="1">
                <a:solidFill>
                  <a:srgbClr val="4D5156"/>
                </a:solidFill>
                <a:effectLst/>
                <a:latin typeface="arial" panose="020B0604020202020204" pitchFamily="34" charset="0"/>
              </a:rPr>
              <a:t>desenvolvido</a:t>
            </a:r>
            <a:r>
              <a:rPr lang="en-US" b="0" i="0" dirty="0">
                <a:solidFill>
                  <a:srgbClr val="4D5156"/>
                </a:solidFill>
                <a:effectLst/>
                <a:latin typeface="arial" panose="020B0604020202020204" pitchFamily="34" charset="0"/>
              </a:rPr>
              <a:t> </a:t>
            </a:r>
            <a:r>
              <a:rPr lang="en-US" b="0" i="0" dirty="0" err="1">
                <a:solidFill>
                  <a:srgbClr val="4D5156"/>
                </a:solidFill>
                <a:effectLst/>
                <a:latin typeface="arial" panose="020B0604020202020204" pitchFamily="34" charset="0"/>
              </a:rPr>
              <a:t>pelo</a:t>
            </a:r>
            <a:r>
              <a:rPr lang="en-US" b="0" i="0" dirty="0">
                <a:solidFill>
                  <a:srgbClr val="4D5156"/>
                </a:solidFill>
                <a:effectLst/>
                <a:latin typeface="arial" panose="020B0604020202020204" pitchFamily="34" charset="0"/>
              </a:rPr>
              <a:t> Google.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Esse o Kurose </a:t>
            </a:r>
            <a:r>
              <a:rPr lang="en-US" dirty="0" err="1"/>
              <a:t>removeu</a:t>
            </a:r>
            <a:r>
              <a:rPr lang="en-US" dirty="0"/>
              <a:t> de </a:t>
            </a:r>
            <a:r>
              <a:rPr lang="en-US" dirty="0" err="1"/>
              <a:t>vez</a:t>
            </a:r>
            <a:r>
              <a:rPr lang="en-US" dirty="0"/>
              <a:t> e </a:t>
            </a:r>
            <a:r>
              <a:rPr lang="en-US" dirty="0" err="1"/>
              <a:t>não</a:t>
            </a:r>
            <a:r>
              <a:rPr lang="en-US" dirty="0"/>
              <a:t> </a:t>
            </a:r>
            <a:r>
              <a:rPr lang="en-US" dirty="0" err="1"/>
              <a:t>deixou</a:t>
            </a:r>
            <a:r>
              <a:rPr lang="en-US" dirty="0"/>
              <a:t> </a:t>
            </a:r>
            <a:r>
              <a:rPr lang="en-US" dirty="0" err="1"/>
              <a:t>nos</a:t>
            </a:r>
            <a:r>
              <a:rPr lang="en-US" dirty="0"/>
              <a:t> </a:t>
            </a:r>
            <a:r>
              <a:rPr lang="en-US" dirty="0" err="1"/>
              <a:t>adicionais</a:t>
            </a:r>
            <a:r>
              <a:rPr lang="en-US" dirty="0"/>
              <a:t>. Vou </a:t>
            </a:r>
            <a:r>
              <a:rPr lang="en-US" dirty="0" err="1"/>
              <a:t>deixar</a:t>
            </a:r>
            <a:r>
              <a:rPr lang="en-US" dirty="0"/>
              <a:t> </a:t>
            </a:r>
            <a:r>
              <a:rPr lang="en-US" dirty="0" err="1"/>
              <a:t>aqui</a:t>
            </a:r>
            <a:r>
              <a:rPr lang="en-US" dirty="0"/>
              <a:t> </a:t>
            </a:r>
            <a:r>
              <a:rPr lang="en-US" dirty="0" err="1"/>
              <a:t>por</a:t>
            </a:r>
            <a:r>
              <a:rPr lang="en-US" dirty="0"/>
              <a:t> </a:t>
            </a:r>
            <a:r>
              <a:rPr lang="en-US" dirty="0" err="1"/>
              <a:t>enquanto</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20936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25579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57754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54145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9.0:  updated to 9</a:t>
            </a:r>
            <a:r>
              <a:rPr lang="en-US" baseline="30000" dirty="0"/>
              <a:t>th</a:t>
            </a:r>
            <a:r>
              <a:rPr lang="en-US" dirty="0"/>
              <a:t> Edition, June 2025</a:t>
            </a:r>
          </a:p>
          <a:p>
            <a:pPr marL="171450" indent="-171450">
              <a:buFont typeface="Arial" panose="020B0604020202020204" pitchFamily="34" charset="0"/>
              <a:buChar char="•"/>
            </a:pPr>
            <a:endParaRPr lang="en-US" dirty="0"/>
          </a:p>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changes from 8.0</a:t>
            </a:r>
          </a:p>
          <a:p>
            <a:pPr marL="171450" indent="-171450">
              <a:buFont typeface="Arial" panose="020B0604020202020204" pitchFamily="34" charset="0"/>
              <a:buChar char="•"/>
            </a:pPr>
            <a:r>
              <a:rPr lang="en-US" dirty="0"/>
              <a:t>minor updates throughout, but not much changes from 8.0</a:t>
            </a:r>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26612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noProof="0" dirty="0"/>
              <a:t>Mudei a parte do UDP, que originalmente dizia que a </a:t>
            </a:r>
            <a:r>
              <a:rPr lang="pt-BR" noProof="0" dirty="0" err="1"/>
              <a:t>demultiplexação</a:t>
            </a:r>
            <a:r>
              <a:rPr lang="pt-BR" noProof="0" dirty="0"/>
              <a:t> é feita apenas com o número da porta de destino. Não concordo. O endereço IP também é necessário, pois um hospedeiro pode ter múltiplos endereços IP.</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27</a:t>
            </a:fld>
            <a:endParaRPr lang="en-US"/>
          </a:p>
        </p:txBody>
      </p:sp>
    </p:spTree>
    <p:extLst>
      <p:ext uri="{BB962C8B-B14F-4D97-AF65-F5344CB8AC3E}">
        <p14:creationId xmlns:p14="http://schemas.microsoft.com/office/powerpoint/2010/main" val="3563784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SNMP - </a:t>
            </a:r>
            <a:r>
              <a:rPr lang="pt-BR" b="0" i="0" dirty="0" err="1">
                <a:solidFill>
                  <a:srgbClr val="4D5156"/>
                </a:solidFill>
                <a:effectLst/>
                <a:latin typeface="arial" panose="020B0604020202020204" pitchFamily="34" charset="0"/>
              </a:rPr>
              <a:t>Simple</a:t>
            </a:r>
            <a:r>
              <a:rPr lang="pt-BR" b="0" i="0" dirty="0">
                <a:solidFill>
                  <a:srgbClr val="4D5156"/>
                </a:solidFill>
                <a:effectLst/>
                <a:latin typeface="arial" panose="020B0604020202020204" pitchFamily="34" charset="0"/>
              </a:rPr>
              <a:t> Network Management </a:t>
            </a:r>
            <a:r>
              <a:rPr lang="pt-BR" b="0" i="0" dirty="0" err="1">
                <a:solidFill>
                  <a:srgbClr val="4D5156"/>
                </a:solidFill>
                <a:effectLst/>
                <a:latin typeface="arial" panose="020B0604020202020204" pitchFamily="34" charset="0"/>
              </a:rPr>
              <a:t>Protocol</a:t>
            </a:r>
            <a:r>
              <a:rPr lang="pt-BR" b="0" i="0" dirty="0">
                <a:solidFill>
                  <a:srgbClr val="4D5156"/>
                </a:solidFill>
                <a:effectLst/>
                <a:latin typeface="arial" panose="020B0604020202020204" pitchFamily="34" charset="0"/>
              </a:rPr>
              <a:t> – Protocolo para gerenciamento de redes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200" dirty="0">
                <a:latin typeface="Gill Sans MT" charset="0"/>
              </a:rPr>
              <a:t>A verificação é o complemento de 1 da Soma. O receptor soma tudo, inclusive a verificação, e o resultado deve dar 1 em todos os bits</a:t>
            </a:r>
            <a:r>
              <a:rPr lang="pt-BR" sz="1200" baseline="0" dirty="0">
                <a:latin typeface="Gill Sans MT" charset="0"/>
              </a:rPr>
              <a:t>. Do contrário, o pacote está corrompido.</a:t>
            </a:r>
            <a:endParaRPr lang="pt-BR" sz="1200"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a:p>
        </p:txBody>
      </p:sp>
    </p:spTree>
    <p:extLst>
      <p:ext uri="{BB962C8B-B14F-4D97-AF65-F5344CB8AC3E}">
        <p14:creationId xmlns:p14="http://schemas.microsoft.com/office/powerpoint/2010/main" val="201300786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a:t>
            </a:r>
            <a:r>
              <a:rPr lang="en-US"/>
              <a:t>reliably send from sender </a:t>
            </a:r>
            <a:r>
              <a:rPr lang="en-US" dirty="0"/>
              <a:t>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a:t>
            </a:r>
            <a:r>
              <a:rPr lang="en-US"/>
              <a:t>the sender </a:t>
            </a:r>
            <a:r>
              <a:rPr lang="en-US" dirty="0"/>
              <a:t>and receiver side protocol that IMPLEMENTS reliable data transfer</a:t>
            </a:r>
          </a:p>
          <a:p>
            <a:endParaRPr lang="en-US" dirty="0"/>
          </a:p>
          <a:p>
            <a:r>
              <a:rPr lang="en-US" dirty="0"/>
              <a:t>Communication over unreliable channel is </a:t>
            </a:r>
            <a:r>
              <a:rPr lang="en-US" dirty="0" err="1"/>
              <a:t>TWO-way</a:t>
            </a:r>
            <a:r>
              <a:rPr lang="en-US"/>
              <a:t>: sender </a:t>
            </a:r>
            <a:r>
              <a:rPr lang="en-US" dirty="0"/>
              <a:t>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t>
            </a:r>
            <a:r>
              <a:rPr lang="en-US"/>
              <a:t>a sender </a:t>
            </a:r>
            <a:r>
              <a:rPr lang="en-US" dirty="0"/>
              <a:t>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a:r>
            <a:r>
              <a:rPr lang="en-US"/>
              <a:t>at sender </a:t>
            </a:r>
            <a:r>
              <a:rPr lang="en-US" dirty="0"/>
              <a:t>and receiver together and see what is happening.  OH – that message sent was lost. </a:t>
            </a:r>
          </a:p>
          <a:p>
            <a:endParaRPr lang="en-US" dirty="0"/>
          </a:p>
          <a:p>
            <a:r>
              <a:rPr lang="en-US" dirty="0"/>
              <a:t>But think about it say </a:t>
            </a:r>
            <a:r>
              <a:rPr lang="en-US"/>
              <a:t>from senders </a:t>
            </a:r>
            <a:r>
              <a:rPr lang="en-US" dirty="0"/>
              <a:t>POV How does </a:t>
            </a:r>
            <a:r>
              <a:rPr lang="en-US"/>
              <a:t>the sender </a:t>
            </a:r>
            <a:r>
              <a:rPr lang="en-US" dirty="0"/>
              <a:t>know if its transmitted message over the unreliable channel got though??  ONLY if receiver somehow signals to </a:t>
            </a:r>
            <a:r>
              <a:rPr lang="en-US"/>
              <a:t>the sender </a:t>
            </a:r>
            <a:r>
              <a:rPr lang="en-US" dirty="0"/>
              <a:t>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a:t>
            </a:r>
            <a:r>
              <a:rPr lang="en-US"/>
              <a:t>by sending</a:t>
            </a:r>
            <a:r>
              <a:rPr lang="en-US" dirty="0"/>
              <a:t>/receiving messages.</a:t>
            </a:r>
          </a:p>
          <a:p>
            <a:endParaRPr lang="en-US" dirty="0"/>
          </a:p>
          <a:p>
            <a:r>
              <a:rPr lang="en-US"/>
              <a:t>Sender </a:t>
            </a:r>
            <a:r>
              <a:rPr lang="en-US" dirty="0"/>
              <a:t>process wants to make sure a segment got through.  But it can just somehow magically look through curtain to see if receiver got it.  It will be up to the receiver to let </a:t>
            </a:r>
            <a:r>
              <a:rPr lang="en-US"/>
              <a:t>the sender </a:t>
            </a:r>
            <a:r>
              <a:rPr lang="en-US" dirty="0"/>
              <a:t>KNOW that it (the receiver) has correctly received the segment.</a:t>
            </a:r>
          </a:p>
          <a:p>
            <a:endParaRPr lang="en-US" dirty="0"/>
          </a:p>
          <a:p>
            <a:r>
              <a:rPr lang="en-US" dirty="0"/>
              <a:t>How will </a:t>
            </a:r>
            <a:r>
              <a:rPr lang="en-US"/>
              <a:t>the sender </a:t>
            </a:r>
            <a:r>
              <a:rPr lang="en-US" dirty="0"/>
              <a:t>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a:t>
            </a:r>
            <a:r>
              <a:rPr lang="en-US"/>
              <a:t>The sender just sends </a:t>
            </a:r>
            <a:r>
              <a:rPr lang="en-US" dirty="0"/>
              <a:t>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a:t>
            </a:r>
            <a:r>
              <a:rPr lang="en-US"/>
              <a:t>state sender </a:t>
            </a:r>
            <a:r>
              <a:rPr lang="en-US" dirty="0"/>
              <a:t>from our </a:t>
            </a:r>
            <a:r>
              <a:rPr lang="en-US" dirty="0" err="1"/>
              <a:t>rdt</a:t>
            </a:r>
            <a:r>
              <a:rPr lang="en-US" dirty="0"/>
              <a:t> 2.1 and 2.2 protocols. Top two states </a:t>
            </a:r>
            <a:r>
              <a:rPr lang="en-US"/>
              <a:t>when sending </a:t>
            </a:r>
            <a:r>
              <a:rPr lang="en-US" dirty="0"/>
              <a:t>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a:t>
            </a:r>
            <a:r>
              <a:rPr lang="en-US"/>
              <a:t>state sender </a:t>
            </a:r>
            <a:r>
              <a:rPr lang="en-US" dirty="0"/>
              <a:t>from our </a:t>
            </a:r>
            <a:r>
              <a:rPr lang="en-US" dirty="0" err="1"/>
              <a:t>rdt</a:t>
            </a:r>
            <a:r>
              <a:rPr lang="en-US" dirty="0"/>
              <a:t> 2.1 and 2.2 protocols. Top two states </a:t>
            </a:r>
            <a:r>
              <a:rPr lang="en-US"/>
              <a:t>when sending </a:t>
            </a:r>
            <a:r>
              <a:rPr lang="en-US" dirty="0"/>
              <a:t>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sz="1200" dirty="0">
                <a:latin typeface="Gill Sans MT" charset="0"/>
                <a:ea typeface="ＭＳ Ｐゴシック" charset="0"/>
              </a:rPr>
              <a:t>270 </a:t>
            </a:r>
            <a:r>
              <a:rPr lang="pt-BR" sz="1200" dirty="0" err="1">
                <a:latin typeface="Gill Sans MT" charset="0"/>
                <a:ea typeface="ＭＳ Ｐゴシック" charset="0"/>
              </a:rPr>
              <a:t>kbps</a:t>
            </a:r>
            <a:r>
              <a:rPr lang="pt-BR" sz="1200" dirty="0">
                <a:latin typeface="Gill Sans MT" charset="0"/>
                <a:ea typeface="ＭＳ Ｐゴシック" charset="0"/>
              </a:rPr>
              <a:t> de vazão em um enlace de 1 </a:t>
            </a:r>
            <a:r>
              <a:rPr lang="pt-BR" sz="1200" dirty="0" err="1">
                <a:latin typeface="Gill Sans MT" charset="0"/>
                <a:ea typeface="ＭＳ Ｐゴシック" charset="0"/>
              </a:rPr>
              <a:t>Gbps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acknowledged, 6 sequence numbers are available for us. In window, but no calls from above to use them.</a:t>
            </a:r>
          </a:p>
          <a:p>
            <a:endParaRPr lang="en-US" dirty="0"/>
          </a:p>
          <a:p>
            <a:r>
              <a:rPr lang="en-US" dirty="0"/>
              <a:t>Note – we’ll skip the Go-Back-N FSM specification you can check that out in PowerPoint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individually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R: Janela ≤ metade do espaço de numeração sequencial</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Nesse caso do exemplo, a numeração deveria ir de 0 a 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pt-BR"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a:p>
        </p:txBody>
      </p:sp>
    </p:spTree>
    <p:extLst>
      <p:ext uri="{BB962C8B-B14F-4D97-AF65-F5344CB8AC3E}">
        <p14:creationId xmlns:p14="http://schemas.microsoft.com/office/powerpoint/2010/main" val="212538643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MSS é o tamanho máximo do campo de dados do segmento. Depende do menor tamanho máximo de um quadro da camada de enlace (MTU – </a:t>
            </a:r>
            <a:r>
              <a:rPr lang="pt-BR" dirty="0" err="1"/>
              <a:t>maximum</a:t>
            </a:r>
            <a:r>
              <a:rPr lang="pt-BR" baseline="0" dirty="0"/>
              <a:t> </a:t>
            </a:r>
            <a:r>
              <a:rPr lang="pt-BR" baseline="0" dirty="0" err="1"/>
              <a:t>transmission</a:t>
            </a:r>
            <a:r>
              <a:rPr lang="pt-BR" baseline="0" dirty="0"/>
              <a:t> </a:t>
            </a:r>
            <a:r>
              <a:rPr lang="pt-BR" baseline="0" dirty="0" err="1"/>
              <a:t>unit</a:t>
            </a:r>
            <a:r>
              <a:rPr lang="pt-BR" baseline="0" dirty="0"/>
              <a:t>) </a:t>
            </a:r>
            <a:r>
              <a:rPr lang="pt-BR" dirty="0"/>
              <a:t>de todos</a:t>
            </a:r>
            <a:r>
              <a:rPr lang="pt-BR" baseline="0" dirty="0"/>
              <a:t> os enlaces envolvidos na conexão.</a:t>
            </a:r>
            <a:endParaRPr lang="pt-BR"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URG, PSH</a:t>
            </a:r>
            <a:r>
              <a:rPr lang="pt-BR" baseline="0" dirty="0"/>
              <a:t> e Ponteiros de Dados Urgentes não são utilizados na prática. </a:t>
            </a:r>
          </a:p>
          <a:p>
            <a:r>
              <a:rPr lang="pt-BR" baseline="0" dirty="0"/>
              <a:t>O tamanho da seção de dados não é especificado no cabeçalho TCP. Ele pode ser calculado subtraindo o tamanho dos cabeçalhos TCP e IP do tamanho do datagrama IP, que é especificado no cabeçalho IP.</a:t>
            </a:r>
          </a:p>
          <a:p>
            <a:r>
              <a:rPr lang="pt-BR" baseline="0" dirty="0"/>
              <a:t>Exemplos de opções: anúncio de MSS no início da conexão (derivado do MTU), também chamado de negociação de MSS; Fator de escala para o campo do tamanho da janela (início da conexão); Permissão de ACK Seletivo (início da conexão); ACK Seletivo; e TCP </a:t>
            </a:r>
            <a:r>
              <a:rPr lang="pt-BR" baseline="0" dirty="0" err="1"/>
              <a:t>Timestamps</a:t>
            </a:r>
            <a:r>
              <a:rPr lang="pt-BR" baseline="0" dirty="0"/>
              <a:t> (que evitam que um segmento retransmitido de outra conexão se confunda com um segmento da conexão por fazer parte da janela de números de sequência válidos da conexão atual – RFC1323).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pt-BR" dirty="0"/>
              <a:t>Na prática,</a:t>
            </a:r>
            <a:r>
              <a:rPr lang="pt-BR" baseline="0" dirty="0"/>
              <a:t> a grande maioria das implementações usa buffer para armazenar segmentos fora de ordem.</a:t>
            </a:r>
          </a:p>
          <a:p>
            <a:r>
              <a:rPr lang="pt-BR" baseline="0" dirty="0"/>
              <a:t>É possível usar ACK seletivo através de uma opção (SACK, RFC 2018 e RF2883)</a:t>
            </a:r>
            <a:endParaRPr lang="pt-BR"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a:t>
            </a:r>
            <a:r>
              <a:rPr lang="en-US" dirty="0" err="1"/>
              <a:t>toB</a:t>
            </a:r>
            <a:r>
              <a:rPr lang="en-US" dirty="0"/>
              <a:t>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a:t>
            </a:r>
            <a:r>
              <a:rPr lang="en-US"/>
              <a:t>last A-to-B </a:t>
            </a:r>
            <a:r>
              <a:rPr lang="en-US" dirty="0"/>
              <a:t>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exponentially weighted moving average, shown by the equation here.</a:t>
            </a:r>
          </a:p>
          <a:p>
            <a:r>
              <a:rPr lang="en-US" dirty="0"/>
              <a:t>&lt;say it&gt;</a:t>
            </a:r>
          </a:p>
          <a:p>
            <a:r>
              <a:rPr lang="en-US" dirty="0"/>
              <a:t>Where alpha reflects the influence of the most recent measurements on the estimated RTT; a typical value of alpha used in implementations is .125</a:t>
            </a:r>
          </a:p>
          <a:p>
            <a:endParaRPr lang="en-US" dirty="0"/>
          </a:p>
          <a:p>
            <a:r>
              <a:rPr lang="en-US" dirty="0"/>
              <a:t>The graph at the bottom show measured RTTs between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safety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a:t>
            </a:r>
            <a:r>
              <a:rPr lang="en-US"/>
              <a:t>TCP sender </a:t>
            </a:r>
            <a:r>
              <a:rPr lang="en-US" dirty="0"/>
              <a:t>and receiver operate</a:t>
            </a:r>
          </a:p>
          <a:p>
            <a:endParaRPr lang="en-US" dirty="0"/>
          </a:p>
          <a:p>
            <a:r>
              <a:rPr lang="en-US" dirty="0"/>
              <a:t>You can check out FSMs in book; let’s just give an English text description here and let’s start with </a:t>
            </a:r>
            <a:r>
              <a:rPr lang="en-US"/>
              <a:t>the sender</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Acknowledging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t>
            </a:r>
            <a:r>
              <a:rPr lang="en-US" dirty="0" err="1"/>
              <a:t>a</a:t>
            </a:r>
            <a:r>
              <a:rPr lang="en-US" dirty="0"/>
              <a:t> few retransmission scenarios</a:t>
            </a:r>
          </a:p>
          <a:p>
            <a:endParaRPr lang="en-US" dirty="0"/>
          </a:p>
          <a:p>
            <a:r>
              <a:rPr lang="en-US" dirty="0"/>
              <a:t>In the first case a TCP segments is transmitted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Note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a:p>
        </p:txBody>
      </p:sp>
    </p:spTree>
    <p:extLst>
      <p:ext uri="{BB962C8B-B14F-4D97-AF65-F5344CB8AC3E}">
        <p14:creationId xmlns:p14="http://schemas.microsoft.com/office/powerpoint/2010/main" val="93457386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explicitly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Quando </a:t>
            </a:r>
            <a:r>
              <a:rPr lang="pt-BR" dirty="0" err="1"/>
              <a:t>rwnd</a:t>
            </a:r>
            <a:r>
              <a:rPr lang="pt-BR" dirty="0"/>
              <a:t>=0,</a:t>
            </a:r>
            <a:r>
              <a:rPr lang="pt-BR" baseline="0" dirty="0"/>
              <a:t> receptor continua enviando segmentos de 1 byte com </a:t>
            </a:r>
            <a:r>
              <a:rPr lang="pt-BR" baseline="0" dirty="0" err="1"/>
              <a:t>rwnd</a:t>
            </a:r>
            <a:r>
              <a:rPr lang="pt-BR" baseline="0" dirty="0"/>
              <a:t>=0 até que a janela aumente. Do contrário o emissor nunca saberia que a janela aumentou até que o receptor tivesse algo para enviar para o emissor.</a:t>
            </a:r>
            <a:endParaRPr lang="pt-BR" dirty="0"/>
          </a:p>
          <a:p>
            <a:endParaRPr lang="en-US" dirty="0"/>
          </a:p>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Quando </a:t>
            </a:r>
            <a:r>
              <a:rPr lang="pt-BR" dirty="0" err="1"/>
              <a:t>rwnd</a:t>
            </a:r>
            <a:r>
              <a:rPr lang="pt-BR" dirty="0"/>
              <a:t>=0,</a:t>
            </a:r>
            <a:r>
              <a:rPr lang="pt-BR" baseline="0" dirty="0"/>
              <a:t> receptor continua enviando segmentos de 1 byte com </a:t>
            </a:r>
            <a:r>
              <a:rPr lang="pt-BR" baseline="0" dirty="0" err="1"/>
              <a:t>rwnd</a:t>
            </a:r>
            <a:r>
              <a:rPr lang="pt-BR" baseline="0" dirty="0"/>
              <a:t>=0 até que a janela aumente. Do contrário o emissor nunca saberia que a janela aumentou até que o receptor tivesse algo para enviar para o emissor.</a:t>
            </a:r>
            <a:endParaRPr lang="pt-BR" dirty="0"/>
          </a:p>
          <a:p>
            <a:endParaRPr lang="en-US" dirty="0"/>
          </a:p>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receiver have a number of pieces of shared state that they must establish before actually communicating</a:t>
            </a:r>
          </a:p>
          <a:p>
            <a:pPr marL="171450" indent="-171450">
              <a:buFont typeface="Arial" panose="020B0604020202020204" pitchFamily="34" charset="0"/>
              <a:buChar char="•"/>
            </a:pPr>
            <a:r>
              <a:rPr lang="en-US" dirty="0"/>
              <a:t>FIRST they must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‹nº›</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1219200" y="273050"/>
            <a:ext cx="10363200" cy="1143000"/>
          </a:xfrm>
        </p:spPr>
        <p:txBody>
          <a:bodyPr anchor="b" anchorCtr="0"/>
          <a:lstStyle>
            <a:lvl1pPr>
              <a:defRPr/>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12192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4" name="Espaço Reservado para Texto 3"/>
          <p:cNvSpPr>
            <a:spLocks noGrp="1"/>
          </p:cNvSpPr>
          <p:nvPr>
            <p:ph type="body" sz="half" idx="3"/>
          </p:nvPr>
        </p:nvSpPr>
        <p:spPr>
          <a:xfrm>
            <a:off x="6604000" y="1447800"/>
            <a:ext cx="4978400" cy="762000"/>
          </a:xfrm>
          <a:noFill/>
          <a:ln w="12700" cap="sq" cmpd="sng" algn="ctr">
            <a:noFill/>
            <a:prstDash val="solid"/>
          </a:ln>
        </p:spPr>
        <p:txBody>
          <a:bodyPr lIns="91440" anchor="b" anchorCtr="0">
            <a:noAutofit/>
          </a:bodyPr>
          <a:lstStyle>
            <a:lvl1pPr marL="0" indent="0">
              <a:buNone/>
              <a:defRPr sz="2400" b="1">
                <a:solidFill>
                  <a:schemeClr val="accent1"/>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eaLnBrk="1" latinLnBrk="0" hangingPunct="1"/>
            <a:r>
              <a:rPr kumimoji="0" lang="pt-BR"/>
              <a:t>Clique para editar os estilos do texto mestre</a:t>
            </a:r>
          </a:p>
        </p:txBody>
      </p:sp>
      <p:sp>
        <p:nvSpPr>
          <p:cNvPr id="7" name="Espaço Reservado para Data 6"/>
          <p:cNvSpPr>
            <a:spLocks noGrp="1"/>
          </p:cNvSpPr>
          <p:nvPr>
            <p:ph type="dt" sz="half" idx="10"/>
          </p:nvPr>
        </p:nvSpPr>
        <p:spPr/>
        <p:txBody>
          <a:bodyPr/>
          <a:lstStyle/>
          <a:p>
            <a:fld id="{EA37D5EB-FAE6-4114-A6FE-BFD2D201523B}" type="datetime1">
              <a:rPr lang="pt-BR" smtClean="0">
                <a:solidFill>
                  <a:srgbClr val="1F497D"/>
                </a:solidFill>
              </a:rPr>
              <a:pPr/>
              <a:t>22/10/2025</a:t>
            </a:fld>
            <a:endParaRPr lang="pt-BR">
              <a:solidFill>
                <a:srgbClr val="1F497D"/>
              </a:solidFill>
            </a:endParaRPr>
          </a:p>
        </p:txBody>
      </p:sp>
      <p:sp>
        <p:nvSpPr>
          <p:cNvPr id="8" name="Espaço Reservado para Rodapé 7"/>
          <p:cNvSpPr>
            <a:spLocks noGrp="1"/>
          </p:cNvSpPr>
          <p:nvPr>
            <p:ph type="ftr" sz="quarter" idx="11"/>
          </p:nvPr>
        </p:nvSpPr>
        <p:spPr/>
        <p:txBody>
          <a:bodyPr/>
          <a:lstStyle/>
          <a:p>
            <a:endParaRPr lang="pt-BR">
              <a:solidFill>
                <a:srgbClr val="1F497D"/>
              </a:solidFill>
            </a:endParaRPr>
          </a:p>
        </p:txBody>
      </p:sp>
      <p:sp>
        <p:nvSpPr>
          <p:cNvPr id="9" name="Espaço Reservado para Número de Slide 8"/>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half" idx="2"/>
          </p:nvPr>
        </p:nvSpPr>
        <p:spPr>
          <a:xfrm>
            <a:off x="12192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3" name="Espaço Reservado para Conteúdo 12"/>
          <p:cNvSpPr>
            <a:spLocks noGrp="1"/>
          </p:cNvSpPr>
          <p:nvPr>
            <p:ph sz="half" idx="4"/>
          </p:nvPr>
        </p:nvSpPr>
        <p:spPr>
          <a:xfrm>
            <a:off x="6604000" y="2247900"/>
            <a:ext cx="4978400" cy="38862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18196086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Data 2"/>
          <p:cNvSpPr>
            <a:spLocks noGrp="1"/>
          </p:cNvSpPr>
          <p:nvPr>
            <p:ph type="dt" sz="half" idx="10"/>
          </p:nvPr>
        </p:nvSpPr>
        <p:spPr/>
        <p:txBody>
          <a:bodyPr/>
          <a:lstStyle/>
          <a:p>
            <a:fld id="{E7A88F62-EB7D-45AC-927F-05DA6784D58A}" type="datetime1">
              <a:rPr lang="pt-BR" smtClean="0">
                <a:solidFill>
                  <a:srgbClr val="1F497D"/>
                </a:solidFill>
              </a:rPr>
              <a:pPr/>
              <a:t>22/10/2025</a:t>
            </a:fld>
            <a:endParaRPr lang="pt-BR">
              <a:solidFill>
                <a:srgbClr val="1F497D"/>
              </a:solidFill>
            </a:endParaRPr>
          </a:p>
        </p:txBody>
      </p:sp>
      <p:sp>
        <p:nvSpPr>
          <p:cNvPr id="4" name="Espaço Reservado para Rodapé 3"/>
          <p:cNvSpPr>
            <a:spLocks noGrp="1"/>
          </p:cNvSpPr>
          <p:nvPr>
            <p:ph type="ftr" sz="quarter" idx="11"/>
          </p:nvPr>
        </p:nvSpPr>
        <p:spPr/>
        <p:txBody>
          <a:bodyPr/>
          <a:lstStyle/>
          <a:p>
            <a:endParaRPr lang="pt-BR">
              <a:solidFill>
                <a:srgbClr val="1F497D"/>
              </a:solidFill>
            </a:endParaRPr>
          </a:p>
        </p:txBody>
      </p:sp>
      <p:sp>
        <p:nvSpPr>
          <p:cNvPr id="5" name="Espaço Reservado para Número de Slide 4"/>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4245511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F87B48BB-B420-4920-91EA-61E7550EC915}" type="datetime1">
              <a:rPr lang="pt-BR" smtClean="0">
                <a:solidFill>
                  <a:srgbClr val="1F497D"/>
                </a:solidFill>
              </a:rPr>
              <a:pPr/>
              <a:t>22/10/2025</a:t>
            </a:fld>
            <a:endParaRPr lang="pt-BR">
              <a:solidFill>
                <a:srgbClr val="1F497D"/>
              </a:solidFill>
            </a:endParaRPr>
          </a:p>
        </p:txBody>
      </p:sp>
      <p:sp>
        <p:nvSpPr>
          <p:cNvPr id="3" name="Espaço Reservado para Rodapé 2"/>
          <p:cNvSpPr>
            <a:spLocks noGrp="1"/>
          </p:cNvSpPr>
          <p:nvPr>
            <p:ph type="ftr" sz="quarter" idx="11"/>
          </p:nvPr>
        </p:nvSpPr>
        <p:spPr/>
        <p:txBody>
          <a:bodyPr/>
          <a:lstStyle/>
          <a:p>
            <a:endParaRPr lang="pt-BR">
              <a:solidFill>
                <a:srgbClr val="1F497D"/>
              </a:solidFill>
            </a:endParaRPr>
          </a:p>
        </p:txBody>
      </p:sp>
      <p:sp>
        <p:nvSpPr>
          <p:cNvPr id="4" name="Espaço Reservado para Número de Slide 3"/>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666816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8" name="Retângulo 7"/>
          <p:cNvSpPr/>
          <p:nvPr/>
        </p:nvSpPr>
        <p:spPr>
          <a:xfrm>
            <a:off x="0" y="0"/>
            <a:ext cx="12192000" cy="6858000"/>
          </a:xfrm>
          <a:prstGeom prst="rect">
            <a:avLst/>
          </a:prstGeom>
          <a:solidFill>
            <a:srgbClr val="FFFFFF"/>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useBgFill="1">
        <p:nvSpPr>
          <p:cNvPr id="9" name="Retângulo de cantos arredondados 8"/>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1219200" y="273050"/>
            <a:ext cx="10363200" cy="1143000"/>
          </a:xfrm>
        </p:spPr>
        <p:txBody>
          <a:bodyPr anchor="b" anchorCtr="0"/>
          <a:lstStyle>
            <a:lvl1pPr algn="l">
              <a:buNone/>
              <a:defRPr sz="4000" b="0"/>
            </a:lvl1pPr>
          </a:lstStyle>
          <a:p>
            <a:r>
              <a:rPr kumimoji="0" lang="pt-BR"/>
              <a:t>Clique para editar o estilo do título mestre</a:t>
            </a:r>
            <a:endParaRPr kumimoji="0" lang="en-US"/>
          </a:p>
        </p:txBody>
      </p:sp>
      <p:sp>
        <p:nvSpPr>
          <p:cNvPr id="3" name="Espaço Reservado para Texto 2"/>
          <p:cNvSpPr>
            <a:spLocks noGrp="1"/>
          </p:cNvSpPr>
          <p:nvPr>
            <p:ph type="body" idx="2"/>
          </p:nvPr>
        </p:nvSpPr>
        <p:spPr>
          <a:xfrm>
            <a:off x="1219200" y="1600200"/>
            <a:ext cx="2540000" cy="4495800"/>
          </a:xfrm>
        </p:spPr>
        <p:txBody>
          <a:bodyPr/>
          <a:lstStyle>
            <a:lvl1pPr marL="0" indent="0">
              <a:buNone/>
              <a:defRPr sz="1800"/>
            </a:lvl1pPr>
            <a:lvl2pPr>
              <a:buNone/>
              <a:defRPr sz="1200"/>
            </a:lvl2pPr>
            <a:lvl3pPr>
              <a:buNone/>
              <a:defRPr sz="1000"/>
            </a:lvl3pPr>
            <a:lvl4pPr>
              <a:buNone/>
              <a:defRPr sz="900"/>
            </a:lvl4pPr>
            <a:lvl5pPr>
              <a:buNone/>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04848774-09E3-4D26-A601-8755271C6254}"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11" name="Espaço Reservado para Conteúdo 10"/>
          <p:cNvSpPr>
            <a:spLocks noGrp="1"/>
          </p:cNvSpPr>
          <p:nvPr>
            <p:ph sz="quarter" idx="1"/>
          </p:nvPr>
        </p:nvSpPr>
        <p:spPr>
          <a:xfrm>
            <a:off x="3962400" y="1600200"/>
            <a:ext cx="7620000" cy="44958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15017609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1219200" y="4900550"/>
            <a:ext cx="9753600" cy="522288"/>
          </a:xfrm>
        </p:spPr>
        <p:txBody>
          <a:bodyPr anchor="ctr">
            <a:noAutofit/>
          </a:bodyPr>
          <a:lstStyle>
            <a:lvl1pPr algn="l">
              <a:buNone/>
              <a:defRPr sz="2800" b="0"/>
            </a:lvl1pPr>
          </a:lstStyle>
          <a:p>
            <a:r>
              <a:rPr kumimoji="0" lang="pt-BR"/>
              <a:t>Clique para editar o estilo do título mestre</a:t>
            </a:r>
            <a:endParaRPr kumimoji="0" lang="en-US"/>
          </a:p>
        </p:txBody>
      </p:sp>
      <p:sp>
        <p:nvSpPr>
          <p:cNvPr id="4" name="Espaço Reservado para Texto 3"/>
          <p:cNvSpPr>
            <a:spLocks noGrp="1"/>
          </p:cNvSpPr>
          <p:nvPr>
            <p:ph type="body" sz="half" idx="2"/>
          </p:nvPr>
        </p:nvSpPr>
        <p:spPr>
          <a:xfrm>
            <a:off x="1219200" y="5445825"/>
            <a:ext cx="9753600" cy="685800"/>
          </a:xfrm>
        </p:spPr>
        <p:txBody>
          <a:bodyPr/>
          <a:lstStyle>
            <a:lvl1pPr marL="0" indent="0">
              <a:buFontTx/>
              <a:buNone/>
              <a:defRPr sz="1600"/>
            </a:lvl1pPr>
            <a:lvl2pPr>
              <a:defRPr sz="1200"/>
            </a:lvl2pPr>
            <a:lvl3pPr>
              <a:defRPr sz="1000"/>
            </a:lvl3pPr>
            <a:lvl4pPr>
              <a:defRPr sz="900"/>
            </a:lvl4pPr>
            <a:lvl5pPr>
              <a:defRPr sz="900"/>
            </a:lvl5pPr>
          </a:lstStyle>
          <a:p>
            <a:pPr lvl="0" eaLnBrk="1" latinLnBrk="0" hangingPunct="1"/>
            <a:r>
              <a:rPr kumimoji="0" lang="pt-BR"/>
              <a:t>Clique para editar os estilos do texto mestre</a:t>
            </a:r>
          </a:p>
        </p:txBody>
      </p:sp>
      <p:sp>
        <p:nvSpPr>
          <p:cNvPr id="5" name="Espaço Reservado para Data 4"/>
          <p:cNvSpPr>
            <a:spLocks noGrp="1"/>
          </p:cNvSpPr>
          <p:nvPr>
            <p:ph type="dt" sz="half" idx="10"/>
          </p:nvPr>
        </p:nvSpPr>
        <p:spPr/>
        <p:txBody>
          <a:bodyPr/>
          <a:lstStyle/>
          <a:p>
            <a:fld id="{4EEE3034-92E1-4283-A95E-5FA7DEA0FC5D}"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a:xfrm>
            <a:off x="1219200" y="6172200"/>
            <a:ext cx="5181600" cy="457200"/>
          </a:xfrm>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
        <p:nvSpPr>
          <p:cNvPr id="11" name="Retângulo 10"/>
          <p:cNvSpPr/>
          <p:nvPr/>
        </p:nvSpPr>
        <p:spPr>
          <a:xfrm flipV="1">
            <a:off x="91076" y="4683555"/>
            <a:ext cx="120091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2" name="Retângulo 11"/>
          <p:cNvSpPr/>
          <p:nvPr/>
        </p:nvSpPr>
        <p:spPr>
          <a:xfrm>
            <a:off x="91347" y="4650479"/>
            <a:ext cx="12008852"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3" name="Retângulo 12"/>
          <p:cNvSpPr/>
          <p:nvPr/>
        </p:nvSpPr>
        <p:spPr>
          <a:xfrm>
            <a:off x="91350" y="4773229"/>
            <a:ext cx="12008849" cy="48807"/>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3" name="Espaço Reservado para Imagem 2"/>
          <p:cNvSpPr>
            <a:spLocks noGrp="1"/>
          </p:cNvSpPr>
          <p:nvPr>
            <p:ph type="pic" idx="1"/>
          </p:nvPr>
        </p:nvSpPr>
        <p:spPr>
          <a:xfrm>
            <a:off x="91081" y="66680"/>
            <a:ext cx="12002497" cy="4581525"/>
          </a:xfrm>
          <a:prstGeom prst="round2SameRect">
            <a:avLst>
              <a:gd name="adj1" fmla="val 7101"/>
              <a:gd name="adj2" fmla="val 0"/>
            </a:avLst>
          </a:prstGeom>
          <a:solidFill>
            <a:schemeClr val="bg2"/>
          </a:solidFill>
          <a:ln w="6350">
            <a:solidFill>
              <a:schemeClr val="tx1"/>
            </a:solidFill>
          </a:ln>
        </p:spPr>
        <p:txBody>
          <a:bodyPr/>
          <a:lstStyle>
            <a:lvl1pPr marL="0" indent="0">
              <a:buNone/>
              <a:defRPr sz="3200"/>
            </a:lvl1pPr>
          </a:lstStyle>
          <a:p>
            <a:r>
              <a:rPr kumimoji="0" lang="pt-BR"/>
              <a:t>Clique no ícone para adicionar uma imagem</a:t>
            </a:r>
            <a:endParaRPr kumimoji="0" lang="en-US" dirty="0"/>
          </a:p>
        </p:txBody>
      </p:sp>
    </p:spTree>
    <p:extLst>
      <p:ext uri="{BB962C8B-B14F-4D97-AF65-F5344CB8AC3E}">
        <p14:creationId xmlns:p14="http://schemas.microsoft.com/office/powerpoint/2010/main" val="27648043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AE648E13-D382-430F-8B20-8F71C1EB7CD5}"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39211618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4646"/>
            <a:ext cx="2682240" cy="5851525"/>
          </a:xfrm>
        </p:spPr>
        <p:txBody>
          <a:bodyPr vert="eaVert"/>
          <a:lstStyle/>
          <a:p>
            <a:r>
              <a:rPr kumimoji="0" lang="pt-BR"/>
              <a:t>Clique para editar o estilo do título mestre</a:t>
            </a:r>
            <a:endParaRPr kumimoji="0" lang="en-US"/>
          </a:p>
        </p:txBody>
      </p:sp>
      <p:sp>
        <p:nvSpPr>
          <p:cNvPr id="3" name="Espaço Reservado para Texto Vertical 2"/>
          <p:cNvSpPr>
            <a:spLocks noGrp="1"/>
          </p:cNvSpPr>
          <p:nvPr>
            <p:ph type="body" orient="vert" idx="1"/>
          </p:nvPr>
        </p:nvSpPr>
        <p:spPr>
          <a:xfrm>
            <a:off x="1219200" y="274645"/>
            <a:ext cx="7416800" cy="5851525"/>
          </a:xfrm>
        </p:spPr>
        <p:txBody>
          <a:bodyPr vert="eaVert"/>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4" name="Espaço Reservado para Data 3"/>
          <p:cNvSpPr>
            <a:spLocks noGrp="1"/>
          </p:cNvSpPr>
          <p:nvPr>
            <p:ph type="dt" sz="half" idx="10"/>
          </p:nvPr>
        </p:nvSpPr>
        <p:spPr/>
        <p:txBody>
          <a:bodyPr/>
          <a:lstStyle/>
          <a:p>
            <a:fld id="{68C7E04C-9D42-4FFC-89A3-239778FA604E}"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2786280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xAndObj">
  <p:cSld name="Título, texto e conteúdo">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4638"/>
            <a:ext cx="10972800" cy="1143000"/>
          </a:xfrm>
        </p:spPr>
        <p:txBody>
          <a:bodyPr/>
          <a:lstStyle/>
          <a:p>
            <a:r>
              <a:rPr lang="pt-BR"/>
              <a:t>Clique para editar o título mestre</a:t>
            </a:r>
          </a:p>
        </p:txBody>
      </p:sp>
      <p:sp>
        <p:nvSpPr>
          <p:cNvPr id="3" name="Espaço Reservado para Texto 2"/>
          <p:cNvSpPr>
            <a:spLocks noGrp="1"/>
          </p:cNvSpPr>
          <p:nvPr>
            <p:ph type="body" sz="half" idx="1"/>
          </p:nvPr>
        </p:nvSpPr>
        <p:spPr>
          <a:xfrm>
            <a:off x="609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97600" y="1600205"/>
            <a:ext cx="5384800" cy="4525963"/>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a:xfrm>
            <a:off x="609600" y="6245225"/>
            <a:ext cx="2844800" cy="476250"/>
          </a:xfrm>
        </p:spPr>
        <p:txBody>
          <a:bodyPr/>
          <a:lstStyle>
            <a:lvl1pPr>
              <a:defRPr/>
            </a:lvl1pPr>
          </a:lstStyle>
          <a:p>
            <a:endParaRPr lang="pt-BR">
              <a:solidFill>
                <a:srgbClr val="1F497D"/>
              </a:solidFill>
            </a:endParaRPr>
          </a:p>
        </p:txBody>
      </p:sp>
      <p:sp>
        <p:nvSpPr>
          <p:cNvPr id="6" name="Espaço Reservado para Rodapé 5"/>
          <p:cNvSpPr>
            <a:spLocks noGrp="1"/>
          </p:cNvSpPr>
          <p:nvPr>
            <p:ph type="ftr" sz="quarter" idx="11"/>
          </p:nvPr>
        </p:nvSpPr>
        <p:spPr>
          <a:xfrm>
            <a:off x="4165600" y="6245225"/>
            <a:ext cx="3860800" cy="476250"/>
          </a:xfrm>
        </p:spPr>
        <p:txBody>
          <a:bodyPr/>
          <a:lstStyle>
            <a:lvl1pPr>
              <a:defRPr/>
            </a:lvl1pPr>
          </a:lstStyle>
          <a:p>
            <a:endParaRPr lang="pt-BR">
              <a:solidFill>
                <a:srgbClr val="1F497D"/>
              </a:solidFill>
            </a:endParaRPr>
          </a:p>
        </p:txBody>
      </p:sp>
      <p:sp>
        <p:nvSpPr>
          <p:cNvPr id="7" name="Espaço Reservado para Número de Slide 6"/>
          <p:cNvSpPr>
            <a:spLocks noGrp="1"/>
          </p:cNvSpPr>
          <p:nvPr>
            <p:ph type="sldNum" sz="quarter" idx="12"/>
          </p:nvPr>
        </p:nvSpPr>
        <p:spPr>
          <a:xfrm>
            <a:off x="8737600" y="6245225"/>
            <a:ext cx="2844800" cy="476250"/>
          </a:xfrm>
        </p:spPr>
        <p:txBody>
          <a:bodyPr/>
          <a:lstStyle>
            <a:lvl1pPr>
              <a:defRPr/>
            </a:lvl1pPr>
          </a:lstStyle>
          <a:p>
            <a:fld id="{21AE0068-710F-4375-8284-A42444354BA2}" type="slidenum">
              <a:rPr lang="pt-BR"/>
              <a:pPr/>
              <a:t>‹nº›</a:t>
            </a:fld>
            <a:endParaRPr lang="pt-BR"/>
          </a:p>
        </p:txBody>
      </p:sp>
    </p:spTree>
    <p:extLst>
      <p:ext uri="{BB962C8B-B14F-4D97-AF65-F5344CB8AC3E}">
        <p14:creationId xmlns:p14="http://schemas.microsoft.com/office/powerpoint/2010/main" val="1534968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‹nº›</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‹nº›</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‹nº›</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B1D834-9A60-0144-B34B-272570688E2D}"/>
              </a:ext>
            </a:extLst>
          </p:cNvPr>
          <p:cNvSpPr>
            <a:spLocks noGrp="1"/>
          </p:cNvSpPr>
          <p:nvPr>
            <p:ph type="dt" sz="half" idx="10"/>
          </p:nvPr>
        </p:nvSpPr>
        <p:spPr/>
        <p:txBody>
          <a:bodyPr/>
          <a:lstStyle/>
          <a:p>
            <a:fld id="{5BDE25CE-E254-A94B-B5AF-C5A01BD997AB}" type="datetimeFigureOut">
              <a:rPr lang="en-US" smtClean="0"/>
              <a:t>10/22/2025</a:t>
            </a:fld>
            <a:endParaRPr lang="en-US"/>
          </a:p>
        </p:txBody>
      </p:sp>
      <p:sp>
        <p:nvSpPr>
          <p:cNvPr id="3" name="Footer Placeholder 2">
            <a:extLst>
              <a:ext uri="{FF2B5EF4-FFF2-40B4-BE49-F238E27FC236}">
                <a16:creationId xmlns:a16="http://schemas.microsoft.com/office/drawing/2014/main" id="{12A4ADFA-C513-7947-8FC6-A5831876725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FBF1950-807A-A347-B7AD-B769A13BC7B1}"/>
              </a:ext>
            </a:extLst>
          </p:cNvPr>
          <p:cNvSpPr>
            <a:spLocks noGrp="1"/>
          </p:cNvSpPr>
          <p:nvPr>
            <p:ph type="sldNum" sz="quarter" idx="12"/>
          </p:nvPr>
        </p:nvSpPr>
        <p:spPr/>
        <p:txBody>
          <a:bodyPr/>
          <a:lstStyle/>
          <a:p>
            <a:fld id="{8E77583F-9FD8-F447-89A7-11C4555D7609}" type="slidenum">
              <a:rPr lang="en-US" smtClean="0"/>
              <a:t>‹nº›</a:t>
            </a:fld>
            <a:endParaRPr lang="en-US"/>
          </a:p>
        </p:txBody>
      </p:sp>
    </p:spTree>
    <p:extLst>
      <p:ext uri="{BB962C8B-B14F-4D97-AF65-F5344CB8AC3E}">
        <p14:creationId xmlns:p14="http://schemas.microsoft.com/office/powerpoint/2010/main" val="24835406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12" name="Retângulo 11"/>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3" name="Retângulo de cantos arredondados 12"/>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Subtítulo 8"/>
          <p:cNvSpPr>
            <a:spLocks noGrp="1"/>
          </p:cNvSpPr>
          <p:nvPr>
            <p:ph type="subTitle" idx="1"/>
          </p:nvPr>
        </p:nvSpPr>
        <p:spPr>
          <a:xfrm>
            <a:off x="1727200" y="3200400"/>
            <a:ext cx="8534400" cy="1600200"/>
          </a:xfrm>
        </p:spPr>
        <p:txBody>
          <a:bodyPr/>
          <a:lstStyle>
            <a:lvl1pPr marL="0" indent="0" algn="ctr">
              <a:buNone/>
              <a:defRPr sz="26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pt-BR"/>
              <a:t>Clique para editar o estilo do subtítulo mestre</a:t>
            </a:r>
            <a:endParaRPr kumimoji="0" lang="en-US"/>
          </a:p>
        </p:txBody>
      </p:sp>
      <p:sp>
        <p:nvSpPr>
          <p:cNvPr id="28" name="Espaço Reservado para Data 27"/>
          <p:cNvSpPr>
            <a:spLocks noGrp="1"/>
          </p:cNvSpPr>
          <p:nvPr>
            <p:ph type="dt" sz="half" idx="10"/>
          </p:nvPr>
        </p:nvSpPr>
        <p:spPr/>
        <p:txBody>
          <a:bodyPr/>
          <a:lstStyle/>
          <a:p>
            <a:fld id="{9B669658-8047-4E64-89A9-9A6EFED45717}" type="datetime1">
              <a:rPr lang="pt-BR" smtClean="0">
                <a:solidFill>
                  <a:srgbClr val="1F497D"/>
                </a:solidFill>
              </a:rPr>
              <a:pPr/>
              <a:t>22/10/2025</a:t>
            </a:fld>
            <a:endParaRPr lang="pt-BR">
              <a:solidFill>
                <a:srgbClr val="1F497D"/>
              </a:solidFill>
            </a:endParaRPr>
          </a:p>
        </p:txBody>
      </p:sp>
      <p:sp>
        <p:nvSpPr>
          <p:cNvPr id="17" name="Espaço Reservado para Rodapé 16"/>
          <p:cNvSpPr>
            <a:spLocks noGrp="1"/>
          </p:cNvSpPr>
          <p:nvPr>
            <p:ph type="ftr" sz="quarter" idx="11"/>
          </p:nvPr>
        </p:nvSpPr>
        <p:spPr/>
        <p:txBody>
          <a:bodyPr/>
          <a:lstStyle/>
          <a:p>
            <a:endParaRPr lang="pt-BR">
              <a:solidFill>
                <a:srgbClr val="1F497D"/>
              </a:solidFill>
            </a:endParaRPr>
          </a:p>
        </p:txBody>
      </p:sp>
      <p:sp>
        <p:nvSpPr>
          <p:cNvPr id="29" name="Espaço Reservado para Número de Slide 28"/>
          <p:cNvSpPr>
            <a:spLocks noGrp="1"/>
          </p:cNvSpPr>
          <p:nvPr>
            <p:ph type="sldNum" sz="quarter" idx="12"/>
          </p:nvPr>
        </p:nvSpPr>
        <p:spPr/>
        <p:txBody>
          <a:bodyPr lIns="0" tIns="0" rIns="0" bIns="0">
            <a:noAutofit/>
          </a:bodyPr>
          <a:lstStyle>
            <a:lvl1pPr>
              <a:defRPr sz="1400">
                <a:solidFill>
                  <a:srgbClr val="FFFFFF"/>
                </a:solidFill>
              </a:defRPr>
            </a:lvl1pPr>
          </a:lstStyle>
          <a:p>
            <a:fld id="{2119D8CF-8DEC-4D9F-84EE-ADF04DFF3391}" type="slidenum">
              <a:rPr lang="pt-BR" smtClean="0"/>
              <a:pPr/>
              <a:t>‹nº›</a:t>
            </a:fld>
            <a:endParaRPr lang="pt-BR"/>
          </a:p>
        </p:txBody>
      </p:sp>
      <p:sp>
        <p:nvSpPr>
          <p:cNvPr id="7" name="Retângulo 6"/>
          <p:cNvSpPr/>
          <p:nvPr/>
        </p:nvSpPr>
        <p:spPr>
          <a:xfrm>
            <a:off x="83911" y="1449308"/>
            <a:ext cx="12028716" cy="1527349"/>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0" name="Retângulo 9"/>
          <p:cNvSpPr/>
          <p:nvPr/>
        </p:nvSpPr>
        <p:spPr>
          <a:xfrm>
            <a:off x="83911" y="1396720"/>
            <a:ext cx="12028716" cy="120580"/>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11" name="Retângulo 10"/>
          <p:cNvSpPr/>
          <p:nvPr/>
        </p:nvSpPr>
        <p:spPr>
          <a:xfrm>
            <a:off x="83911" y="2976649"/>
            <a:ext cx="12028716" cy="110532"/>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Título 7"/>
          <p:cNvSpPr>
            <a:spLocks noGrp="1"/>
          </p:cNvSpPr>
          <p:nvPr>
            <p:ph type="ctrTitle"/>
          </p:nvPr>
        </p:nvSpPr>
        <p:spPr>
          <a:xfrm>
            <a:off x="609600" y="1505935"/>
            <a:ext cx="10972800" cy="1470025"/>
          </a:xfrm>
        </p:spPr>
        <p:txBody>
          <a:bodyPr anchor="ctr"/>
          <a:lstStyle>
            <a:lvl1pPr algn="ctr">
              <a:defRPr lang="en-US" dirty="0">
                <a:solidFill>
                  <a:srgbClr val="FFFFFF"/>
                </a:solidFill>
              </a:defRPr>
            </a:lvl1pPr>
          </a:lstStyle>
          <a:p>
            <a:r>
              <a:rPr kumimoji="0" lang="pt-BR"/>
              <a:t>Clique para editar o estilo do título mestre</a:t>
            </a:r>
            <a:endParaRPr kumimoji="0" lang="en-US"/>
          </a:p>
        </p:txBody>
      </p:sp>
    </p:spTree>
    <p:extLst>
      <p:ext uri="{BB962C8B-B14F-4D97-AF65-F5344CB8AC3E}">
        <p14:creationId xmlns:p14="http://schemas.microsoft.com/office/powerpoint/2010/main" val="2319710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4" name="Espaço Reservado para Data 3"/>
          <p:cNvSpPr>
            <a:spLocks noGrp="1"/>
          </p:cNvSpPr>
          <p:nvPr>
            <p:ph type="dt" sz="half" idx="10"/>
          </p:nvPr>
        </p:nvSpPr>
        <p:spPr/>
        <p:txBody>
          <a:bodyPr/>
          <a:lstStyle/>
          <a:p>
            <a:fld id="{60846784-6061-4301-B066-82570949A3F7}"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p:txBody>
          <a:bodyPr/>
          <a:lstStyle/>
          <a:p>
            <a:endParaRPr lang="pt-BR">
              <a:solidFill>
                <a:srgbClr val="1F497D"/>
              </a:solidFill>
            </a:endParaRPr>
          </a:p>
        </p:txBody>
      </p:sp>
      <p:sp>
        <p:nvSpPr>
          <p:cNvPr id="6" name="Espaço Reservado para Número de Slide 5"/>
          <p:cNvSpPr>
            <a:spLocks noGrp="1"/>
          </p:cNvSpPr>
          <p:nvPr>
            <p:ph type="sldNum" sz="quarter" idx="12"/>
          </p:nvPr>
        </p:nvSpPr>
        <p:spPr/>
        <p:txBody>
          <a:bodyPr/>
          <a:lstStyle/>
          <a:p>
            <a:fld id="{2119D8CF-8DEC-4D9F-84EE-ADF04DFF3391}" type="slidenum">
              <a:rPr lang="pt-BR" smtClean="0"/>
              <a:pPr/>
              <a:t>‹nº›</a:t>
            </a:fld>
            <a:endParaRPr lang="pt-BR"/>
          </a:p>
        </p:txBody>
      </p:sp>
      <p:sp>
        <p:nvSpPr>
          <p:cNvPr id="8" name="Espaço Reservado para Conteúdo 7"/>
          <p:cNvSpPr>
            <a:spLocks noGrp="1"/>
          </p:cNvSpPr>
          <p:nvPr>
            <p:ph sz="quarter" idx="1"/>
          </p:nvPr>
        </p:nvSpPr>
        <p:spPr>
          <a:xfrm>
            <a:off x="1219200" y="1447800"/>
            <a:ext cx="1036320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4753383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11" name="Retângulo 10"/>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10" name="Retângulo de cantos arredondados 9"/>
          <p:cNvSpPr/>
          <p:nvPr/>
        </p:nvSpPr>
        <p:spPr>
          <a:xfrm>
            <a:off x="87084" y="69760"/>
            <a:ext cx="12017829" cy="6692201"/>
          </a:xfrm>
          <a:prstGeom prst="roundRect">
            <a:avLst>
              <a:gd name="adj" fmla="val 4929"/>
            </a:avLst>
          </a:prstGeom>
          <a:ln w="6350" cap="sq" cmpd="sng" algn="ctr">
            <a:solidFill>
              <a:schemeClr val="tx1">
                <a:alpha val="100000"/>
              </a:schemeClr>
            </a:solidFill>
            <a:prstDash val="solid"/>
          </a:ln>
          <a:effectLst/>
        </p:spPr>
        <p:style>
          <a:lnRef idx="3">
            <a:schemeClr val="lt1"/>
          </a:lnRef>
          <a:fillRef idx="1003">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 name="Título 1"/>
          <p:cNvSpPr>
            <a:spLocks noGrp="1"/>
          </p:cNvSpPr>
          <p:nvPr>
            <p:ph type="title"/>
          </p:nvPr>
        </p:nvSpPr>
        <p:spPr>
          <a:xfrm>
            <a:off x="963084" y="952505"/>
            <a:ext cx="10363200" cy="1362075"/>
          </a:xfrm>
        </p:spPr>
        <p:txBody>
          <a:bodyPr anchor="b" anchorCtr="0"/>
          <a:lstStyle>
            <a:lvl1pPr algn="l">
              <a:buNone/>
              <a:defRPr sz="4000" b="0" cap="none"/>
            </a:lvl1pPr>
          </a:lstStyle>
          <a:p>
            <a:r>
              <a:rPr kumimoji="0" lang="pt-BR"/>
              <a:t>Clique para editar o estilo do título mestre</a:t>
            </a:r>
            <a:endParaRPr kumimoji="0" lang="en-US"/>
          </a:p>
        </p:txBody>
      </p:sp>
      <p:sp>
        <p:nvSpPr>
          <p:cNvPr id="3" name="Espaço Reservado para Texto 2"/>
          <p:cNvSpPr>
            <a:spLocks noGrp="1"/>
          </p:cNvSpPr>
          <p:nvPr>
            <p:ph type="body" idx="1"/>
          </p:nvPr>
        </p:nvSpPr>
        <p:spPr>
          <a:xfrm>
            <a:off x="963084" y="2547938"/>
            <a:ext cx="10363200" cy="1338262"/>
          </a:xfrm>
        </p:spPr>
        <p:txBody>
          <a:bodyPr anchor="t" anchorCtr="0"/>
          <a:lstStyle>
            <a:lvl1pPr marL="0" indent="0">
              <a:buNone/>
              <a:defRPr sz="24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pt-BR"/>
              <a:t>Clique para editar os estilos do texto mestre</a:t>
            </a:r>
          </a:p>
        </p:txBody>
      </p:sp>
      <p:sp>
        <p:nvSpPr>
          <p:cNvPr id="4" name="Espaço Reservado para Data 3"/>
          <p:cNvSpPr>
            <a:spLocks noGrp="1"/>
          </p:cNvSpPr>
          <p:nvPr>
            <p:ph type="dt" sz="half" idx="10"/>
          </p:nvPr>
        </p:nvSpPr>
        <p:spPr/>
        <p:txBody>
          <a:bodyPr/>
          <a:lstStyle/>
          <a:p>
            <a:fld id="{975EC651-3794-4BFA-B8EA-3B4B56413734}" type="datetime1">
              <a:rPr lang="pt-BR" smtClean="0">
                <a:solidFill>
                  <a:srgbClr val="1F497D"/>
                </a:solidFill>
              </a:rPr>
              <a:pPr/>
              <a:t>22/10/2025</a:t>
            </a:fld>
            <a:endParaRPr lang="pt-BR">
              <a:solidFill>
                <a:srgbClr val="1F497D"/>
              </a:solidFill>
            </a:endParaRPr>
          </a:p>
        </p:txBody>
      </p:sp>
      <p:sp>
        <p:nvSpPr>
          <p:cNvPr id="5" name="Espaço Reservado para Rodapé 4"/>
          <p:cNvSpPr>
            <a:spLocks noGrp="1"/>
          </p:cNvSpPr>
          <p:nvPr>
            <p:ph type="ftr" sz="quarter" idx="11"/>
          </p:nvPr>
        </p:nvSpPr>
        <p:spPr>
          <a:xfrm>
            <a:off x="1066800" y="6172200"/>
            <a:ext cx="5334000" cy="457200"/>
          </a:xfrm>
        </p:spPr>
        <p:txBody>
          <a:bodyPr/>
          <a:lstStyle/>
          <a:p>
            <a:endParaRPr lang="pt-BR">
              <a:solidFill>
                <a:srgbClr val="1F497D"/>
              </a:solidFill>
            </a:endParaRPr>
          </a:p>
        </p:txBody>
      </p:sp>
      <p:sp>
        <p:nvSpPr>
          <p:cNvPr id="7" name="Retângulo 6"/>
          <p:cNvSpPr/>
          <p:nvPr/>
        </p:nvSpPr>
        <p:spPr>
          <a:xfrm flipV="1">
            <a:off x="92551" y="2376830"/>
            <a:ext cx="12018020" cy="91440"/>
          </a:xfrm>
          <a:prstGeom prst="rect">
            <a:avLst/>
          </a:prstGeom>
          <a:solidFill>
            <a:schemeClr val="accent1">
              <a:alpha val="10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8" name="Retângulo 7"/>
          <p:cNvSpPr/>
          <p:nvPr/>
        </p:nvSpPr>
        <p:spPr>
          <a:xfrm>
            <a:off x="92198" y="2341480"/>
            <a:ext cx="12018375" cy="45719"/>
          </a:xfrm>
          <a:prstGeom prst="rect">
            <a:avLst/>
          </a:prstGeom>
          <a:solidFill>
            <a:schemeClr val="accent1">
              <a:tint val="60000"/>
            </a:schemeClr>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9" name="Retângulo 8"/>
          <p:cNvSpPr/>
          <p:nvPr/>
        </p:nvSpPr>
        <p:spPr>
          <a:xfrm>
            <a:off x="91078" y="2468880"/>
            <a:ext cx="12019495" cy="45720"/>
          </a:xfrm>
          <a:prstGeom prst="rect">
            <a:avLst/>
          </a:prstGeom>
          <a:solidFill>
            <a:schemeClr val="accent5"/>
          </a:solidFill>
          <a:ln w="19050" cap="sq"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6" name="Espaço Reservado para Número de Slide 5"/>
          <p:cNvSpPr>
            <a:spLocks noGrp="1"/>
          </p:cNvSpPr>
          <p:nvPr>
            <p:ph type="sldNum" sz="quarter" idx="12"/>
          </p:nvPr>
        </p:nvSpPr>
        <p:spPr>
          <a:xfrm>
            <a:off x="195072" y="6208776"/>
            <a:ext cx="609600" cy="457200"/>
          </a:xfrm>
        </p:spPr>
        <p:txBody>
          <a:bodyPr/>
          <a:lstStyle/>
          <a:p>
            <a:fld id="{2119D8CF-8DEC-4D9F-84EE-ADF04DFF3391}" type="slidenum">
              <a:rPr lang="pt-BR" smtClean="0"/>
              <a:pPr/>
              <a:t>‹nº›</a:t>
            </a:fld>
            <a:endParaRPr lang="pt-BR"/>
          </a:p>
        </p:txBody>
      </p:sp>
    </p:spTree>
    <p:extLst>
      <p:ext uri="{BB962C8B-B14F-4D97-AF65-F5344CB8AC3E}">
        <p14:creationId xmlns:p14="http://schemas.microsoft.com/office/powerpoint/2010/main" val="23971660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kumimoji="0" lang="pt-BR"/>
              <a:t>Clique para editar o estilo do título mestre</a:t>
            </a:r>
            <a:endParaRPr kumimoji="0" lang="en-US"/>
          </a:p>
        </p:txBody>
      </p:sp>
      <p:sp>
        <p:nvSpPr>
          <p:cNvPr id="5" name="Espaço Reservado para Data 4"/>
          <p:cNvSpPr>
            <a:spLocks noGrp="1"/>
          </p:cNvSpPr>
          <p:nvPr>
            <p:ph type="dt" sz="half" idx="10"/>
          </p:nvPr>
        </p:nvSpPr>
        <p:spPr/>
        <p:txBody>
          <a:bodyPr/>
          <a:lstStyle/>
          <a:p>
            <a:fld id="{06626CBA-78A0-4C3B-A468-FAD95C2BFE61}" type="datetime1">
              <a:rPr lang="pt-BR" smtClean="0">
                <a:solidFill>
                  <a:srgbClr val="1F497D"/>
                </a:solidFill>
              </a:rPr>
              <a:pPr/>
              <a:t>22/10/2025</a:t>
            </a:fld>
            <a:endParaRPr lang="pt-BR">
              <a:solidFill>
                <a:srgbClr val="1F497D"/>
              </a:solidFill>
            </a:endParaRPr>
          </a:p>
        </p:txBody>
      </p:sp>
      <p:sp>
        <p:nvSpPr>
          <p:cNvPr id="6" name="Espaço Reservado para Rodapé 5"/>
          <p:cNvSpPr>
            <a:spLocks noGrp="1"/>
          </p:cNvSpPr>
          <p:nvPr>
            <p:ph type="ftr" sz="quarter" idx="11"/>
          </p:nvPr>
        </p:nvSpPr>
        <p:spPr/>
        <p:txBody>
          <a:bodyPr/>
          <a:lstStyle/>
          <a:p>
            <a:endParaRPr lang="pt-BR">
              <a:solidFill>
                <a:srgbClr val="1F497D"/>
              </a:solidFill>
            </a:endParaRPr>
          </a:p>
        </p:txBody>
      </p:sp>
      <p:sp>
        <p:nvSpPr>
          <p:cNvPr id="7" name="Espaço Reservado para Número de Slide 6"/>
          <p:cNvSpPr>
            <a:spLocks noGrp="1"/>
          </p:cNvSpPr>
          <p:nvPr>
            <p:ph type="sldNum" sz="quarter" idx="12"/>
          </p:nvPr>
        </p:nvSpPr>
        <p:spPr/>
        <p:txBody>
          <a:bodyPr/>
          <a:lstStyle/>
          <a:p>
            <a:fld id="{2119D8CF-8DEC-4D9F-84EE-ADF04DFF3391}" type="slidenum">
              <a:rPr lang="pt-BR" smtClean="0"/>
              <a:pPr/>
              <a:t>‹nº›</a:t>
            </a:fld>
            <a:endParaRPr lang="pt-BR"/>
          </a:p>
        </p:txBody>
      </p:sp>
      <p:sp>
        <p:nvSpPr>
          <p:cNvPr id="9" name="Espaço Reservado para Conteúdo 8"/>
          <p:cNvSpPr>
            <a:spLocks noGrp="1"/>
          </p:cNvSpPr>
          <p:nvPr>
            <p:ph sz="quarter" idx="1"/>
          </p:nvPr>
        </p:nvSpPr>
        <p:spPr>
          <a:xfrm>
            <a:off x="12192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
        <p:nvSpPr>
          <p:cNvPr id="11" name="Espaço Reservado para Conteúdo 10"/>
          <p:cNvSpPr>
            <a:spLocks noGrp="1"/>
          </p:cNvSpPr>
          <p:nvPr>
            <p:ph sz="quarter" idx="2"/>
          </p:nvPr>
        </p:nvSpPr>
        <p:spPr>
          <a:xfrm>
            <a:off x="6578600" y="1447800"/>
            <a:ext cx="4998720" cy="4572000"/>
          </a:xfrm>
        </p:spPr>
        <p:txBody>
          <a:bodyPr vert="horz"/>
          <a:lstStyle/>
          <a:p>
            <a:pPr lvl="0" eaLnBrk="1" latinLnBrk="0" hangingPunct="1"/>
            <a:r>
              <a:rPr lang="pt-BR"/>
              <a:t>Clique para editar os estilos do texto mestre</a:t>
            </a:r>
          </a:p>
          <a:p>
            <a:pPr lvl="1" eaLnBrk="1" latinLnBrk="0" hangingPunct="1"/>
            <a:r>
              <a:rPr lang="pt-BR"/>
              <a:t>Segundo nível</a:t>
            </a:r>
          </a:p>
          <a:p>
            <a:pPr lvl="2" eaLnBrk="1" latinLnBrk="0" hangingPunct="1"/>
            <a:r>
              <a:rPr lang="pt-BR"/>
              <a:t>Terceiro nível</a:t>
            </a:r>
          </a:p>
          <a:p>
            <a:pPr lvl="3" eaLnBrk="1" latinLnBrk="0" hangingPunct="1"/>
            <a:r>
              <a:rPr lang="pt-BR"/>
              <a:t>Quarto nível</a:t>
            </a:r>
          </a:p>
          <a:p>
            <a:pPr lvl="4" eaLnBrk="1" latinLnBrk="0" hangingPunct="1"/>
            <a:r>
              <a:rPr lang="pt-BR"/>
              <a:t>Quinto nível</a:t>
            </a:r>
            <a:endParaRPr kumimoji="0" lang="en-US"/>
          </a:p>
        </p:txBody>
      </p:sp>
    </p:spTree>
    <p:extLst>
      <p:ext uri="{BB962C8B-B14F-4D97-AF65-F5344CB8AC3E}">
        <p14:creationId xmlns:p14="http://schemas.microsoft.com/office/powerpoint/2010/main" val="9615843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theme" Target="../theme/theme2.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‹nº›</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68"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tile tx="0" ty="0" sx="100000" sy="100000" flip="none" algn="tl"/>
        </a:blipFill>
        <a:effectLst/>
      </p:bgPr>
    </p:bg>
    <p:spTree>
      <p:nvGrpSpPr>
        <p:cNvPr id="1" name=""/>
        <p:cNvGrpSpPr/>
        <p:nvPr/>
      </p:nvGrpSpPr>
      <p:grpSpPr>
        <a:xfrm>
          <a:off x="0" y="0"/>
          <a:ext cx="0" cy="0"/>
          <a:chOff x="0" y="0"/>
          <a:chExt cx="0" cy="0"/>
        </a:xfrm>
      </p:grpSpPr>
      <p:sp>
        <p:nvSpPr>
          <p:cNvPr id="9" name="Retângulo 8"/>
          <p:cNvSpPr/>
          <p:nvPr/>
        </p:nvSpPr>
        <p:spPr>
          <a:xfrm>
            <a:off x="0" y="0"/>
            <a:ext cx="12192000" cy="6858000"/>
          </a:xfrm>
          <a:prstGeom prst="rect">
            <a:avLst/>
          </a:prstGeom>
          <a:solidFill>
            <a:srgbClr val="FFFFFF"/>
          </a:solid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prstClr val="white"/>
              </a:solidFill>
            </a:endParaRPr>
          </a:p>
        </p:txBody>
      </p:sp>
      <p:sp useBgFill="1">
        <p:nvSpPr>
          <p:cNvPr id="8" name="Retângulo de cantos arredondados 7"/>
          <p:cNvSpPr/>
          <p:nvPr/>
        </p:nvSpPr>
        <p:spPr>
          <a:xfrm>
            <a:off x="85344" y="69755"/>
            <a:ext cx="12017829" cy="6693408"/>
          </a:xfrm>
          <a:prstGeom prst="roundRect">
            <a:avLst>
              <a:gd name="adj" fmla="val 4929"/>
            </a:avLst>
          </a:prstGeom>
          <a:ln w="6350" cap="sq" cmpd="sng" algn="ctr">
            <a:solidFill>
              <a:schemeClr val="tx1">
                <a:alpha val="100000"/>
              </a:schemeClr>
            </a:solidFill>
            <a:prstDash val="solid"/>
          </a:ln>
          <a:effectLst/>
        </p:spPr>
        <p:style>
          <a:lnRef idx="3">
            <a:schemeClr val="lt1"/>
          </a:lnRef>
          <a:fillRef idx="1001">
            <a:schemeClr val="lt1"/>
          </a:fillRef>
          <a:effectRef idx="1">
            <a:schemeClr val="accent1"/>
          </a:effectRef>
          <a:fontRef idx="minor">
            <a:schemeClr val="lt1"/>
          </a:fontRef>
        </p:style>
        <p:txBody>
          <a:bodyPr anchor="ctr"/>
          <a:lstStyle/>
          <a:p>
            <a:pPr algn="ctr" eaLnBrk="1" fontAlgn="auto" hangingPunct="1">
              <a:spcBef>
                <a:spcPts val="0"/>
              </a:spcBef>
              <a:spcAft>
                <a:spcPts val="0"/>
              </a:spcAft>
            </a:pPr>
            <a:endParaRPr lang="en-US" sz="1800">
              <a:solidFill>
                <a:prstClr val="white"/>
              </a:solidFill>
            </a:endParaRPr>
          </a:p>
        </p:txBody>
      </p:sp>
      <p:sp>
        <p:nvSpPr>
          <p:cNvPr id="22" name="Espaço Reservado para Título 21"/>
          <p:cNvSpPr>
            <a:spLocks noGrp="1"/>
          </p:cNvSpPr>
          <p:nvPr>
            <p:ph type="title"/>
          </p:nvPr>
        </p:nvSpPr>
        <p:spPr>
          <a:xfrm>
            <a:off x="1219200" y="274638"/>
            <a:ext cx="10363200" cy="1143000"/>
          </a:xfrm>
          <a:prstGeom prst="rect">
            <a:avLst/>
          </a:prstGeom>
        </p:spPr>
        <p:txBody>
          <a:bodyPr bIns="91440" anchor="b" anchorCtr="0">
            <a:normAutofit/>
          </a:bodyPr>
          <a:lstStyle/>
          <a:p>
            <a:r>
              <a:rPr kumimoji="0" lang="pt-BR"/>
              <a:t>Clique para editar o estilo do título mestre</a:t>
            </a:r>
            <a:endParaRPr kumimoji="0" lang="en-US"/>
          </a:p>
        </p:txBody>
      </p:sp>
      <p:sp>
        <p:nvSpPr>
          <p:cNvPr id="13" name="Espaço Reservado para Texto 12"/>
          <p:cNvSpPr>
            <a:spLocks noGrp="1"/>
          </p:cNvSpPr>
          <p:nvPr>
            <p:ph type="body" idx="1"/>
          </p:nvPr>
        </p:nvSpPr>
        <p:spPr>
          <a:xfrm>
            <a:off x="1219200" y="1447800"/>
            <a:ext cx="10363200" cy="4572000"/>
          </a:xfrm>
          <a:prstGeom prst="rect">
            <a:avLst/>
          </a:prstGeom>
        </p:spPr>
        <p:txBody>
          <a:bodyPr>
            <a:normAutofit/>
          </a:bodyPr>
          <a:lstStyle/>
          <a:p>
            <a:pPr lvl="0" eaLnBrk="1" latinLnBrk="0" hangingPunct="1"/>
            <a:r>
              <a:rPr kumimoji="0" lang="pt-BR"/>
              <a:t>Clique para editar os estilos do texto mestre</a:t>
            </a:r>
          </a:p>
          <a:p>
            <a:pPr lvl="1" eaLnBrk="1" latinLnBrk="0" hangingPunct="1"/>
            <a:r>
              <a:rPr kumimoji="0" lang="pt-BR"/>
              <a:t>Segundo nível</a:t>
            </a:r>
          </a:p>
          <a:p>
            <a:pPr lvl="2" eaLnBrk="1" latinLnBrk="0" hangingPunct="1"/>
            <a:r>
              <a:rPr kumimoji="0" lang="pt-BR"/>
              <a:t>Terceiro nível</a:t>
            </a:r>
          </a:p>
          <a:p>
            <a:pPr lvl="3" eaLnBrk="1" latinLnBrk="0" hangingPunct="1"/>
            <a:r>
              <a:rPr kumimoji="0" lang="pt-BR"/>
              <a:t>Quarto nível</a:t>
            </a:r>
          </a:p>
          <a:p>
            <a:pPr lvl="4" eaLnBrk="1" latinLnBrk="0" hangingPunct="1"/>
            <a:r>
              <a:rPr kumimoji="0" lang="pt-BR"/>
              <a:t>Quinto nível</a:t>
            </a:r>
            <a:endParaRPr kumimoji="0" lang="en-US"/>
          </a:p>
        </p:txBody>
      </p:sp>
      <p:sp>
        <p:nvSpPr>
          <p:cNvPr id="14" name="Espaço Reservado para Data 13"/>
          <p:cNvSpPr>
            <a:spLocks noGrp="1"/>
          </p:cNvSpPr>
          <p:nvPr>
            <p:ph type="dt" sz="half" idx="2"/>
          </p:nvPr>
        </p:nvSpPr>
        <p:spPr>
          <a:xfrm>
            <a:off x="8229600" y="6191250"/>
            <a:ext cx="3302000" cy="476250"/>
          </a:xfrm>
          <a:prstGeom prst="rect">
            <a:avLst/>
          </a:prstGeom>
        </p:spPr>
        <p:txBody>
          <a:bodyPr anchor="ctr" anchorCtr="0"/>
          <a:lstStyle>
            <a:lvl1pPr algn="r" eaLnBrk="1" latinLnBrk="0" hangingPunct="1">
              <a:defRPr kumimoji="0" sz="1400">
                <a:solidFill>
                  <a:schemeClr val="tx2"/>
                </a:solidFill>
              </a:defRPr>
            </a:lvl1pPr>
          </a:lstStyle>
          <a:p>
            <a:pPr fontAlgn="auto">
              <a:spcBef>
                <a:spcPts val="0"/>
              </a:spcBef>
              <a:spcAft>
                <a:spcPts val="0"/>
              </a:spcAft>
            </a:pPr>
            <a:fld id="{9C0EA651-FEDC-4047-AD0D-F43A24BDDF47}" type="datetime1">
              <a:rPr lang="pt-BR" smtClean="0">
                <a:solidFill>
                  <a:srgbClr val="1F497D"/>
                </a:solidFill>
                <a:latin typeface="Calibri"/>
                <a:ea typeface="+mn-ea"/>
              </a:rPr>
              <a:pPr fontAlgn="auto">
                <a:spcBef>
                  <a:spcPts val="0"/>
                </a:spcBef>
                <a:spcAft>
                  <a:spcPts val="0"/>
                </a:spcAft>
              </a:pPr>
              <a:t>22/10/2025</a:t>
            </a:fld>
            <a:endParaRPr lang="pt-BR">
              <a:solidFill>
                <a:srgbClr val="1F497D"/>
              </a:solidFill>
              <a:latin typeface="Calibri"/>
              <a:ea typeface="+mn-ea"/>
            </a:endParaRPr>
          </a:p>
        </p:txBody>
      </p:sp>
      <p:sp>
        <p:nvSpPr>
          <p:cNvPr id="3" name="Espaço Reservado para Rodapé 2"/>
          <p:cNvSpPr>
            <a:spLocks noGrp="1"/>
          </p:cNvSpPr>
          <p:nvPr>
            <p:ph type="ftr" sz="quarter" idx="3"/>
          </p:nvPr>
        </p:nvSpPr>
        <p:spPr>
          <a:xfrm>
            <a:off x="1219200" y="6172200"/>
            <a:ext cx="5283200" cy="457200"/>
          </a:xfrm>
          <a:prstGeom prst="rect">
            <a:avLst/>
          </a:prstGeom>
        </p:spPr>
        <p:txBody>
          <a:bodyPr anchor="ctr" anchorCtr="0"/>
          <a:lstStyle>
            <a:lvl1pPr eaLnBrk="1" latinLnBrk="0" hangingPunct="1">
              <a:defRPr kumimoji="0" sz="1400">
                <a:solidFill>
                  <a:schemeClr val="tx2"/>
                </a:solidFill>
              </a:defRPr>
            </a:lvl1pPr>
          </a:lstStyle>
          <a:p>
            <a:pPr fontAlgn="auto">
              <a:spcBef>
                <a:spcPts val="0"/>
              </a:spcBef>
              <a:spcAft>
                <a:spcPts val="0"/>
              </a:spcAft>
            </a:pPr>
            <a:endParaRPr lang="pt-BR">
              <a:solidFill>
                <a:srgbClr val="1F497D"/>
              </a:solidFill>
              <a:latin typeface="Calibri"/>
              <a:ea typeface="+mn-ea"/>
            </a:endParaRPr>
          </a:p>
        </p:txBody>
      </p:sp>
      <p:sp>
        <p:nvSpPr>
          <p:cNvPr id="23" name="Espaço Reservado para Número de Slide 22"/>
          <p:cNvSpPr>
            <a:spLocks noGrp="1"/>
          </p:cNvSpPr>
          <p:nvPr>
            <p:ph type="sldNum" sz="quarter" idx="4"/>
          </p:nvPr>
        </p:nvSpPr>
        <p:spPr>
          <a:xfrm>
            <a:off x="195072" y="6210300"/>
            <a:ext cx="609600" cy="457200"/>
          </a:xfrm>
          <a:prstGeom prst="ellipse">
            <a:avLst/>
          </a:prstGeom>
          <a:solidFill>
            <a:schemeClr val="accent1"/>
          </a:solidFill>
        </p:spPr>
        <p:txBody>
          <a:bodyPr wrap="none" lIns="0" tIns="0" rIns="0" bIns="0" anchor="ctr" anchorCtr="1">
            <a:noAutofit/>
          </a:bodyPr>
          <a:lstStyle>
            <a:lvl1pPr algn="ctr" eaLnBrk="1" latinLnBrk="0" hangingPunct="1">
              <a:defRPr kumimoji="0" sz="1400">
                <a:solidFill>
                  <a:srgbClr val="FFFFFF"/>
                </a:solidFill>
                <a:latin typeface="+mj-lt"/>
                <a:ea typeface="+mj-ea"/>
                <a:cs typeface="+mj-cs"/>
              </a:defRPr>
            </a:lvl1pPr>
          </a:lstStyle>
          <a:p>
            <a:pPr fontAlgn="auto">
              <a:spcBef>
                <a:spcPts val="0"/>
              </a:spcBef>
              <a:spcAft>
                <a:spcPts val="0"/>
              </a:spcAft>
            </a:pPr>
            <a:fld id="{2119D8CF-8DEC-4D9F-84EE-ADF04DFF3391}" type="slidenum">
              <a:rPr lang="pt-BR" smtClean="0"/>
              <a:pPr fontAlgn="auto">
                <a:spcBef>
                  <a:spcPts val="0"/>
                </a:spcBef>
                <a:spcAft>
                  <a:spcPts val="0"/>
                </a:spcAft>
              </a:pPr>
              <a:t>‹nº›</a:t>
            </a:fld>
            <a:endParaRPr lang="pt-BR"/>
          </a:p>
        </p:txBody>
      </p:sp>
    </p:spTree>
    <p:extLst>
      <p:ext uri="{BB962C8B-B14F-4D97-AF65-F5344CB8AC3E}">
        <p14:creationId xmlns:p14="http://schemas.microsoft.com/office/powerpoint/2010/main" val="2238082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 id="2147483663" r:id="rId8"/>
    <p:sldLayoutId id="2147483664" r:id="rId9"/>
    <p:sldLayoutId id="2147483665" r:id="rId10"/>
    <p:sldLayoutId id="2147483666" r:id="rId11"/>
    <p:sldLayoutId id="2147483667" r:id="rId12"/>
  </p:sldLayoutIdLst>
  <p:hf hdr="0" ftr="0" dt="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274320" indent="-274320" algn="l" rtl="0" eaLnBrk="1" latinLnBrk="0" hangingPunct="1">
        <a:spcBef>
          <a:spcPts val="580"/>
        </a:spcBef>
        <a:buClr>
          <a:schemeClr val="accent1"/>
        </a:buClr>
        <a:buSzPct val="85000"/>
        <a:buFont typeface="Wingdings 2"/>
        <a:buChar char=""/>
        <a:defRPr kumimoji="0" sz="2600" kern="1200">
          <a:solidFill>
            <a:schemeClr val="tx1"/>
          </a:solidFill>
          <a:latin typeface="+mn-lt"/>
          <a:ea typeface="+mn-ea"/>
          <a:cs typeface="+mn-cs"/>
        </a:defRPr>
      </a:lvl1pPr>
      <a:lvl2pPr marL="548640" indent="-228600" algn="l" rtl="0" eaLnBrk="1" latinLnBrk="0" hangingPunct="1">
        <a:spcBef>
          <a:spcPts val="370"/>
        </a:spcBef>
        <a:buClr>
          <a:schemeClr val="accent2"/>
        </a:buClr>
        <a:buSzPct val="85000"/>
        <a:buFont typeface="Wingdings 2"/>
        <a:buChar char=""/>
        <a:defRPr kumimoji="0" sz="2400" kern="1200">
          <a:solidFill>
            <a:schemeClr val="tx1"/>
          </a:solidFill>
          <a:latin typeface="+mn-lt"/>
          <a:ea typeface="+mn-ea"/>
          <a:cs typeface="+mn-cs"/>
        </a:defRPr>
      </a:lvl2pPr>
      <a:lvl3pPr marL="822960" indent="-228600" algn="l" rtl="0" eaLnBrk="1" latinLnBrk="0" hangingPunct="1">
        <a:spcBef>
          <a:spcPts val="370"/>
        </a:spcBef>
        <a:buClr>
          <a:schemeClr val="accent1">
            <a:tint val="60000"/>
          </a:schemeClr>
        </a:buClr>
        <a:buSzPct val="85000"/>
        <a:buFont typeface="Wingdings 2"/>
        <a:buChar char=""/>
        <a:defRPr kumimoji="0" sz="2000" kern="1200">
          <a:solidFill>
            <a:schemeClr val="tx1"/>
          </a:solidFill>
          <a:latin typeface="+mn-lt"/>
          <a:ea typeface="+mn-ea"/>
          <a:cs typeface="+mn-cs"/>
        </a:defRPr>
      </a:lvl3pPr>
      <a:lvl4pPr marL="1097280" indent="-228600" algn="l" rtl="0" eaLnBrk="1" latinLnBrk="0" hangingPunct="1">
        <a:spcBef>
          <a:spcPts val="370"/>
        </a:spcBef>
        <a:buClr>
          <a:schemeClr val="accent3"/>
        </a:buClr>
        <a:buSzPct val="80000"/>
        <a:buFont typeface="Wingdings 2"/>
        <a:buChar char=""/>
        <a:defRPr kumimoji="0" sz="2000" kern="1200">
          <a:solidFill>
            <a:schemeClr val="tx1"/>
          </a:solidFill>
          <a:latin typeface="+mn-lt"/>
          <a:ea typeface="+mn-ea"/>
          <a:cs typeface="+mn-cs"/>
        </a:defRPr>
      </a:lvl4pPr>
      <a:lvl5pPr marL="1371600" indent="-228600" algn="l" rtl="0" eaLnBrk="1" latinLnBrk="0" hangingPunct="1">
        <a:spcBef>
          <a:spcPts val="370"/>
        </a:spcBef>
        <a:buClr>
          <a:schemeClr val="accent3"/>
        </a:buClr>
        <a:buFontTx/>
        <a:buChar char="o"/>
        <a:defRPr kumimoji="0" sz="2000" kern="1200">
          <a:solidFill>
            <a:schemeClr val="tx1"/>
          </a:solidFill>
          <a:latin typeface="+mn-lt"/>
          <a:ea typeface="+mn-ea"/>
          <a:cs typeface="+mn-cs"/>
        </a:defRPr>
      </a:lvl5pPr>
      <a:lvl6pPr marL="1645920" indent="-228600" algn="l" rtl="0" eaLnBrk="1" latinLnBrk="0" hangingPunct="1">
        <a:spcBef>
          <a:spcPts val="370"/>
        </a:spcBef>
        <a:buClr>
          <a:schemeClr val="accent3"/>
        </a:buClr>
        <a:buChar char="•"/>
        <a:defRPr kumimoji="0" sz="1800" kern="1200" baseline="0">
          <a:solidFill>
            <a:schemeClr val="tx1"/>
          </a:solidFill>
          <a:latin typeface="+mn-lt"/>
          <a:ea typeface="+mn-ea"/>
          <a:cs typeface="+mn-cs"/>
        </a:defRPr>
      </a:lvl6pPr>
      <a:lvl7pPr marL="1920240" indent="-228600" algn="l" rtl="0" eaLnBrk="1" latinLnBrk="0" hangingPunct="1">
        <a:spcBef>
          <a:spcPts val="370"/>
        </a:spcBef>
        <a:buClr>
          <a:schemeClr val="accent2"/>
        </a:buClr>
        <a:buChar char="•"/>
        <a:defRPr kumimoji="0" sz="1800" kern="1200">
          <a:solidFill>
            <a:schemeClr val="tx1"/>
          </a:solidFill>
          <a:latin typeface="+mn-lt"/>
          <a:ea typeface="+mn-ea"/>
          <a:cs typeface="+mn-cs"/>
        </a:defRPr>
      </a:lvl7pPr>
      <a:lvl8pPr marL="2194560" indent="-228600" algn="l" rtl="0" eaLnBrk="1" latinLnBrk="0" hangingPunct="1">
        <a:spcBef>
          <a:spcPts val="370"/>
        </a:spcBef>
        <a:buClr>
          <a:schemeClr val="accent1">
            <a:tint val="60000"/>
          </a:schemeClr>
        </a:buClr>
        <a:buChar char="•"/>
        <a:defRPr kumimoji="0" sz="1800" kern="1200">
          <a:solidFill>
            <a:schemeClr val="tx1"/>
          </a:solidFill>
          <a:latin typeface="+mn-lt"/>
          <a:ea typeface="+mn-ea"/>
          <a:cs typeface="+mn-cs"/>
        </a:defRPr>
      </a:lvl8pPr>
      <a:lvl9pPr marL="2468880" indent="-228600" algn="l" rtl="0" eaLnBrk="1" latinLnBrk="0" hangingPunct="1">
        <a:spcBef>
          <a:spcPts val="370"/>
        </a:spcBef>
        <a:buClr>
          <a:schemeClr val="accent2">
            <a:tint val="60000"/>
          </a:schemeClr>
        </a:buClr>
        <a:buChar char="•"/>
        <a:defRPr kumimoji="0" sz="18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amzn.to/4oH9IGY" TargetMode="External"/><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hyperlink" Target="http://www.fabriciobreve.com/" TargetMode="External"/></Relationships>
</file>

<file path=ppt/slides/_rels/slide10.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10.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10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99.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52.png"/></Relationships>
</file>

<file path=ppt/slides/_rels/slide10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10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10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10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9.xml"/><Relationship Id="rId1" Type="http://schemas.openxmlformats.org/officeDocument/2006/relationships/slideLayout" Target="../slideLayouts/slideLayout3.xml"/><Relationship Id="rId5" Type="http://schemas.openxmlformats.org/officeDocument/2006/relationships/image" Target="../media/image50.jpeg"/><Relationship Id="rId4" Type="http://schemas.openxmlformats.org/officeDocument/2006/relationships/image" Target="../media/image49.jpeg"/></Relationships>
</file>

<file path=ppt/slides/_rels/slide1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1.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27.png"/></Relationships>
</file>

<file path=ppt/slides/_rels/slide1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5.xml"/><Relationship Id="rId1" Type="http://schemas.openxmlformats.org/officeDocument/2006/relationships/slideLayout" Target="../slideLayouts/slideLayout3.xml"/><Relationship Id="rId5" Type="http://schemas.openxmlformats.org/officeDocument/2006/relationships/image" Target="../media/image59.png"/><Relationship Id="rId4" Type="http://schemas.openxmlformats.org/officeDocument/2006/relationships/image" Target="../media/image58.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3" Type="http://schemas.openxmlformats.org/officeDocument/2006/relationships/image" Target="../media/image60.emf"/><Relationship Id="rId7" Type="http://schemas.openxmlformats.org/officeDocument/2006/relationships/image" Target="../media/image64.emf"/><Relationship Id="rId2" Type="http://schemas.openxmlformats.org/officeDocument/2006/relationships/notesSlide" Target="../notesSlides/notesSlide119.xml"/><Relationship Id="rId1" Type="http://schemas.openxmlformats.org/officeDocument/2006/relationships/slideLayout" Target="../slideLayouts/slideLayout3.xml"/><Relationship Id="rId6" Type="http://schemas.openxmlformats.org/officeDocument/2006/relationships/image" Target="../media/image63.emf"/><Relationship Id="rId5" Type="http://schemas.openxmlformats.org/officeDocument/2006/relationships/image" Target="../media/image62.emf"/><Relationship Id="rId4" Type="http://schemas.openxmlformats.org/officeDocument/2006/relationships/image" Target="../media/image61.emf"/></Relationships>
</file>

<file path=ppt/slides/_rels/slide1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27.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jpeg"/><Relationship Id="rId4" Type="http://schemas.openxmlformats.org/officeDocument/2006/relationships/image" Target="../media/image28.png"/></Relationships>
</file>

<file path=ppt/slides/_rels/slide13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8.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33.xml"/><Relationship Id="rId1" Type="http://schemas.openxmlformats.org/officeDocument/2006/relationships/slideLayout" Target="../slideLayouts/slideLayout3.xml"/><Relationship Id="rId4" Type="http://schemas.openxmlformats.org/officeDocument/2006/relationships/image" Target="../media/image68.png"/></Relationships>
</file>

<file path=ppt/slides/_rels/slide13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29.jpeg"/><Relationship Id="rId4" Type="http://schemas.openxmlformats.org/officeDocument/2006/relationships/image" Target="../media/image28.png"/></Relationships>
</file>

<file path=ppt/slides/_rels/slide14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8.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8" Type="http://schemas.openxmlformats.org/officeDocument/2006/relationships/image" Target="../media/image70.jpeg"/><Relationship Id="rId3" Type="http://schemas.openxmlformats.org/officeDocument/2006/relationships/hyperlink" Target="https://amzn.to/3rO8NcR" TargetMode="External"/><Relationship Id="rId7" Type="http://schemas.openxmlformats.org/officeDocument/2006/relationships/image" Target="../media/image69.jpeg"/><Relationship Id="rId2" Type="http://schemas.openxmlformats.org/officeDocument/2006/relationships/hyperlink" Target="https://amzn.to/2YQNQCd" TargetMode="External"/><Relationship Id="rId1" Type="http://schemas.openxmlformats.org/officeDocument/2006/relationships/slideLayout" Target="../slideLayouts/slideLayout7.xml"/><Relationship Id="rId6" Type="http://schemas.openxmlformats.org/officeDocument/2006/relationships/hyperlink" Target="https://amzn.to/33G5oAh" TargetMode="External"/><Relationship Id="rId11" Type="http://schemas.openxmlformats.org/officeDocument/2006/relationships/image" Target="../media/image73.jpeg"/><Relationship Id="rId5" Type="http://schemas.openxmlformats.org/officeDocument/2006/relationships/hyperlink" Target="https://amzn.to/2GL5xd1" TargetMode="External"/><Relationship Id="rId10" Type="http://schemas.openxmlformats.org/officeDocument/2006/relationships/image" Target="../media/image72.jpeg"/><Relationship Id="rId4" Type="http://schemas.openxmlformats.org/officeDocument/2006/relationships/hyperlink" Target="https://amzn.to/33F144w" TargetMode="External"/><Relationship Id="rId9" Type="http://schemas.openxmlformats.org/officeDocument/2006/relationships/image" Target="../media/image71.jpe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xml"/></Relationships>
</file>

<file path=ppt/slides/_rels/slide15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3.xml"/><Relationship Id="rId1" Type="http://schemas.openxmlformats.org/officeDocument/2006/relationships/slideLayout" Target="../slideLayouts/slideLayout3.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31.png"/><Relationship Id="rId4" Type="http://schemas.openxmlformats.org/officeDocument/2006/relationships/image" Target="../media/image30.png"/></Relationships>
</file>

<file path=ppt/slides/_rels/slide16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156.xm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57.xml"/><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8.xml"/><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31.png"/><Relationship Id="rId4" Type="http://schemas.openxmlformats.org/officeDocument/2006/relationships/image" Target="../media/image30.png"/></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29.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38.png"/></Relationships>
</file>

<file path=ppt/slides/_rels/slide4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5.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27.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43.emf"/></Relationships>
</file>

<file path=ppt/slides/_rels/slide7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93.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93.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50.jpeg"/></Relationships>
</file>

<file path=ppt/slides/_rels/slide9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ítulo 2"/>
          <p:cNvSpPr>
            <a:spLocks noGrp="1"/>
          </p:cNvSpPr>
          <p:nvPr>
            <p:ph type="subTitle" idx="1"/>
          </p:nvPr>
        </p:nvSpPr>
        <p:spPr/>
        <p:txBody>
          <a:bodyPr>
            <a:normAutofit/>
          </a:bodyPr>
          <a:lstStyle/>
          <a:p>
            <a:r>
              <a:rPr lang="pt-BR" altLang="pt-BR" sz="4000" b="1" dirty="0"/>
              <a:t>Camada de Transporte</a:t>
            </a:r>
          </a:p>
        </p:txBody>
      </p:sp>
      <p:sp>
        <p:nvSpPr>
          <p:cNvPr id="2" name="Título 1"/>
          <p:cNvSpPr>
            <a:spLocks noGrp="1"/>
          </p:cNvSpPr>
          <p:nvPr>
            <p:ph type="ctrTitle"/>
          </p:nvPr>
        </p:nvSpPr>
        <p:spPr/>
        <p:txBody>
          <a:bodyPr>
            <a:noAutofit/>
          </a:bodyPr>
          <a:lstStyle/>
          <a:p>
            <a:r>
              <a:rPr lang="pt-BR" sz="6000" dirty="0"/>
              <a:t>Redes de Computadores</a:t>
            </a:r>
          </a:p>
        </p:txBody>
      </p:sp>
      <p:sp>
        <p:nvSpPr>
          <p:cNvPr id="4" name="CaixaDeTexto 3">
            <a:extLst>
              <a:ext uri="{FF2B5EF4-FFF2-40B4-BE49-F238E27FC236}">
                <a16:creationId xmlns:a16="http://schemas.microsoft.com/office/drawing/2014/main" id="{DB5C52BC-C3AA-4D93-AF24-52FCDC6C7F1A}"/>
              </a:ext>
            </a:extLst>
          </p:cNvPr>
          <p:cNvSpPr txBox="1"/>
          <p:nvPr/>
        </p:nvSpPr>
        <p:spPr>
          <a:xfrm>
            <a:off x="4267199" y="6184361"/>
            <a:ext cx="6240517" cy="507831"/>
          </a:xfrm>
          <a:prstGeom prst="rect">
            <a:avLst/>
          </a:prstGeom>
          <a:noFill/>
        </p:spPr>
        <p:txBody>
          <a:bodyPr wrap="square" rtlCol="0">
            <a:spAutoFit/>
          </a:bodyPr>
          <a:lstStyle/>
          <a:p>
            <a:pPr lvl="0" eaLnBrk="0" fontAlgn="base" hangingPunct="0">
              <a:spcBef>
                <a:spcPct val="0"/>
              </a:spcBef>
              <a:spcAft>
                <a:spcPct val="0"/>
              </a:spcAft>
              <a:defRPr/>
            </a:pPr>
            <a:r>
              <a:rPr lang="pt-BR" altLang="pt-BR" sz="900" b="1" dirty="0">
                <a:solidFill>
                  <a:prstClr val="black"/>
                </a:solidFill>
                <a:latin typeface="Arial" charset="0"/>
                <a:ea typeface="ＭＳ Ｐゴシック" pitchFamily="34" charset="-128"/>
              </a:rPr>
              <a:t>Nota</a:t>
            </a:r>
            <a:r>
              <a:rPr lang="pt-BR" altLang="pt-BR" sz="900" dirty="0">
                <a:solidFill>
                  <a:prstClr val="black"/>
                </a:solidFill>
                <a:latin typeface="Arial" charset="0"/>
                <a:ea typeface="ＭＳ Ｐゴシック" pitchFamily="34" charset="-128"/>
              </a:rPr>
              <a:t>: a maioria dos slides dessa apresentação são traduzidos ou adaptados dos slides disponibilizados gratuitamente pelos autores do livro </a:t>
            </a:r>
            <a:r>
              <a:rPr lang="pt-BR" sz="900" dirty="0">
                <a:solidFill>
                  <a:prstClr val="black"/>
                </a:solidFill>
                <a:latin typeface="Arial" charset="0"/>
                <a:ea typeface="ＭＳ Ｐゴシック" pitchFamily="34" charset="-128"/>
                <a:hlinkClick r:id="rId3"/>
              </a:rPr>
              <a:t>KUROSE, James F. e ROSS, Keith W. </a:t>
            </a:r>
            <a:r>
              <a:rPr lang="pt-BR" sz="900" i="1" dirty="0">
                <a:solidFill>
                  <a:prstClr val="black"/>
                </a:solidFill>
                <a:latin typeface="Arial" charset="0"/>
                <a:ea typeface="ＭＳ Ｐゴシック" pitchFamily="34" charset="-128"/>
                <a:hlinkClick r:id="rId3"/>
              </a:rPr>
              <a:t>Computer Networking: A Top-Down Approach</a:t>
            </a:r>
            <a:r>
              <a:rPr lang="pt-BR" sz="900" dirty="0">
                <a:solidFill>
                  <a:prstClr val="black"/>
                </a:solidFill>
                <a:latin typeface="Arial" charset="0"/>
                <a:ea typeface="ＭＳ Ｐゴシック" pitchFamily="34" charset="-128"/>
                <a:hlinkClick r:id="rId3"/>
              </a:rPr>
              <a:t>. 9</a:t>
            </a:r>
            <a:r>
              <a:rPr lang="pt-BR" sz="900" baseline="30000" dirty="0">
                <a:solidFill>
                  <a:prstClr val="black"/>
                </a:solidFill>
                <a:latin typeface="Arial" charset="0"/>
                <a:ea typeface="ＭＳ Ｐゴシック" pitchFamily="34" charset="-128"/>
                <a:hlinkClick r:id="rId3"/>
              </a:rPr>
              <a:t>th</a:t>
            </a:r>
            <a:r>
              <a:rPr lang="pt-BR" sz="900" dirty="0">
                <a:solidFill>
                  <a:prstClr val="black"/>
                </a:solidFill>
                <a:latin typeface="Arial" charset="0"/>
                <a:ea typeface="ＭＳ Ｐゴシック" pitchFamily="34" charset="-128"/>
                <a:hlinkClick r:id="rId3"/>
              </a:rPr>
              <a:t> </a:t>
            </a:r>
            <a:r>
              <a:rPr lang="pt-BR" sz="900" dirty="0" err="1">
                <a:solidFill>
                  <a:prstClr val="black"/>
                </a:solidFill>
                <a:latin typeface="Arial" charset="0"/>
                <a:ea typeface="ＭＳ Ｐゴシック" pitchFamily="34" charset="-128"/>
                <a:hlinkClick r:id="rId3"/>
              </a:rPr>
              <a:t>Edition</a:t>
            </a:r>
            <a:r>
              <a:rPr lang="pt-BR" sz="900" dirty="0">
                <a:solidFill>
                  <a:prstClr val="black"/>
                </a:solidFill>
                <a:latin typeface="Arial" charset="0"/>
                <a:ea typeface="ＭＳ Ｐゴシック" pitchFamily="34" charset="-128"/>
                <a:hlinkClick r:id="rId3"/>
              </a:rPr>
              <a:t>. Pearson</a:t>
            </a:r>
            <a:r>
              <a:rPr lang="pt-BR" sz="900">
                <a:solidFill>
                  <a:prstClr val="black"/>
                </a:solidFill>
                <a:latin typeface="Arial" charset="0"/>
                <a:ea typeface="ＭＳ Ｐゴシック" pitchFamily="34" charset="-128"/>
                <a:hlinkClick r:id="rId3"/>
              </a:rPr>
              <a:t>, 2025.</a:t>
            </a:r>
            <a:r>
              <a:rPr lang="pt-BR" sz="900">
                <a:solidFill>
                  <a:prstClr val="black"/>
                </a:solidFill>
                <a:latin typeface="Arial" charset="0"/>
                <a:ea typeface="ＭＳ Ｐゴシック" pitchFamily="34" charset="-128"/>
              </a:rPr>
              <a:t> </a:t>
            </a:r>
            <a:r>
              <a:rPr lang="pt-BR" sz="900" dirty="0">
                <a:solidFill>
                  <a:prstClr val="black"/>
                </a:solidFill>
                <a:latin typeface="Arial" charset="0"/>
                <a:ea typeface="ＭＳ Ｐゴシック" pitchFamily="34" charset="-128"/>
              </a:rPr>
              <a:t>Todo o material pertencente aos seus respectivos autores está protegido por direito autoral.</a:t>
            </a:r>
          </a:p>
        </p:txBody>
      </p:sp>
      <p:sp>
        <p:nvSpPr>
          <p:cNvPr id="5" name="CaixaDeTexto 4">
            <a:extLst>
              <a:ext uri="{FF2B5EF4-FFF2-40B4-BE49-F238E27FC236}">
                <a16:creationId xmlns:a16="http://schemas.microsoft.com/office/drawing/2014/main" id="{9D03B4D7-20D8-A295-7BCF-B4D23D5B1672}"/>
              </a:ext>
            </a:extLst>
          </p:cNvPr>
          <p:cNvSpPr txBox="1"/>
          <p:nvPr/>
        </p:nvSpPr>
        <p:spPr>
          <a:xfrm>
            <a:off x="4888682" y="4629426"/>
            <a:ext cx="2414635" cy="646331"/>
          </a:xfrm>
          <a:prstGeom prst="rect">
            <a:avLst/>
          </a:prstGeom>
          <a:noFill/>
        </p:spPr>
        <p:txBody>
          <a:bodyPr wrap="none" rtlCol="0">
            <a:spAutoFit/>
          </a:bodyPr>
          <a:lstStyle/>
          <a:p>
            <a:pPr algn="ctr"/>
            <a:r>
              <a:rPr lang="pt-BR" dirty="0"/>
              <a:t>Fabricio Breve</a:t>
            </a:r>
          </a:p>
          <a:p>
            <a:pPr algn="ctr"/>
            <a:r>
              <a:rPr lang="pt-BR" dirty="0">
                <a:hlinkClick r:id="rId4"/>
              </a:rPr>
              <a:t>www.fabriciobreve.com</a:t>
            </a:r>
            <a:endParaRPr lang="pt-BR" dirty="0"/>
          </a:p>
        </p:txBody>
      </p:sp>
    </p:spTree>
    <p:extLst>
      <p:ext uri="{BB962C8B-B14F-4D97-AF65-F5344CB8AC3E}">
        <p14:creationId xmlns:p14="http://schemas.microsoft.com/office/powerpoint/2010/main" val="212803841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fontScale="90000"/>
          </a:bodyPr>
          <a:lstStyle/>
          <a:p>
            <a:r>
              <a:rPr lang="pt-BR" sz="4800" dirty="0">
                <a:cs typeface="Calibri" panose="020F0502020204030204" pitchFamily="34" charset="0"/>
              </a:rPr>
              <a:t>Dois principais protocolos de transporte da Internet</a:t>
            </a:r>
            <a:endParaRPr lang="pt-BR"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00694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 móvel</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 doméstica</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291572"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altLang="en-US" sz="1400" b="0" i="0" u="none" strike="noStrike" kern="1200" cap="none" spc="0" normalizeH="0" baseline="0" noProof="0" dirty="0">
                <a:ln>
                  <a:noFill/>
                </a:ln>
                <a:solidFill>
                  <a:prstClr val="black"/>
                </a:solidFill>
                <a:effectLst/>
                <a:uLnTx/>
                <a:uFillTx/>
                <a:latin typeface="Calibri" panose="020F0502020204030204"/>
              </a:rPr>
              <a:t>rede </a:t>
            </a:r>
          </a:p>
          <a:p>
            <a:pPr marL="0" marR="0" lvl="0" indent="0" algn="l" defTabSz="914400" rtl="0" eaLnBrk="1" fontAlgn="auto" latinLnBrk="0" hangingPunct="1">
              <a:lnSpc>
                <a:spcPct val="80000"/>
              </a:lnSpc>
              <a:spcBef>
                <a:spcPct val="0"/>
              </a:spcBef>
              <a:spcAft>
                <a:spcPts val="0"/>
              </a:spcAft>
              <a:buClrTx/>
              <a:buSzTx/>
              <a:buFontTx/>
              <a:buNone/>
              <a:tabLst/>
              <a:defRPr/>
            </a:pPr>
            <a:r>
              <a:rPr lang="pt-BR" altLang="en-US" sz="1400" dirty="0">
                <a:solidFill>
                  <a:prstClr val="black"/>
                </a:solidFill>
                <a:latin typeface="Calibri" panose="020F0502020204030204"/>
              </a:rPr>
              <a:t>      empresarial</a:t>
            </a:r>
            <a:endParaRPr kumimoji="0" lang="pt-BR" altLang="en-US" sz="1400" b="0" i="0" u="none" strike="noStrike" kern="1200" cap="none" spc="0" normalizeH="0" baseline="0" noProof="0" dirty="0">
              <a:ln>
                <a:noFill/>
              </a:ln>
              <a:solidFill>
                <a:prstClr val="black"/>
              </a:solidFill>
              <a:effectLst/>
              <a:uLnTx/>
              <a:uFillTx/>
              <a:latin typeface="Calibri" panose="020F0502020204030204"/>
            </a:endParaRP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73242"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ISP global ou nacional</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rPr>
              <a:t>ISP local</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400" dirty="0">
                <a:solidFill>
                  <a:prstClr val="black"/>
                </a:solidFill>
                <a:latin typeface="Calibri" panose="020F0502020204030204"/>
              </a:rPr>
              <a:t>ou regional</a:t>
            </a:r>
            <a:endParaRPr kumimoji="0" lang="pt-BR" sz="1400" b="0" i="0" u="none" strike="noStrike" kern="1200" cap="none" spc="0" normalizeH="0" baseline="0" noProof="0" dirty="0">
              <a:ln>
                <a:noFill/>
              </a:ln>
              <a:solidFill>
                <a:prstClr val="black"/>
              </a:solidFill>
              <a:effectLst/>
              <a:uLnTx/>
              <a:uFillTx/>
              <a:latin typeface="Calibri" panose="020F0502020204030204"/>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1149832" y="4682985"/>
            <a:ext cx="782587"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050" b="0" i="0" u="none" strike="noStrike" kern="1200" cap="none" spc="0" normalizeH="0" baseline="0" noProof="0" dirty="0">
                <a:ln>
                  <a:noFill/>
                </a:ln>
                <a:solidFill>
                  <a:prstClr val="black"/>
                </a:solidFill>
                <a:effectLst/>
                <a:uLnTx/>
                <a:uFillTx/>
                <a:latin typeface="Calibri" panose="020F0502020204030204"/>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050" dirty="0">
                <a:solidFill>
                  <a:prstClr val="black"/>
                </a:solidFill>
                <a:latin typeface="Calibri" panose="020F0502020204030204"/>
              </a:rPr>
              <a:t>datacenter</a:t>
            </a:r>
            <a:endParaRPr kumimoji="0" lang="pt-BR" sz="1050" b="0" i="0" u="none" strike="noStrike" kern="1200" cap="none" spc="0" normalizeH="0" baseline="0" noProof="0" dirty="0">
              <a:ln>
                <a:noFill/>
              </a:ln>
              <a:solidFill>
                <a:prstClr val="black"/>
              </a:solidFill>
              <a:effectLst/>
              <a:uLnTx/>
              <a:uFillTx/>
              <a:latin typeface="Calibri" panose="020F0502020204030204"/>
            </a:endParaRP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1197507"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400" dirty="0">
                <a:solidFill>
                  <a:prstClr val="black"/>
                </a:solidFill>
                <a:latin typeface="Calibri" panose="020F0502020204030204"/>
              </a:rPr>
              <a:t>provedor</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400" dirty="0">
                <a:solidFill>
                  <a:prstClr val="black"/>
                </a:solidFill>
                <a:latin typeface="Calibri" panose="020F0502020204030204"/>
              </a:rPr>
              <a:t>d</a:t>
            </a:r>
            <a:r>
              <a:rPr kumimoji="0" lang="pt-BR" sz="1400" b="0" i="0" u="none" strike="noStrike" kern="1200" cap="none" spc="0" normalizeH="0" baseline="0" noProof="0" dirty="0">
                <a:ln>
                  <a:noFill/>
                </a:ln>
                <a:solidFill>
                  <a:prstClr val="black"/>
                </a:solidFill>
                <a:effectLst/>
                <a:uLnTx/>
                <a:uFillTx/>
                <a:latin typeface="Calibri" panose="020F0502020204030204"/>
              </a:rPr>
              <a:t>e </a:t>
            </a:r>
            <a:r>
              <a:rPr kumimoji="0" lang="pt-BR" sz="1400" b="0" i="0" u="none" strike="noStrike" kern="1200" cap="none" spc="0" normalizeH="0" baseline="0" noProof="0" dirty="0" err="1">
                <a:ln>
                  <a:noFill/>
                </a:ln>
                <a:solidFill>
                  <a:prstClr val="black"/>
                </a:solidFill>
                <a:effectLst/>
                <a:uLnTx/>
                <a:uFillTx/>
                <a:latin typeface="Calibri" panose="020F0502020204030204"/>
              </a:rPr>
              <a:t>contepudo</a:t>
            </a:r>
            <a:endParaRPr kumimoji="0" lang="pt-BR" sz="1000" b="0" i="0" u="none" strike="noStrike" kern="1200" cap="none" spc="0" normalizeH="0" baseline="0" noProof="0" dirty="0">
              <a:ln>
                <a:noFill/>
              </a:ln>
              <a:solidFill>
                <a:prstClr val="black"/>
              </a:solidFill>
              <a:effectLst/>
              <a:uLnTx/>
              <a:uFillTx/>
              <a:latin typeface="Calibri" panose="020F0502020204030204"/>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97168" y="144748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enlace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física</a:t>
              </a:r>
              <a:endParaRPr kumimoji="0" lang="pt-BR"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583441" y="3103268"/>
            <a:ext cx="26649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transporte lógico fim a fim</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pt-BR"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rPr>
              <a:t>TCP: </a:t>
            </a:r>
            <a:r>
              <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Transmission Control Protocol</a:t>
            </a:r>
          </a:p>
          <a:p>
            <a:pPr lvl="1">
              <a:lnSpc>
                <a:spcPct val="100000"/>
              </a:lnSpc>
              <a:spcBef>
                <a:spcPts val="600"/>
              </a:spcBef>
              <a:defRPr/>
            </a:pPr>
            <a:r>
              <a:rPr lang="pt-BR" altLang="en-US" sz="2800" dirty="0">
                <a:solidFill>
                  <a:prstClr val="black"/>
                </a:solidFill>
                <a:ea typeface="ＭＳ Ｐゴシック" panose="020B0600070205080204" pitchFamily="34" charset="-128"/>
              </a:rPr>
              <a:t>entrega confiável e em ordem</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600"/>
              </a:spcBef>
              <a:defRPr/>
            </a:pPr>
            <a:r>
              <a:rPr lang="pt-BR" altLang="en-US" sz="2800" dirty="0" err="1">
                <a:solidFill>
                  <a:prstClr val="black"/>
                </a:solidFill>
                <a:ea typeface="ＭＳ Ｐゴシック" panose="020B0600070205080204" pitchFamily="34" charset="-128"/>
              </a:rPr>
              <a:t>controle</a:t>
            </a:r>
            <a:r>
              <a:rPr lang="pt-BR" altLang="en-US" sz="2800" dirty="0">
                <a:solidFill>
                  <a:prstClr val="black"/>
                </a:solidFill>
                <a:ea typeface="ＭＳ Ｐゴシック" panose="020B0600070205080204" pitchFamily="34" charset="-128"/>
              </a:rPr>
              <a:t> de </a:t>
            </a:r>
            <a:r>
              <a:rPr lang="pt-BR" altLang="en-US" sz="2800" dirty="0" err="1">
                <a:solidFill>
                  <a:prstClr val="black"/>
                </a:solidFill>
                <a:ea typeface="ＭＳ Ｐゴシック" panose="020B0600070205080204" pitchFamily="34" charset="-128"/>
              </a:rPr>
              <a:t>congestionamento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400"/>
              </a:spcBef>
              <a:defRPr/>
            </a:pPr>
            <a:r>
              <a:rPr lang="pt-BR" altLang="en-US" sz="2800" dirty="0" err="1">
                <a:solidFill>
                  <a:prstClr val="black"/>
                </a:solidFill>
                <a:ea typeface="ＭＳ Ｐゴシック" panose="020B0600070205080204" pitchFamily="34" charset="-128"/>
              </a:rPr>
              <a:t>controle</a:t>
            </a:r>
            <a:r>
              <a:rPr lang="pt-BR" altLang="en-US" sz="2800" dirty="0">
                <a:solidFill>
                  <a:prstClr val="black"/>
                </a:solidFill>
                <a:ea typeface="ＭＳ Ｐゴシック" panose="020B0600070205080204" pitchFamily="34" charset="-128"/>
              </a:rPr>
              <a:t> de </a:t>
            </a:r>
            <a:r>
              <a:rPr lang="pt-BR" altLang="en-US" sz="2800" dirty="0" err="1">
                <a:solidFill>
                  <a:prstClr val="black"/>
                </a:solidFill>
                <a:ea typeface="ＭＳ Ｐゴシック" panose="020B0600070205080204" pitchFamily="34" charset="-128"/>
              </a:rPr>
              <a:t>fluxo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400"/>
              </a:spcBef>
              <a:defRPr/>
            </a:pPr>
            <a:r>
              <a:rPr lang="pt-BR" altLang="en-US" sz="2800" dirty="0" err="1">
                <a:solidFill>
                  <a:prstClr val="black"/>
                </a:solidFill>
                <a:ea typeface="ＭＳ Ｐゴシック" panose="020B0600070205080204" pitchFamily="34" charset="-128"/>
              </a:rPr>
              <a:t>configuração</a:t>
            </a:r>
            <a:r>
              <a:rPr lang="pt-BR" altLang="en-US" sz="2800" dirty="0">
                <a:solidFill>
                  <a:prstClr val="black"/>
                </a:solidFill>
                <a:ea typeface="ＭＳ Ｐゴシック" panose="020B0600070205080204" pitchFamily="34" charset="-128"/>
              </a:rPr>
              <a:t> de </a:t>
            </a:r>
            <a:r>
              <a:rPr lang="pt-BR" altLang="en-US" sz="2800" dirty="0" err="1">
                <a:solidFill>
                  <a:prstClr val="black"/>
                </a:solidFill>
                <a:ea typeface="ＭＳ Ｐゴシック" panose="020B0600070205080204" pitchFamily="34" charset="-128"/>
              </a:rPr>
              <a:t>conexão</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pt-BR"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rPr>
              <a:t>UDP: </a:t>
            </a:r>
            <a:r>
              <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User Datagram Protocol</a:t>
            </a:r>
          </a:p>
          <a:p>
            <a:pPr marL="747713" lvl="1" indent="-274638">
              <a:lnSpc>
                <a:spcPct val="100000"/>
              </a:lnSpc>
              <a:spcBef>
                <a:spcPts val="600"/>
              </a:spcBef>
              <a:buClr>
                <a:srgbClr val="0000A3"/>
              </a:buClr>
              <a:defRPr/>
            </a:pPr>
            <a:r>
              <a:rPr lang="pt-BR" altLang="en-US" sz="2800" dirty="0">
                <a:solidFill>
                  <a:prstClr val="black"/>
                </a:solidFill>
                <a:ea typeface="ＭＳ Ｐゴシック" panose="020B0600070205080204" pitchFamily="34" charset="-128"/>
              </a:rPr>
              <a:t>entrega não confiável e não ordenada</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747713" lvl="1" indent="-274638">
              <a:lnSpc>
                <a:spcPct val="100000"/>
              </a:lnSpc>
              <a:spcBef>
                <a:spcPts val="600"/>
              </a:spcBef>
              <a:buClr>
                <a:srgbClr val="0000A3"/>
              </a:buClr>
              <a:defRPr/>
            </a:pPr>
            <a:r>
              <a:rPr lang="pt-BR" altLang="en-US" sz="2800" dirty="0">
                <a:solidFill>
                  <a:prstClr val="black"/>
                </a:solidFill>
                <a:ea typeface="ＭＳ Ｐゴシック" panose="020B0600070205080204" pitchFamily="34" charset="-128"/>
              </a:rPr>
              <a:t>extensão simples do “melhor esforço” do IP</a:t>
            </a:r>
            <a:endPar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0">
              <a:lnSpc>
                <a:spcPct val="100000"/>
              </a:lnSpc>
              <a:spcBef>
                <a:spcPts val="600"/>
              </a:spcBef>
              <a:defRPr/>
            </a:pPr>
            <a:r>
              <a:rPr lang="pt-BR" altLang="en-US" sz="3200" dirty="0" err="1">
                <a:solidFill>
                  <a:prstClr val="black"/>
                </a:solidFill>
                <a:ea typeface="ＭＳ Ｐゴシック" panose="020B0600070205080204" pitchFamily="34" charset="-128"/>
              </a:rPr>
              <a:t>serviços</a:t>
            </a:r>
            <a:r>
              <a:rPr lang="pt-BR" altLang="en-US" sz="3200" dirty="0">
                <a:solidFill>
                  <a:prstClr val="black"/>
                </a:solidFill>
                <a:ea typeface="ＭＳ Ｐゴシック" panose="020B0600070205080204" pitchFamily="34" charset="-128"/>
              </a:rPr>
              <a:t> </a:t>
            </a:r>
            <a:r>
              <a:rPr lang="pt-BR" altLang="en-US" sz="3200" dirty="0" err="1">
                <a:solidFill>
                  <a:prstClr val="black"/>
                </a:solidFill>
                <a:ea typeface="ＭＳ Ｐゴシック" panose="020B0600070205080204" pitchFamily="34" charset="-128"/>
              </a:rPr>
              <a:t>não</a:t>
            </a:r>
            <a:r>
              <a:rPr lang="pt-BR" altLang="en-US" sz="3200" dirty="0">
                <a:solidFill>
                  <a:prstClr val="black"/>
                </a:solidFill>
                <a:ea typeface="ＭＳ Ｐゴシック" panose="020B0600070205080204" pitchFamily="34" charset="-128"/>
              </a:rPr>
              <a:t> </a:t>
            </a:r>
            <a:r>
              <a:rPr lang="pt-BR" altLang="en-US" sz="3200" dirty="0" err="1">
                <a:solidFill>
                  <a:prstClr val="black"/>
                </a:solidFill>
                <a:ea typeface="ＭＳ Ｐゴシック" panose="020B0600070205080204" pitchFamily="34" charset="-128"/>
              </a:rPr>
              <a:t>disponíveis</a:t>
            </a:r>
            <a:r>
              <a:rPr lang="pt-BR" altLang="en-US" sz="3200" dirty="0">
                <a:solidFill>
                  <a:prstClr val="black"/>
                </a:solidFill>
                <a:ea typeface="ＭＳ Ｐゴシック" panose="020B0600070205080204" pitchFamily="34" charset="-128"/>
              </a:rPr>
              <a:t>: </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400"/>
              </a:spcBef>
              <a:defRPr/>
            </a:pPr>
            <a:r>
              <a:rPr lang="pt-BR" altLang="en-US" sz="2800" dirty="0" err="1">
                <a:solidFill>
                  <a:prstClr val="black"/>
                </a:solidFill>
                <a:ea typeface="ＭＳ Ｐゴシック" panose="020B0600070205080204" pitchFamily="34" charset="-128"/>
              </a:rPr>
              <a:t>garantias</a:t>
            </a:r>
            <a:r>
              <a:rPr lang="pt-BR" altLang="en-US" sz="2800" dirty="0">
                <a:solidFill>
                  <a:prstClr val="black"/>
                </a:solidFill>
                <a:ea typeface="ＭＳ Ｐゴシック" panose="020B0600070205080204" pitchFamily="34" charset="-128"/>
              </a:rPr>
              <a:t> de </a:t>
            </a:r>
            <a:r>
              <a:rPr lang="pt-BR" altLang="en-US" sz="2800" dirty="0" err="1">
                <a:solidFill>
                  <a:prstClr val="black"/>
                </a:solidFill>
                <a:ea typeface="ＭＳ Ｐゴシック" panose="020B0600070205080204" pitchFamily="34" charset="-128"/>
              </a:rPr>
              <a:t>atraso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lnSpc>
                <a:spcPct val="100000"/>
              </a:lnSpc>
              <a:spcBef>
                <a:spcPts val="400"/>
              </a:spcBef>
              <a:defRPr/>
            </a:pPr>
            <a:r>
              <a:rPr lang="pt-BR" altLang="en-US" sz="2800" dirty="0">
                <a:solidFill>
                  <a:prstClr val="black"/>
                </a:solidFill>
                <a:ea typeface="ＭＳ Ｐゴシック" panose="020B0600070205080204" pitchFamily="34" charset="-128"/>
              </a:rPr>
              <a:t>garantias de largura de banda</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10</a:t>
            </a:fld>
            <a:endParaRPr lang="pt-BR"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Gerenciamento de conexão TCP</a:t>
            </a:r>
            <a:endParaRPr lang="pt-BR"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lvl="0" indent="0">
              <a:buNone/>
              <a:defRPr/>
            </a:pPr>
            <a:r>
              <a:rPr lang="pt-BR" altLang="en-US" dirty="0">
                <a:solidFill>
                  <a:prstClr val="black"/>
                </a:solidFill>
                <a:ea typeface="ＭＳ Ｐゴシック" panose="020B0600070205080204" pitchFamily="34" charset="-128"/>
              </a:rPr>
              <a:t>antes de trocar dados, emissor e  receptor fazem 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handshake”:</a:t>
            </a:r>
          </a:p>
          <a:p>
            <a:pPr lvl="0">
              <a:spcBef>
                <a:spcPts val="400"/>
              </a:spcBef>
              <a:defRPr/>
            </a:pPr>
            <a:r>
              <a:rPr lang="pt-BR" altLang="en-US" sz="2400" dirty="0" err="1">
                <a:solidFill>
                  <a:prstClr val="black"/>
                </a:solidFill>
                <a:ea typeface="ＭＳ Ｐゴシック" panose="020B0600070205080204" pitchFamily="34" charset="-128"/>
              </a:rPr>
              <a:t>concordam</a:t>
            </a:r>
            <a:r>
              <a:rPr lang="pt-BR" altLang="en-US" sz="2400" dirty="0">
                <a:solidFill>
                  <a:prstClr val="black"/>
                </a:solidFill>
                <a:ea typeface="ＭＳ Ｐゴシック" panose="020B0600070205080204" pitchFamily="34" charset="-128"/>
              </a:rPr>
              <a:t> </a:t>
            </a:r>
            <a:r>
              <a:rPr lang="pt-BR" altLang="en-US" sz="2400" dirty="0" err="1">
                <a:solidFill>
                  <a:prstClr val="black"/>
                </a:solidFill>
                <a:ea typeface="ＭＳ Ｐゴシック" panose="020B0600070205080204" pitchFamily="34" charset="-128"/>
              </a:rPr>
              <a:t>em</a:t>
            </a:r>
            <a:r>
              <a:rPr lang="pt-BR" altLang="en-US" sz="2400" dirty="0">
                <a:solidFill>
                  <a:prstClr val="black"/>
                </a:solidFill>
                <a:ea typeface="ＭＳ Ｐゴシック" panose="020B0600070205080204" pitchFamily="34" charset="-128"/>
              </a:rPr>
              <a:t> </a:t>
            </a:r>
            <a:r>
              <a:rPr lang="pt-BR" altLang="en-US" sz="2400" dirty="0" err="1">
                <a:solidFill>
                  <a:prstClr val="black"/>
                </a:solidFill>
                <a:ea typeface="ＭＳ Ｐゴシック" panose="020B0600070205080204" pitchFamily="34" charset="-128"/>
              </a:rPr>
              <a:t>estabelecer</a:t>
            </a:r>
            <a:r>
              <a:rPr lang="pt-BR" altLang="en-US" sz="2400" dirty="0">
                <a:solidFill>
                  <a:prstClr val="black"/>
                </a:solidFill>
                <a:ea typeface="ＭＳ Ｐゴシック" panose="020B0600070205080204" pitchFamily="34" charset="-128"/>
              </a:rPr>
              <a:t> </a:t>
            </a:r>
            <a:r>
              <a:rPr lang="pt-BR" altLang="en-US" sz="2400" dirty="0" err="1">
                <a:solidFill>
                  <a:prstClr val="black"/>
                </a:solidFill>
                <a:ea typeface="ＭＳ Ｐゴシック" panose="020B0600070205080204" pitchFamily="34" charset="-128"/>
              </a:rPr>
              <a:t>conexão</a:t>
            </a:r>
            <a:r>
              <a:rPr lang="pt-BR" altLang="en-US" sz="2400" dirty="0">
                <a:solidFill>
                  <a:prstClr val="black"/>
                </a:solidFill>
                <a:ea typeface="ＭＳ Ｐゴシック" panose="020B0600070205080204" pitchFamily="34" charset="-128"/>
              </a:rPr>
              <a:t>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r>
              <a:rPr lang="pt-BR" altLang="en-US" sz="2400" dirty="0">
                <a:solidFill>
                  <a:prstClr val="black"/>
                </a:solidFill>
                <a:ea typeface="ＭＳ Ｐゴシック" panose="020B0600070205080204" pitchFamily="34" charset="-128"/>
              </a:rPr>
              <a:t>cada um conhecendo o desejo do outro  de estabelecer uma conexão</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0">
              <a:spcBef>
                <a:spcPts val="400"/>
              </a:spcBef>
              <a:defRPr/>
            </a:pPr>
            <a:r>
              <a:rPr lang="pt-BR" altLang="en-US" sz="2400" dirty="0">
                <a:solidFill>
                  <a:prstClr val="black"/>
                </a:solidFill>
                <a:ea typeface="ＭＳ Ｐゴシック" panose="020B0600070205080204" pitchFamily="34" charset="-128"/>
              </a:rPr>
              <a:t>concordam com parâmetros de conexão</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(ex.: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números</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sequência</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iniciais</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3849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estado da conexão: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variáveis da conexão:</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 </a:t>
            </a:r>
            <a:r>
              <a:rPr kumimoji="0" lang="pt-BR" sz="1200" b="0" i="0" u="none" strike="noStrike" kern="0" cap="none" spc="0" normalizeH="0" baseline="0" noProof="0" dirty="0" err="1">
                <a:ln>
                  <a:noFill/>
                </a:ln>
                <a:solidFill>
                  <a:srgbClr val="000000"/>
                </a:solidFill>
                <a:effectLst/>
                <a:uLnTx/>
                <a:uFillTx/>
              </a:rPr>
              <a:t>seq</a:t>
            </a:r>
            <a:r>
              <a:rPr kumimoji="0" lang="pt-BR" sz="1200" b="0" i="0" u="none" strike="noStrike" kern="0" cap="none" spc="0" normalizeH="0" baseline="0" noProof="0" dirty="0">
                <a:ln>
                  <a:noFill/>
                </a:ln>
                <a:solidFill>
                  <a:srgbClr val="000000"/>
                </a:solidFill>
                <a:effectLst/>
                <a:uLnTx/>
                <a:uFillTx/>
              </a:rPr>
              <a:t> cliente-para-servidor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         servidor</a:t>
            </a:r>
            <a:r>
              <a:rPr lang="pt-BR" sz="1200" kern="0" dirty="0">
                <a:solidFill>
                  <a:srgbClr val="000000"/>
                </a:solidFill>
              </a:rPr>
              <a:t>-para-cliente</a:t>
            </a:r>
            <a:endParaRPr kumimoji="0" lang="pt-BR" sz="1200" b="0" i="0" u="none" strike="noStrike" kern="0" cap="none" spc="0" normalizeH="0" baseline="0" noProof="0" dirty="0">
              <a:ln>
                <a:noFill/>
              </a:ln>
              <a:solidFill>
                <a:srgbClr val="000000"/>
              </a:solidFill>
              <a:effectLst/>
              <a:uLnTx/>
              <a:uFillTx/>
            </a:endParaRP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tamanho do </a:t>
            </a:r>
            <a:r>
              <a:rPr kumimoji="0" lang="pt-BR" sz="1200" b="1" i="0" u="none" strike="noStrike" kern="0" cap="none" spc="0" normalizeH="0" baseline="0" noProof="0" dirty="0" err="1">
                <a:ln>
                  <a:noFill/>
                </a:ln>
                <a:solidFill>
                  <a:srgbClr val="000000"/>
                </a:solidFill>
                <a:effectLst/>
                <a:uLnTx/>
                <a:uFillTx/>
                <a:latin typeface="Courier New" charset="0"/>
              </a:rPr>
              <a:t>rcvBuffer</a:t>
            </a:r>
            <a:r>
              <a:rPr kumimoji="0" lang="pt-BR" sz="1200" b="1" i="0" u="none" strike="noStrike" kern="0" cap="none" spc="0" normalizeH="0" baseline="0" noProof="0" dirty="0">
                <a:ln>
                  <a:noFill/>
                </a:ln>
                <a:solidFill>
                  <a:srgbClr val="000000"/>
                </a:solidFill>
                <a:effectLst/>
                <a:uLnTx/>
                <a:uFillTx/>
                <a:latin typeface="Courier New" charset="0"/>
              </a:rPr>
              <a:t> </a:t>
            </a:r>
            <a:endParaRPr kumimoji="0" lang="pt-BR" sz="1200" b="0" i="0" u="none" strike="noStrike" kern="0" cap="none" spc="0" normalizeH="0" baseline="0" noProof="0" dirty="0">
              <a:ln>
                <a:noFill/>
              </a:ln>
              <a:solidFill>
                <a:srgbClr val="000000"/>
              </a:solidFill>
              <a:effectLst/>
              <a:uLnTx/>
              <a:uFillTx/>
            </a:endParaRP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no servidor e no cliente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82661" y="3006443"/>
            <a:ext cx="1015021"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aplicação</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784173" y="5021176"/>
            <a:ext cx="58702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rede</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4157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estado da conexão: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variáveis da conexão:</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 </a:t>
            </a:r>
            <a:r>
              <a:rPr kumimoji="0" lang="pt-BR" sz="1200" b="0" i="0" u="none" strike="noStrike" kern="0" cap="none" spc="0" normalizeH="0" baseline="0" noProof="0" dirty="0" err="1">
                <a:ln>
                  <a:noFill/>
                </a:ln>
                <a:solidFill>
                  <a:srgbClr val="000000"/>
                </a:solidFill>
                <a:effectLst/>
                <a:uLnTx/>
                <a:uFillTx/>
              </a:rPr>
              <a:t>seq</a:t>
            </a:r>
            <a:r>
              <a:rPr kumimoji="0" lang="pt-BR" sz="1200" b="0" i="0" u="none" strike="noStrike" kern="0" cap="none" spc="0" normalizeH="0" baseline="0" noProof="0" dirty="0">
                <a:ln>
                  <a:noFill/>
                </a:ln>
                <a:solidFill>
                  <a:srgbClr val="000000"/>
                </a:solidFill>
                <a:effectLst/>
                <a:uLnTx/>
                <a:uFillTx/>
              </a:rPr>
              <a:t> cliente-para-servidor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         servidor</a:t>
            </a:r>
            <a:r>
              <a:rPr lang="pt-BR" sz="1200" kern="0" dirty="0">
                <a:solidFill>
                  <a:srgbClr val="000000"/>
                </a:solidFill>
              </a:rPr>
              <a:t>-para-cliente</a:t>
            </a:r>
            <a:endParaRPr kumimoji="0" lang="pt-BR" sz="1200" b="0" i="0" u="none" strike="noStrike" kern="0" cap="none" spc="0" normalizeH="0" baseline="0" noProof="0" dirty="0">
              <a:ln>
                <a:noFill/>
              </a:ln>
              <a:solidFill>
                <a:srgbClr val="000000"/>
              </a:solidFill>
              <a:effectLst/>
              <a:uLnTx/>
              <a:uFillTx/>
            </a:endParaRP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tamanho do </a:t>
            </a:r>
            <a:r>
              <a:rPr kumimoji="0" lang="pt-BR" sz="1200" b="1" i="0" u="none" strike="noStrike" kern="0" cap="none" spc="0" normalizeH="0" baseline="0" noProof="0" dirty="0" err="1">
                <a:ln>
                  <a:noFill/>
                </a:ln>
                <a:solidFill>
                  <a:srgbClr val="000000"/>
                </a:solidFill>
                <a:effectLst/>
                <a:uLnTx/>
                <a:uFillTx/>
                <a:latin typeface="Courier New" charset="0"/>
              </a:rPr>
              <a:t>rcvBuffer</a:t>
            </a:r>
            <a:r>
              <a:rPr kumimoji="0" lang="pt-BR" sz="1200" b="1" i="0" u="none" strike="noStrike" kern="0" cap="none" spc="0" normalizeH="0" baseline="0" noProof="0" dirty="0">
                <a:ln>
                  <a:noFill/>
                </a:ln>
                <a:solidFill>
                  <a:srgbClr val="000000"/>
                </a:solidFill>
                <a:effectLst/>
                <a:uLnTx/>
                <a:uFillTx/>
                <a:latin typeface="Courier New" charset="0"/>
              </a:rPr>
              <a:t> </a:t>
            </a:r>
            <a:endParaRPr kumimoji="0" lang="pt-BR" sz="1200" b="0" i="0" u="none" strike="noStrike" kern="0" cap="none" spc="0" normalizeH="0" baseline="0" noProof="0" dirty="0">
              <a:ln>
                <a:noFill/>
              </a:ln>
              <a:solidFill>
                <a:srgbClr val="000000"/>
              </a:solidFill>
              <a:effectLst/>
              <a:uLnTx/>
              <a:uFillTx/>
            </a:endParaRP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noProof="0" dirty="0">
                <a:ln>
                  <a:noFill/>
                </a:ln>
                <a:solidFill>
                  <a:srgbClr val="000000"/>
                </a:solidFill>
                <a:effectLst/>
                <a:uLnTx/>
                <a:uFillTx/>
              </a:rPr>
              <a:t>no servidor e no cliente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8008825" y="3024051"/>
            <a:ext cx="1015021"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aplicação</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231468" y="5013813"/>
            <a:ext cx="58702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rede</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port</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number</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pt-BR"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100</a:t>
            </a:fld>
            <a:endParaRPr lang="pt-BR"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err="1"/>
              <a:t>Concordando</a:t>
            </a:r>
            <a:r>
              <a:rPr lang="en-US" sz="4800" dirty="0"/>
              <a:t> </a:t>
            </a:r>
            <a:r>
              <a:rPr lang="en-US" sz="4800" dirty="0" err="1"/>
              <a:t>em</a:t>
            </a:r>
            <a:r>
              <a:rPr lang="en-US" sz="4800" dirty="0"/>
              <a:t> </a:t>
            </a:r>
            <a:r>
              <a:rPr lang="en-US" sz="4800" dirty="0" err="1"/>
              <a:t>estabelecer</a:t>
            </a:r>
            <a:r>
              <a:rPr lang="en-US" sz="4800" dirty="0"/>
              <a:t> </a:t>
            </a:r>
            <a:r>
              <a:rPr lang="en-US" sz="4800" dirty="0" err="1"/>
              <a:t>uma</a:t>
            </a:r>
            <a:r>
              <a:rPr lang="en-US" sz="4800" dirty="0"/>
              <a:t> </a:t>
            </a:r>
            <a:r>
              <a:rPr lang="en-US" sz="4800" dirty="0" err="1"/>
              <a:t>conexão</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o handshake de 2 vias sempre </a:t>
            </a:r>
            <a:r>
              <a:rPr kumimoji="0" lang="en-US" altLang="en-US" sz="32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funciona</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en-US" altLang="en-US" sz="32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em</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rede?</a:t>
            </a:r>
          </a:p>
          <a:p>
            <a:pPr marL="346075" lvl="0" indent="-279400">
              <a:lnSpc>
                <a:spcPct val="90000"/>
              </a:lnSpc>
              <a:defRPr/>
            </a:pPr>
            <a:r>
              <a:rPr lang="en-US" altLang="en-US" kern="0" dirty="0" err="1">
                <a:solidFill>
                  <a:prstClr val="black"/>
                </a:solidFill>
                <a:ea typeface="ＭＳ Ｐゴシック" panose="020B0600070205080204" pitchFamily="34" charset="-128"/>
              </a:rPr>
              <a:t>atrasos</a:t>
            </a:r>
            <a:r>
              <a:rPr lang="en-US" altLang="en-US" kern="0" dirty="0">
                <a:solidFill>
                  <a:prstClr val="black"/>
                </a:solidFill>
                <a:ea typeface="ＭＳ Ｐゴシック" panose="020B0600070205080204" pitchFamily="34" charset="-128"/>
              </a:rPr>
              <a:t> </a:t>
            </a:r>
            <a:r>
              <a:rPr lang="en-US" altLang="en-US" kern="0" dirty="0" err="1">
                <a:solidFill>
                  <a:prstClr val="black"/>
                </a:solidFill>
                <a:ea typeface="ＭＳ Ｐゴシック" panose="020B0600070205080204" pitchFamily="34" charset="-128"/>
              </a:rPr>
              <a:t>variáveis</a:t>
            </a:r>
            <a:r>
              <a:rPr lang="en-US" altLang="en-US" kern="0" dirty="0">
                <a:solidFill>
                  <a:prstClr val="black"/>
                </a:solidFill>
                <a:ea typeface="ＭＳ Ｐゴシック" panose="020B0600070205080204" pitchFamily="34" charset="-128"/>
              </a:rPr>
              <a:t>
</a:t>
            </a:r>
            <a:r>
              <a:rPr lang="pt-BR" altLang="en-US" kern="0" dirty="0">
                <a:solidFill>
                  <a:prstClr val="black"/>
                </a:solidFill>
                <a:ea typeface="ＭＳ Ｐゴシック" panose="020B0600070205080204" pitchFamily="34" charset="-128"/>
              </a:rPr>
              <a:t>mensagens retransmitidas (por exemplo, </a:t>
            </a:r>
            <a:r>
              <a:rPr lang="pt-BR" altLang="en-US" kern="0" dirty="0" err="1">
                <a:solidFill>
                  <a:prstClr val="black"/>
                </a:solidFill>
                <a:ea typeface="ＭＳ Ｐゴシック" panose="020B0600070205080204" pitchFamily="34" charset="-128"/>
              </a:rPr>
              <a:t>req_conn</a:t>
            </a:r>
            <a:r>
              <a:rPr lang="pt-BR" altLang="en-US" kern="0" dirty="0">
                <a:solidFill>
                  <a:prstClr val="black"/>
                </a:solidFill>
                <a:ea typeface="ＭＳ Ｐゴシック" panose="020B0600070205080204" pitchFamily="34" charset="-128"/>
              </a:rPr>
              <a:t>(x)) devido à perda de mensagens
</a:t>
            </a:r>
            <a:r>
              <a:rPr lang="en-US" altLang="en-US" kern="0" dirty="0" err="1">
                <a:solidFill>
                  <a:prstClr val="black"/>
                </a:solidFill>
                <a:ea typeface="ＭＳ Ｐゴシック" panose="020B0600070205080204" pitchFamily="34" charset="-128"/>
              </a:rPr>
              <a:t>reordenação</a:t>
            </a:r>
            <a:r>
              <a:rPr lang="en-US" altLang="en-US" kern="0" dirty="0">
                <a:solidFill>
                  <a:prstClr val="black"/>
                </a:solidFill>
                <a:ea typeface="ＭＳ Ｐゴシック" panose="020B0600070205080204" pitchFamily="34" charset="-128"/>
              </a:rPr>
              <a:t> de </a:t>
            </a:r>
            <a:r>
              <a:rPr lang="en-US" altLang="en-US" kern="0" dirty="0" err="1">
                <a:solidFill>
                  <a:prstClr val="black"/>
                </a:solidFill>
                <a:ea typeface="ＭＳ Ｐゴシック" panose="020B0600070205080204" pitchFamily="34" charset="-128"/>
              </a:rPr>
              <a:t>mensagens</a:t>
            </a:r>
            <a:r>
              <a:rPr lang="en-US" altLang="en-US" kern="0" dirty="0">
                <a:solidFill>
                  <a:prstClr val="black"/>
                </a:solidFill>
                <a:ea typeface="ＭＳ Ｐゴシック" panose="020B0600070205080204" pitchFamily="34" charset="-128"/>
              </a:rPr>
              <a:t>
</a:t>
            </a:r>
            <a:r>
              <a:rPr lang="pt-BR" altLang="en-US" kern="0" dirty="0">
                <a:solidFill>
                  <a:prstClr val="black"/>
                </a:solidFill>
                <a:ea typeface="ＭＳ Ｐゴシック" panose="020B0600070205080204" pitchFamily="34" charset="-128"/>
              </a:rPr>
              <a:t>não pode “ver” o </a:t>
            </a:r>
            <a:r>
              <a:rPr lang="pt-BR" altLang="en-US" kern="0">
                <a:solidFill>
                  <a:prstClr val="black"/>
                </a:solidFill>
                <a:ea typeface="ＭＳ Ｐゴシック" panose="020B0600070205080204" pitchFamily="34" charset="-128"/>
              </a:rPr>
              <a:t>outro lado</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738664" y="1354621"/>
            <a:ext cx="369043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Handshake de 2 vias:</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433727" y="2787324"/>
            <a:ext cx="1426994" cy="33855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b="0" i="0" u="none" strike="noStrike" kern="0" cap="none" spc="-100" normalizeH="0" noProof="0" dirty="0" err="1">
                <a:ln>
                  <a:noFill/>
                </a:ln>
                <a:solidFill>
                  <a:srgbClr val="000000"/>
                </a:solidFill>
                <a:effectLst/>
                <a:uLnTx/>
                <a:uFillTx/>
                <a:latin typeface="Calibri" panose="020F0502020204030204"/>
                <a:ea typeface="ＭＳ Ｐゴシック" panose="020B0600070205080204" pitchFamily="34" charset="-128"/>
                <a:cs typeface="+mn-cs"/>
              </a:rPr>
              <a:t>Vamos</a:t>
            </a:r>
            <a:r>
              <a:rPr kumimoji="0" lang="en-US" altLang="en-US" b="0" i="0" u="none" strike="noStrike" kern="0" cap="none" spc="-100" normalizeH="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b="0" i="0" u="none" strike="noStrike" kern="0" cap="none" spc="-100" normalizeH="0" noProof="0" dirty="0" err="1">
                <a:ln>
                  <a:noFill/>
                </a:ln>
                <a:solidFill>
                  <a:srgbClr val="000000"/>
                </a:solidFill>
                <a:effectLst/>
                <a:uLnTx/>
                <a:uFillTx/>
                <a:latin typeface="Calibri" panose="020F0502020204030204"/>
                <a:ea typeface="ＭＳ Ｐゴシック" panose="020B0600070205080204" pitchFamily="34" charset="-128"/>
                <a:cs typeface="+mn-cs"/>
              </a:rPr>
              <a:t>conversar</a:t>
            </a:r>
            <a:endParaRPr kumimoji="0" lang="en-US" altLang="en-US" b="0" i="0" u="none" strike="noStrike" kern="0" cap="none" spc="-100" normalizeH="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25399" y="4953638"/>
            <a:ext cx="1143326"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err="1">
                <a:ln>
                  <a:noFill/>
                </a:ln>
                <a:solidFill>
                  <a:srgbClr val="000000"/>
                </a:solidFill>
                <a:effectLst/>
                <a:uLnTx/>
                <a:uFillTx/>
                <a:latin typeface="Calibri" panose="020F0502020204030204"/>
                <a:ea typeface="ＭＳ Ｐゴシック" charset="0"/>
                <a:cs typeface="+mn-cs"/>
              </a:rPr>
              <a:t>escolha</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err="1"/>
              <a:t>Cenários</a:t>
            </a:r>
            <a:r>
              <a:rPr lang="en-US" sz="4800" dirty="0"/>
              <a:t> de handshake de 2 vias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386443" y="1435139"/>
            <a:ext cx="4087767" cy="3189291"/>
            <a:chOff x="386443" y="1990325"/>
            <a:chExt cx="4087767" cy="3189291"/>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9425"/>
              <a:chOff x="1097" y="2807"/>
              <a:chExt cx="1515" cy="302"/>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310" y="2807"/>
                <a:ext cx="620" cy="30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conexão</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x</a:t>
                </a:r>
              </a:p>
              <a:p>
                <a:pPr marL="0" marR="0" lvl="0" indent="0" algn="ctr" defTabSz="914400" rtl="0" eaLnBrk="0" fontAlgn="base" latinLnBrk="0" hangingPunct="0">
                  <a:lnSpc>
                    <a:spcPct val="90000"/>
                  </a:lnSpc>
                  <a:spcBef>
                    <a:spcPct val="0"/>
                  </a:spcBef>
                  <a:spcAft>
                    <a:spcPct val="0"/>
                  </a:spcAft>
                  <a:buClrTx/>
                  <a:buSzTx/>
                  <a:buFontTx/>
                  <a:buNone/>
                  <a:tabLst/>
                  <a:defRPr/>
                </a:pPr>
                <a:r>
                  <a:rPr lang="en-US" sz="1400" kern="0" dirty="0" err="1">
                    <a:solidFill>
                      <a:srgbClr val="000000"/>
                    </a:solidFill>
                  </a:rPr>
                  <a:t>completa</a:t>
                </a: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386443" y="1990325"/>
              <a:ext cx="3438526" cy="2136775"/>
              <a:chOff x="453" y="1100"/>
              <a:chExt cx="2166"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53" y="1393"/>
                <a:ext cx="644"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escolha</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13920" y="3919138"/>
              <a:ext cx="1242648"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354729" cy="51090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aceita</a:t>
              </a: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2100127" cy="1003723"/>
            <a:chOff x="1273629" y="5146706"/>
            <a:chExt cx="2100127"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210012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Sem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problema</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929152"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Cenários de </a:t>
            </a:r>
            <a:r>
              <a:rPr lang="pt-BR" sz="4800" dirty="0" err="1"/>
              <a:t>handshake</a:t>
            </a:r>
            <a:r>
              <a:rPr lang="pt-BR" sz="4800" dirty="0"/>
              <a:t> de 2 vias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cliente termina</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servidor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esquece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84" y="2807"/>
              <a:ext cx="672" cy="30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conexão</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sz="1400" kern="0" dirty="0">
                  <a:solidFill>
                    <a:srgbClr val="000000"/>
                  </a:solidFill>
                </a:rPr>
                <a:t>X completa</a:t>
              </a:r>
              <a:endParaRPr kumimoji="0" lang="pt-BR" sz="1400" b="0" i="0" u="none" strike="noStrike" kern="0" cap="none" spc="0" normalizeH="0" baseline="0" noProof="0" dirty="0">
                <a:ln>
                  <a:noFill/>
                </a:ln>
                <a:solidFill>
                  <a:srgbClr val="000000"/>
                </a:solidFill>
                <a:effectLst/>
                <a:uLnTx/>
                <a:uFillTx/>
              </a:endParaRP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172107" y="1980106"/>
            <a:ext cx="3439276" cy="1671637"/>
            <a:chOff x="7815192" y="1602735"/>
            <a:chExt cx="3439276"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15192" y="1602735"/>
              <a:ext cx="102310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escolha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4042267" cy="830997"/>
              <a:chOff x="4588327" y="5819777"/>
              <a:chExt cx="4042267" cy="830997"/>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428582" cy="830997"/>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Calibri"/>
                    <a:ea typeface="ＭＳ Ｐゴシック" charset="0"/>
                    <a:cs typeface="+mn-cs"/>
                  </a:rPr>
                  <a:t>Problema: conexão meio aberta! (sem cliente)</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103</a:t>
            </a:fld>
            <a:endParaRPr lang="pt-BR"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Cenários de </a:t>
            </a:r>
            <a:r>
              <a:rPr lang="pt-BR" sz="4800" dirty="0" err="1"/>
              <a:t>handshake</a:t>
            </a:r>
            <a:r>
              <a:rPr lang="pt-BR" sz="4800" dirty="0"/>
              <a:t> de 2 vias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4019550" cy="4568825"/>
            <a:chOff x="3150" y="1107"/>
            <a:chExt cx="2532"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cliente termina</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182" y="1380"/>
              <a:ext cx="644"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escolha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42" y="2315"/>
              <a:ext cx="783" cy="21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92" cy="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aceita</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2"/>
              <a:chOff x="3818" y="2796"/>
              <a:chExt cx="1515" cy="302"/>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4030" y="2796"/>
                <a:ext cx="620" cy="30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conexão x</a:t>
                </a:r>
              </a:p>
              <a:p>
                <a:pPr marL="0" marR="0" lvl="0" indent="0" algn="ctr" defTabSz="914400" rtl="0" eaLnBrk="0" fontAlgn="base" latinLnBrk="0" hangingPunct="0">
                  <a:lnSpc>
                    <a:spcPct val="90000"/>
                  </a:lnSpc>
                  <a:spcBef>
                    <a:spcPct val="0"/>
                  </a:spcBef>
                  <a:spcAft>
                    <a:spcPct val="0"/>
                  </a:spcAft>
                  <a:buClrTx/>
                  <a:buSzTx/>
                  <a:buFontTx/>
                  <a:buNone/>
                  <a:tabLst/>
                  <a:defRPr/>
                </a:pPr>
                <a:r>
                  <a:rPr lang="pt-BR" sz="1400" kern="0" dirty="0">
                    <a:solidFill>
                      <a:srgbClr val="000000"/>
                    </a:solidFill>
                  </a:rPr>
                  <a:t>completa</a:t>
                </a:r>
                <a:endParaRPr kumimoji="0" lang="pt-BR" sz="1400" b="0" i="0" u="none" strike="noStrike" kern="0" cap="none" spc="0" normalizeH="0" baseline="0" noProof="0" dirty="0">
                  <a:ln>
                    <a:noFill/>
                  </a:ln>
                  <a:solidFill>
                    <a:srgbClr val="000000"/>
                  </a:solidFill>
                  <a:effectLst/>
                  <a:uLnTx/>
                  <a:uFillTx/>
                </a:endParaRP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servidor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esquece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rPr>
                <a:t>Problema: dados</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2400" dirty="0">
                  <a:solidFill>
                    <a:prstClr val="black"/>
                  </a:solidFill>
                  <a:latin typeface="Calibri"/>
                </a:rPr>
                <a:t>duplicados aceitos!</a:t>
              </a:r>
              <a:endParaRPr kumimoji="0" lang="pt-BR" sz="2400" b="0" i="0" u="none" strike="noStrike" kern="1200" cap="none" spc="0" normalizeH="0" baseline="0" noProof="0" dirty="0">
                <a:ln>
                  <a:noFill/>
                </a:ln>
                <a:solidFill>
                  <a:prstClr val="black"/>
                </a:solidFill>
                <a:effectLst/>
                <a:uLnTx/>
                <a:uFillTx/>
                <a:latin typeface="Calibri"/>
              </a:endParaRP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4200297" cy="2368284"/>
            <a:chOff x="3185703" y="3422010"/>
            <a:chExt cx="4200297" cy="2368284"/>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393179" y="5152385"/>
              <a:ext cx="1242648"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374547" cy="51090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aceita</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dados(x+1)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899220" y="1858605"/>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err="1"/>
              <a:t>Handshake</a:t>
            </a:r>
            <a:r>
              <a:rPr lang="pt-BR" sz="4800" dirty="0"/>
              <a:t> de 3 vias do TCP</a:t>
            </a:r>
            <a:endParaRPr lang="pt-BR"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3075778" y="3005636"/>
            <a:ext cx="4229095" cy="955675"/>
            <a:chOff x="977" y="1363"/>
            <a:chExt cx="2664"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SYNbit</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=1, </a:t>
              </a: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977" y="1363"/>
              <a:ext cx="1063" cy="54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escolhe número de</a:t>
              </a:r>
              <a:b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b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sequência inicial,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envia mensagem</a:t>
              </a:r>
              <a:b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b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TCP SYN</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252910" cy="1425575"/>
            <a:chOff x="2060" y="1785"/>
            <a:chExt cx="2679"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SYNbit</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=1, </a:t>
              </a: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ACKbit</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=1; </a:t>
              </a: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063" cy="66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escolhe número de</a:t>
              </a:r>
              <a:b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b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sequência inicial,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envia mensagem</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reconhecendo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421735" y="4774111"/>
            <a:ext cx="6861164" cy="1376363"/>
            <a:chOff x="565" y="2477"/>
            <a:chExt cx="4322" cy="867"/>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ACKbit</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=1, </a:t>
              </a:r>
              <a:r>
                <a:rPr kumimoji="0" lang="pt-BR"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565" y="2477"/>
              <a:ext cx="1479" cy="66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SYNACK(x) recebido indica</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que servidor está vivo;</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envia ACK para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este segmento pode conter</a:t>
              </a:r>
              <a:b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b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dados cliente-para-servidor</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247" cy="3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ACK(y) recebido indica</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que cliente está vivo</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540797" y="1675748"/>
            <a:ext cx="26934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2800" b="0" i="0" u="none" strike="noStrike" kern="0" cap="none" spc="0" normalizeH="0" baseline="0" noProof="0" dirty="0">
                <a:ln>
                  <a:noFill/>
                </a:ln>
                <a:solidFill>
                  <a:srgbClr val="000099"/>
                </a:solidFill>
                <a:effectLst/>
                <a:uLnTx/>
                <a:uFillTx/>
                <a:latin typeface="Calibri"/>
                <a:ea typeface="ＭＳ Ｐゴシック" charset="0"/>
                <a:cs typeface="+mn-cs"/>
              </a:rPr>
              <a:t>Estado do cliente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1" u="none" strike="noStrike" kern="0" cap="none" spc="0" normalizeH="0" baseline="0" noProof="0" dirty="0">
              <a:ln>
                <a:noFill/>
              </a:ln>
              <a:solidFill>
                <a:srgbClr val="000099"/>
              </a:solidFill>
              <a:effectLst/>
              <a:uLnTx/>
              <a:uFillTx/>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7932621" y="1081958"/>
            <a:ext cx="2903424"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pt-BR" sz="2800" kern="0" dirty="0">
                <a:solidFill>
                  <a:srgbClr val="000099"/>
                </a:solidFill>
                <a:latin typeface="Calibri"/>
              </a:rPr>
              <a:t>Estado do servidor</a:t>
            </a:r>
            <a:endParaRPr kumimoji="0" lang="pt-BR" sz="2800" b="0" i="0" u="none" strike="noStrike" kern="0" cap="none" spc="0" normalizeH="0" baseline="0" noProof="0" dirty="0">
              <a:ln>
                <a:noFill/>
              </a:ln>
              <a:solidFill>
                <a:srgbClr val="000099"/>
              </a:solidFill>
              <a:effectLst/>
              <a:uLnTx/>
              <a:uFillTx/>
              <a:latin typeface="Calibri"/>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pt-BR" sz="1600" b="0" i="1" u="none" strike="noStrike" kern="0" cap="none" spc="0" normalizeH="0" baseline="0" noProof="0" dirty="0">
              <a:ln>
                <a:noFill/>
              </a:ln>
              <a:solidFill>
                <a:srgbClr val="000099"/>
              </a:solidFill>
              <a:effectLst/>
              <a:uLnTx/>
              <a:uFillTx/>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noProof="0" dirty="0">
              <a:ln>
                <a:noFill/>
              </a:ln>
              <a:solidFill>
                <a:prstClr val="black"/>
              </a:solidFill>
              <a:effectLst/>
              <a:uLnTx/>
              <a:uFillTx/>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pt-BR"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pt-BR"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105</a:t>
            </a:fld>
            <a:endParaRPr lang="pt-BR"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fontScale="90000"/>
          </a:bodyPr>
          <a:lstStyle/>
          <a:p>
            <a:r>
              <a:rPr lang="pt-BR" sz="4800"/>
              <a:t>Um protocolo humano com handshake de 3 vias</a:t>
            </a:r>
            <a:endParaRPr lang="pt-BR" sz="4400" b="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106</a:t>
            </a:fld>
            <a:endParaRPr lang="pt-BR"/>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2CEFB8A-0FB7-4136-9F4C-3578F0A5EB5B}"/>
              </a:ext>
            </a:extLst>
          </p:cNvPr>
          <p:cNvSpPr>
            <a:spLocks noGrp="1"/>
          </p:cNvSpPr>
          <p:nvPr>
            <p:ph type="title"/>
          </p:nvPr>
        </p:nvSpPr>
        <p:spPr/>
        <p:txBody>
          <a:bodyPr/>
          <a:lstStyle/>
          <a:p>
            <a:r>
              <a:rPr lang="pt-BR" dirty="0"/>
              <a:t>Ataque SYN </a:t>
            </a:r>
            <a:r>
              <a:rPr lang="pt-BR" dirty="0" err="1"/>
              <a:t>Flood</a:t>
            </a:r>
            <a:endParaRPr lang="pt-BR" dirty="0"/>
          </a:p>
        </p:txBody>
      </p:sp>
      <p:sp>
        <p:nvSpPr>
          <p:cNvPr id="3" name="Espaço Reservado para Conteúdo 2">
            <a:extLst>
              <a:ext uri="{FF2B5EF4-FFF2-40B4-BE49-F238E27FC236}">
                <a16:creationId xmlns:a16="http://schemas.microsoft.com/office/drawing/2014/main" id="{FC0D5743-439B-4582-B241-6115FB64E2E9}"/>
              </a:ext>
            </a:extLst>
          </p:cNvPr>
          <p:cNvSpPr>
            <a:spLocks noGrp="1"/>
          </p:cNvSpPr>
          <p:nvPr>
            <p:ph idx="1"/>
          </p:nvPr>
        </p:nvSpPr>
        <p:spPr/>
        <p:txBody>
          <a:bodyPr>
            <a:normAutofit/>
          </a:bodyPr>
          <a:lstStyle/>
          <a:p>
            <a:r>
              <a:rPr lang="pt-BR" dirty="0"/>
              <a:t>Neste ataque várias conexões são enviadas ao servidor (bit SYN=1) e não são completadas (terceira via não é enviada), deixando conexões </a:t>
            </a:r>
            <a:r>
              <a:rPr lang="pt-BR" dirty="0" err="1"/>
              <a:t>semi-abertas</a:t>
            </a:r>
            <a:r>
              <a:rPr lang="pt-BR" dirty="0"/>
              <a:t>.</a:t>
            </a:r>
          </a:p>
          <a:p>
            <a:pPr lvl="1"/>
            <a:r>
              <a:rPr lang="pt-BR" dirty="0"/>
              <a:t>Consumindo recursos do sistema.</a:t>
            </a:r>
          </a:p>
          <a:p>
            <a:r>
              <a:rPr lang="pt-BR" b="1" dirty="0"/>
              <a:t>Solução (RFC 4987)</a:t>
            </a:r>
            <a:r>
              <a:rPr lang="pt-BR" dirty="0"/>
              <a:t>: servidor calcula seu # de sequencia a partir de um </a:t>
            </a:r>
            <a:r>
              <a:rPr lang="pt-BR" i="1" dirty="0" err="1"/>
              <a:t>hash</a:t>
            </a:r>
            <a:r>
              <a:rPr lang="pt-BR" dirty="0"/>
              <a:t> que envolve números </a:t>
            </a:r>
            <a:r>
              <a:rPr lang="pt-BR" dirty="0" err="1"/>
              <a:t>IPs</a:t>
            </a:r>
            <a:r>
              <a:rPr lang="pt-BR" dirty="0"/>
              <a:t> e portas, envia a segunda via, mas não aloca recursos (sem conexão </a:t>
            </a:r>
            <a:r>
              <a:rPr lang="pt-BR" dirty="0" err="1"/>
              <a:t>semi-aberta</a:t>
            </a:r>
            <a:r>
              <a:rPr lang="pt-BR" dirty="0"/>
              <a:t>).</a:t>
            </a:r>
          </a:p>
          <a:p>
            <a:pPr lvl="1"/>
            <a:r>
              <a:rPr lang="pt-BR" dirty="0"/>
              <a:t>Na terceira via, o </a:t>
            </a:r>
            <a:r>
              <a:rPr lang="pt-BR" i="1" dirty="0" err="1"/>
              <a:t>hash</a:t>
            </a:r>
            <a:r>
              <a:rPr lang="pt-BR" i="1" dirty="0"/>
              <a:t> </a:t>
            </a:r>
            <a:r>
              <a:rPr lang="pt-BR" dirty="0"/>
              <a:t>é recalculado e verifica-se se o ACK do cliente indica o número de sequencia + 1</a:t>
            </a:r>
          </a:p>
          <a:p>
            <a:pPr lvl="2"/>
            <a:r>
              <a:rPr lang="pt-BR" dirty="0"/>
              <a:t>Caso positivo, os recursos são alocados e a conexão é criada.</a:t>
            </a:r>
          </a:p>
          <a:p>
            <a:pPr lvl="2"/>
            <a:r>
              <a:rPr lang="pt-BR" dirty="0"/>
              <a:t>Caso contrário, descarta-se a conexão sem que recursos tenham sido desperdiçados.</a:t>
            </a:r>
          </a:p>
        </p:txBody>
      </p:sp>
      <p:sp>
        <p:nvSpPr>
          <p:cNvPr id="4" name="Espaço Reservado para Rodapé 3">
            <a:extLst>
              <a:ext uri="{FF2B5EF4-FFF2-40B4-BE49-F238E27FC236}">
                <a16:creationId xmlns:a16="http://schemas.microsoft.com/office/drawing/2014/main" id="{527B9AB6-23B7-450F-AE6B-558B0CB2A3BA}"/>
              </a:ext>
            </a:extLst>
          </p:cNvPr>
          <p:cNvSpPr>
            <a:spLocks noGrp="1"/>
          </p:cNvSpPr>
          <p:nvPr>
            <p:ph type="ftr" sz="quarter" idx="11"/>
          </p:nvPr>
        </p:nvSpPr>
        <p:spPr bwMode="auto">
          <a:xfrm>
            <a:off x="5576888" y="6445250"/>
            <a:ext cx="2895600" cy="287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defRPr sz="1200" kern="1200">
                <a:solidFill>
                  <a:schemeClr val="tx1"/>
                </a:solidFill>
                <a:latin typeface="Tahoma" pitchFamily="34" charset="0"/>
                <a:ea typeface="+mn-ea"/>
                <a:cs typeface="+mn-cs"/>
              </a:defRPr>
            </a:lvl1pPr>
            <a:lvl2pPr marL="4572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2pPr>
            <a:lvl3pPr marL="9144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3pPr>
            <a:lvl4pPr marL="13716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4pPr>
            <a:lvl5pPr marL="18288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9pPr>
          </a:lstStyle>
          <a:p>
            <a:pPr>
              <a:defRPr/>
            </a:pPr>
            <a:r>
              <a:rPr lang="en-US"/>
              <a:t>Transport</a:t>
            </a:r>
            <a:r>
              <a:rPr lang="en-US" sz="1400"/>
              <a:t> </a:t>
            </a:r>
            <a:r>
              <a:rPr lang="en-US"/>
              <a:t>Layer</a:t>
            </a:r>
          </a:p>
        </p:txBody>
      </p:sp>
      <p:sp>
        <p:nvSpPr>
          <p:cNvPr id="5" name="Espaço Reservado para Número de Slide 4">
            <a:extLst>
              <a:ext uri="{FF2B5EF4-FFF2-40B4-BE49-F238E27FC236}">
                <a16:creationId xmlns:a16="http://schemas.microsoft.com/office/drawing/2014/main" id="{C16261C3-C04D-45BB-BDD9-0AB3D4ED61B6}"/>
              </a:ext>
            </a:extLst>
          </p:cNvPr>
          <p:cNvSpPr>
            <a:spLocks noGrp="1"/>
          </p:cNvSpPr>
          <p:nvPr>
            <p:ph type="sldNum" sz="quarter" idx="12"/>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MS PGothic" panose="020B0600070205080204" pitchFamily="34" charset="-128"/>
                <a:cs typeface="+mn-cs"/>
              </a:defRPr>
            </a:lvl1pPr>
            <a:lvl2pPr marL="4572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2pPr>
            <a:lvl3pPr marL="9144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3pPr>
            <a:lvl4pPr marL="13716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4pPr>
            <a:lvl5pPr marL="18288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9pPr>
          </a:lstStyle>
          <a:p>
            <a:r>
              <a:rPr lang="en-US"/>
              <a:t>3-</a:t>
            </a:r>
            <a:fld id="{F8657E7E-F9E2-4C8D-9E84-2DA4DCFC8248}" type="slidenum">
              <a:rPr lang="en-US" smtClean="0"/>
              <a:pPr/>
              <a:t>107</a:t>
            </a:fld>
            <a:endParaRPr lang="en-US"/>
          </a:p>
        </p:txBody>
      </p:sp>
    </p:spTree>
    <p:extLst>
      <p:ext uri="{BB962C8B-B14F-4D97-AF65-F5344CB8AC3E}">
        <p14:creationId xmlns:p14="http://schemas.microsoft.com/office/powerpoint/2010/main" val="91490740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a:t>Fechando uma conexão TCP</a:t>
            </a:r>
            <a:endParaRPr lang="pt-BR" sz="4400" b="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cliente e servidor fecham o seu lado da conexão</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enviam segmento TCP com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respondem ao FIN recebido com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ao receber FIN, ACK pode ser combinado com seu próprio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trocas de FIN simultâneas podem ser manipuladas</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108</a:t>
            </a:fld>
            <a:endParaRPr lang="pt-BR"/>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3F287-A6F9-4419-8745-79AD72BBD076}"/>
              </a:ext>
            </a:extLst>
          </p:cNvPr>
          <p:cNvSpPr>
            <a:spLocks noGrp="1"/>
          </p:cNvSpPr>
          <p:nvPr>
            <p:ph type="title"/>
          </p:nvPr>
        </p:nvSpPr>
        <p:spPr/>
        <p:txBody>
          <a:bodyPr/>
          <a:lstStyle/>
          <a:p>
            <a:r>
              <a:rPr lang="pt-BR" dirty="0"/>
              <a:t>A flag RST</a:t>
            </a:r>
          </a:p>
        </p:txBody>
      </p:sp>
      <p:sp>
        <p:nvSpPr>
          <p:cNvPr id="7" name="Espaço Reservado para Conteúdo 6">
            <a:extLst>
              <a:ext uri="{FF2B5EF4-FFF2-40B4-BE49-F238E27FC236}">
                <a16:creationId xmlns:a16="http://schemas.microsoft.com/office/drawing/2014/main" id="{D7489030-CB66-4D4B-BB7E-C97C1986F7E0}"/>
              </a:ext>
            </a:extLst>
          </p:cNvPr>
          <p:cNvSpPr>
            <a:spLocks noGrp="1"/>
          </p:cNvSpPr>
          <p:nvPr>
            <p:ph idx="1"/>
          </p:nvPr>
        </p:nvSpPr>
        <p:spPr/>
        <p:txBody>
          <a:bodyPr>
            <a:normAutofit/>
          </a:bodyPr>
          <a:lstStyle/>
          <a:p>
            <a:r>
              <a:rPr lang="pt-BR" dirty="0"/>
              <a:t>Usada quando não há um socket aberto na porta solicitada pelo cliente.</a:t>
            </a:r>
          </a:p>
          <a:p>
            <a:r>
              <a:rPr lang="pt-BR" dirty="0"/>
              <a:t>Servidor responde com um segmento TCP com o flag RST ativado para indicar ao cliente que não há um servidor naquela porta e que ele não deve tentar novamente.</a:t>
            </a:r>
          </a:p>
          <a:p>
            <a:pPr lvl="1"/>
            <a:r>
              <a:rPr lang="pt-BR" dirty="0"/>
              <a:t>Note que isto também indica a um possível atacante que a porta está acessível, sem nenhum </a:t>
            </a:r>
            <a:r>
              <a:rPr lang="pt-BR" i="1" dirty="0"/>
              <a:t>firewall</a:t>
            </a:r>
            <a:r>
              <a:rPr lang="pt-BR" dirty="0"/>
              <a:t> fazendo o bloqueio.</a:t>
            </a:r>
          </a:p>
          <a:p>
            <a:pPr lvl="2"/>
            <a:r>
              <a:rPr lang="pt-BR" dirty="0"/>
              <a:t>Em muitos casos, administradores optam por configurar servidores para não responderem nessas portas (</a:t>
            </a:r>
            <a:r>
              <a:rPr lang="pt-BR" i="1" dirty="0" err="1"/>
              <a:t>stealth</a:t>
            </a:r>
            <a:r>
              <a:rPr lang="pt-BR" dirty="0"/>
              <a:t>), deixando o cliente achar que o pacote foi bloqueado por algum </a:t>
            </a:r>
            <a:r>
              <a:rPr lang="pt-BR" i="1" dirty="0"/>
              <a:t>firewall</a:t>
            </a:r>
            <a:r>
              <a:rPr lang="pt-BR" dirty="0"/>
              <a:t> no caminho.</a:t>
            </a:r>
          </a:p>
        </p:txBody>
      </p:sp>
      <p:sp>
        <p:nvSpPr>
          <p:cNvPr id="5" name="Espaço Reservado para Rodapé 4">
            <a:extLst>
              <a:ext uri="{FF2B5EF4-FFF2-40B4-BE49-F238E27FC236}">
                <a16:creationId xmlns:a16="http://schemas.microsoft.com/office/drawing/2014/main" id="{3F3EB8D0-BBFC-4F45-A5A5-09B4AF0027CD}"/>
              </a:ext>
            </a:extLst>
          </p:cNvPr>
          <p:cNvSpPr>
            <a:spLocks noGrp="1"/>
          </p:cNvSpPr>
          <p:nvPr>
            <p:ph type="ftr" sz="quarter" idx="11"/>
          </p:nvPr>
        </p:nvSpPr>
        <p:spPr bwMode="auto">
          <a:xfrm>
            <a:off x="5576888" y="6445250"/>
            <a:ext cx="2895600" cy="287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r" rtl="0" eaLnBrk="0" fontAlgn="base" hangingPunct="0">
              <a:spcBef>
                <a:spcPct val="0"/>
              </a:spcBef>
              <a:spcAft>
                <a:spcPct val="0"/>
              </a:spcAft>
              <a:defRPr sz="1200" kern="1200">
                <a:solidFill>
                  <a:schemeClr val="tx1"/>
                </a:solidFill>
                <a:latin typeface="Tahoma" pitchFamily="34" charset="0"/>
                <a:ea typeface="+mn-ea"/>
                <a:cs typeface="+mn-cs"/>
              </a:defRPr>
            </a:lvl1pPr>
            <a:lvl2pPr marL="4572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2pPr>
            <a:lvl3pPr marL="9144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3pPr>
            <a:lvl4pPr marL="13716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4pPr>
            <a:lvl5pPr marL="18288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9pPr>
          </a:lstStyle>
          <a:p>
            <a:pPr>
              <a:defRPr/>
            </a:pPr>
            <a:r>
              <a:rPr lang="en-US"/>
              <a:t>Transport</a:t>
            </a:r>
            <a:r>
              <a:rPr lang="en-US" sz="1400"/>
              <a:t> </a:t>
            </a:r>
            <a:r>
              <a:rPr lang="en-US"/>
              <a:t>Layer</a:t>
            </a:r>
          </a:p>
        </p:txBody>
      </p:sp>
      <p:sp>
        <p:nvSpPr>
          <p:cNvPr id="6" name="Espaço Reservado para Número de Slide 5">
            <a:extLst>
              <a:ext uri="{FF2B5EF4-FFF2-40B4-BE49-F238E27FC236}">
                <a16:creationId xmlns:a16="http://schemas.microsoft.com/office/drawing/2014/main" id="{E0344046-AEE1-44BC-8DF0-561AEE98A746}"/>
              </a:ext>
            </a:extLst>
          </p:cNvPr>
          <p:cNvSpPr>
            <a:spLocks noGrp="1"/>
          </p:cNvSpPr>
          <p:nvPr>
            <p:ph type="sldNum" sz="quarter" idx="12"/>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panose="020B0604030504040204" pitchFamily="34" charset="0"/>
                <a:ea typeface="MS PGothic" panose="020B0600070205080204" pitchFamily="34" charset="-128"/>
                <a:cs typeface="+mn-cs"/>
              </a:defRPr>
            </a:lvl1pPr>
            <a:lvl2pPr marL="4572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2pPr>
            <a:lvl3pPr marL="9144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3pPr>
            <a:lvl4pPr marL="13716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4pPr>
            <a:lvl5pPr marL="1828800" algn="ctr" rtl="0" eaLnBrk="0" fontAlgn="base" hangingPunct="0">
              <a:spcBef>
                <a:spcPct val="0"/>
              </a:spcBef>
              <a:spcAft>
                <a:spcPct val="0"/>
              </a:spcAft>
              <a:defRPr sz="1600" kern="1200">
                <a:solidFill>
                  <a:schemeClr val="tx1"/>
                </a:solidFill>
                <a:latin typeface="Tahoma" panose="020B0604030504040204" pitchFamily="34" charset="0"/>
                <a:ea typeface="MS PGothic"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MS PGothic" panose="020B0600070205080204" pitchFamily="34" charset="-128"/>
                <a:cs typeface="+mn-cs"/>
              </a:defRPr>
            </a:lvl9pPr>
          </a:lstStyle>
          <a:p>
            <a:r>
              <a:rPr lang="en-US"/>
              <a:t>3-</a:t>
            </a:r>
            <a:fld id="{F8657E7E-F9E2-4C8D-9E84-2DA4DCFC8248}" type="slidenum">
              <a:rPr lang="en-US" smtClean="0"/>
              <a:pPr/>
              <a:t>109</a:t>
            </a:fld>
            <a:endParaRPr lang="en-US"/>
          </a:p>
        </p:txBody>
      </p:sp>
    </p:spTree>
    <p:extLst>
      <p:ext uri="{BB962C8B-B14F-4D97-AF65-F5344CB8AC3E}">
        <p14:creationId xmlns:p14="http://schemas.microsoft.com/office/powerpoint/2010/main" val="355397587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pPr>
            <a:r>
              <a:rPr lang="pt-BR" altLang="en-US" sz="3200" dirty="0">
                <a:cs typeface="Calibri" panose="020F0502020204030204" pitchFamily="34" charset="0"/>
              </a:rPr>
              <a:t>Multiplexação e </a:t>
            </a:r>
            <a:r>
              <a:rPr lang="pt-BR" altLang="en-US" sz="3200" dirty="0" err="1">
                <a:cs typeface="Calibri" panose="020F0502020204030204" pitchFamily="34" charset="0"/>
              </a:rPr>
              <a:t>demultiplexação</a:t>
            </a:r>
            <a:endParaRPr lang="pt-BR" altLang="en-US" sz="3200" dirty="0">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 
</a:t>
            </a:r>
            <a:r>
              <a:rPr lang="pt-BR" sz="3200" dirty="0">
                <a:solidFill>
                  <a:schemeClr val="bg1">
                    <a:lumMod val="75000"/>
                  </a:schemeClr>
                </a:solidFill>
              </a:rPr>
              <a:t>Transporte orientado a conexão: TCP</a:t>
            </a:r>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
Controle de congestionamento do TCP
Evolução da funcionalidade de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11</a:t>
            </a:fld>
            <a:endParaRPr lang="pt-BR"/>
          </a:p>
        </p:txBody>
      </p:sp>
      <p:grpSp>
        <p:nvGrpSpPr>
          <p:cNvPr id="4" name="Group 3">
            <a:extLst>
              <a:ext uri="{FF2B5EF4-FFF2-40B4-BE49-F238E27FC236}">
                <a16:creationId xmlns:a16="http://schemas.microsoft.com/office/drawing/2014/main" id="{0B7C8947-A8DB-D24D-C9F7-92BFB219185B}"/>
              </a:ext>
            </a:extLst>
          </p:cNvPr>
          <p:cNvGrpSpPr/>
          <p:nvPr/>
        </p:nvGrpSpPr>
        <p:grpSpPr>
          <a:xfrm>
            <a:off x="8001152" y="2081975"/>
            <a:ext cx="3313139" cy="2488926"/>
            <a:chOff x="1055076" y="3732975"/>
            <a:chExt cx="3313139" cy="2488926"/>
          </a:xfrm>
        </p:grpSpPr>
        <p:pic>
          <p:nvPicPr>
            <p:cNvPr id="5" name="Picture 4">
              <a:extLst>
                <a:ext uri="{FF2B5EF4-FFF2-40B4-BE49-F238E27FC236}">
                  <a16:creationId xmlns:a16="http://schemas.microsoft.com/office/drawing/2014/main" id="{0B8E8280-B3C4-5C0F-1B11-5D722E036668}"/>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7" name="Rectangle 6">
              <a:extLst>
                <a:ext uri="{FF2B5EF4-FFF2-40B4-BE49-F238E27FC236}">
                  <a16:creationId xmlns:a16="http://schemas.microsoft.com/office/drawing/2014/main" id="{045F3E6B-0881-D167-2736-ABE5974374B8}"/>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61041486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buClr>
                <a:schemeClr val="bg1">
                  <a:lumMod val="75000"/>
                </a:schemeClr>
              </a:buClr>
            </a:pPr>
            <a:r>
              <a:rPr lang="pt-BR" sz="3200" dirty="0">
                <a:solidFill>
                  <a:schemeClr val="bg1">
                    <a:lumMod val="75000"/>
                  </a:schemeClr>
                </a:solidFill>
              </a:rPr>
              <a:t>Transporte orientado a conexão: TCP</a:t>
            </a:r>
          </a:p>
          <a:p>
            <a:pPr marL="403225" indent="-285750">
              <a:spcBef>
                <a:spcPts val="800"/>
              </a:spcBef>
            </a:pPr>
            <a:r>
              <a:rPr lang="pt-BR" sz="3200" dirty="0"/>
              <a:t>Princípios de controle de congestionamentos</a:t>
            </a:r>
          </a:p>
          <a:p>
            <a:pPr marL="403225" indent="-285750">
              <a:spcBef>
                <a:spcPts val="800"/>
              </a:spcBef>
              <a:buClr>
                <a:schemeClr val="bg1">
                  <a:lumMod val="75000"/>
                </a:schemeClr>
              </a:buClr>
            </a:pPr>
            <a:r>
              <a:rPr lang="pt-BR" sz="3200" dirty="0">
                <a:solidFill>
                  <a:schemeClr val="bg1">
                    <a:lumMod val="75000"/>
                  </a:schemeClr>
                </a:solidFill>
              </a:rPr>
              <a:t>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110</a:t>
            </a:fld>
            <a:endParaRPr lang="pt-BR"/>
          </a:p>
        </p:txBody>
      </p:sp>
      <p:pic>
        <p:nvPicPr>
          <p:cNvPr id="4" name="Picture 3">
            <a:extLst>
              <a:ext uri="{FF2B5EF4-FFF2-40B4-BE49-F238E27FC236}">
                <a16:creationId xmlns:a16="http://schemas.microsoft.com/office/drawing/2014/main" id="{80EADD4C-9F41-AD04-6B9B-E8E753B4DF3A}"/>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64510854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rPr>
              <a:t>Congestionamento</a:t>
            </a:r>
            <a:r>
              <a:rPr kumimoji="0" lang="pt-BR"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pt-BR" altLang="en-US"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lvl="0">
              <a:defRPr/>
            </a:pPr>
            <a:r>
              <a:rPr lang="pt-BR" altLang="en-US" dirty="0" err="1">
                <a:solidFill>
                  <a:prstClr val="black"/>
                </a:solidFill>
                <a:ea typeface="ＭＳ Ｐゴシック" panose="020B0600070205080204" pitchFamily="34" charset="-128"/>
              </a:rPr>
              <a:t>informalmente</a:t>
            </a:r>
            <a:r>
              <a:rPr lang="pt-BR" altLang="en-US" dirty="0">
                <a:solidFill>
                  <a:prstClr val="black"/>
                </a:solidFill>
                <a:ea typeface="ＭＳ Ｐゴシック" panose="020B0600070205080204" pitchFamily="34" charset="-128"/>
              </a:rPr>
              <a:t>: </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r>
              <a:rPr lang="pt-BR" altLang="ja-JP" dirty="0">
                <a:solidFill>
                  <a:prstClr val="black"/>
                </a:solidFill>
                <a:ea typeface="ＭＳ Ｐゴシック" panose="020B0600070205080204" pitchFamily="34" charset="-128"/>
              </a:rPr>
              <a:t>muitas fontes enviando muitos dados mais rápido do que a</a:t>
            </a:r>
            <a:r>
              <a:rPr kumimoji="0" lang="pt-BR" altLang="ja-JP"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ja-JP"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rede</a:t>
            </a:r>
            <a:r>
              <a:rPr kumimoji="0" lang="pt-BR" altLang="ja-JP"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ja-JP"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consegue</a:t>
            </a:r>
            <a:r>
              <a:rPr kumimoji="0" lang="pt-BR" altLang="ja-JP"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manipular”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manifestações</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1">
              <a:defRPr/>
            </a:pPr>
            <a:r>
              <a:rPr lang="pt-BR" altLang="en-US" dirty="0" err="1">
                <a:solidFill>
                  <a:prstClr val="black"/>
                </a:solidFill>
                <a:ea typeface="ＭＳ Ｐゴシック" panose="020B0600070205080204" pitchFamily="34" charset="-128"/>
              </a:rPr>
              <a:t>longos</a:t>
            </a:r>
            <a:r>
              <a:rPr lang="pt-BR" altLang="en-US" dirty="0">
                <a:solidFill>
                  <a:prstClr val="black"/>
                </a:solidFill>
                <a:ea typeface="ＭＳ Ｐゴシック" panose="020B0600070205080204" pitchFamily="34" charset="-128"/>
              </a:rPr>
              <a:t> </a:t>
            </a:r>
            <a:r>
              <a:rPr lang="pt-BR" altLang="en-US" dirty="0" err="1">
                <a:solidFill>
                  <a:prstClr val="black"/>
                </a:solidFill>
                <a:ea typeface="ＭＳ Ｐゴシック" panose="020B0600070205080204" pitchFamily="34" charset="-128"/>
              </a:rPr>
              <a:t>atrasos</a:t>
            </a:r>
            <a:r>
              <a:rPr lang="pt-BR" altLang="en-US" dirty="0">
                <a:solidFill>
                  <a:prstClr val="black"/>
                </a:solidFill>
                <a:ea typeface="ＭＳ Ｐゴシック" panose="020B0600070205080204" pitchFamily="34" charset="-128"/>
              </a:rPr>
              <a:t> </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r>
              <a:rPr lang="pt-BR" altLang="en-US" dirty="0">
                <a:solidFill>
                  <a:prstClr val="black"/>
                </a:solidFill>
                <a:ea typeface="ＭＳ Ｐゴシック" panose="020B0600070205080204" pitchFamily="34" charset="-128"/>
              </a:rPr>
              <a:t>filas em buffers de roteadores</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1">
              <a:defRPr/>
            </a:pPr>
            <a:r>
              <a:rPr lang="pt-BR" altLang="en-US" dirty="0" err="1">
                <a:solidFill>
                  <a:prstClr val="black"/>
                </a:solidFill>
                <a:ea typeface="ＭＳ Ｐゴシック" panose="020B0600070205080204" pitchFamily="34" charset="-128"/>
              </a:rPr>
              <a:t>perda</a:t>
            </a:r>
            <a:r>
              <a:rPr lang="pt-BR" altLang="en-US" dirty="0">
                <a:solidFill>
                  <a:prstClr val="black"/>
                </a:solidFill>
                <a:ea typeface="ＭＳ Ｐゴシック" panose="020B0600070205080204" pitchFamily="34" charset="-128"/>
              </a:rPr>
              <a:t> de </a:t>
            </a:r>
            <a:r>
              <a:rPr lang="pt-BR" altLang="en-US" dirty="0" err="1">
                <a:solidFill>
                  <a:prstClr val="black"/>
                </a:solidFill>
                <a:ea typeface="ＭＳ Ｐゴシック" panose="020B0600070205080204" pitchFamily="34" charset="-128"/>
              </a:rPr>
              <a:t>pacotes</a:t>
            </a:r>
            <a:r>
              <a:rPr lang="pt-BR" altLang="en-US" dirty="0">
                <a:solidFill>
                  <a:prstClr val="black"/>
                </a:solidFill>
                <a:ea typeface="ＭＳ Ｐゴシック" panose="020B0600070205080204" pitchFamily="34" charset="-128"/>
              </a:rPr>
              <a:t> </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r>
              <a:rPr lang="pt-BR" altLang="en-US" dirty="0">
                <a:solidFill>
                  <a:prstClr val="black"/>
                </a:solidFill>
                <a:ea typeface="ＭＳ Ｐゴシック" panose="020B0600070205080204" pitchFamily="34" charset="-128"/>
              </a:rPr>
              <a:t>estouro de buffer em roteadores</a:t>
            </a:r>
            <a:r>
              <a:rPr kumimoji="0" lang="pt-BR" altLang="en-US"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0">
              <a:defRPr/>
            </a:pPr>
            <a:r>
              <a:rPr lang="pt-BR" altLang="en-US" dirty="0">
                <a:solidFill>
                  <a:prstClr val="black"/>
                </a:solidFill>
                <a:ea typeface="ＭＳ Ｐゴシック" panose="020B0600070205080204" pitchFamily="34" charset="-128"/>
              </a:rPr>
              <a:t>diferente do controle de fluxo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pt-BR" sz="4800" dirty="0"/>
              <a:t>Princípios de Controle de Congestionamentos</a:t>
            </a:r>
            <a:endParaRPr lang="pt-BR"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916879"/>
            <a:chOff x="8878529" y="2737463"/>
            <a:chExt cx="2772697" cy="2916879"/>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200329"/>
            </a:xfrm>
            <a:prstGeom prst="rect">
              <a:avLst/>
            </a:prstGeom>
            <a:noFill/>
          </p:spPr>
          <p:txBody>
            <a:bodyPr wrap="square" rtlCol="0">
              <a:spAutoFit/>
            </a:bodyPr>
            <a:lstStyle/>
            <a:p>
              <a:pPr lvl="0" algn="r">
                <a:defRPr/>
              </a:pPr>
              <a:r>
                <a:rPr lang="pt-BR" sz="2000" dirty="0" err="1">
                  <a:solidFill>
                    <a:srgbClr val="C00000"/>
                  </a:solidFill>
                </a:rPr>
                <a:t>controle</a:t>
              </a:r>
              <a:r>
                <a:rPr lang="pt-BR" sz="2000" dirty="0">
                  <a:solidFill>
                    <a:srgbClr val="C00000"/>
                  </a:solidFill>
                </a:rPr>
                <a:t> de </a:t>
              </a:r>
              <a:r>
                <a:rPr lang="pt-BR" sz="2000" dirty="0" err="1">
                  <a:solidFill>
                    <a:srgbClr val="C00000"/>
                  </a:solidFill>
                </a:rPr>
                <a:t>congestionamento</a:t>
              </a:r>
              <a:r>
                <a:rPr lang="pt-BR" sz="2000" dirty="0">
                  <a:solidFill>
                    <a:srgbClr val="C00000"/>
                  </a:solidFill>
                </a:rPr>
                <a:t>: </a:t>
              </a:r>
              <a:r>
                <a:rPr lang="pt-BR" sz="1600" dirty="0">
                  <a:solidFill>
                    <a:prstClr val="black"/>
                  </a:solidFill>
                </a:rPr>
                <a:t>muitos emissores, enviando muito rápido</a:t>
              </a:r>
              <a:endParaRPr kumimoji="0" lang="pt-BR" sz="1600" b="0" i="0" u="none" strike="noStrike" kern="1200" cap="none" spc="0" normalizeH="0" baseline="0" noProof="0" dirty="0">
                <a:ln>
                  <a:noFill/>
                </a:ln>
                <a:solidFill>
                  <a:prstClr val="black"/>
                </a:solidFill>
                <a:effectLst/>
                <a:uLnTx/>
                <a:uFillTx/>
                <a:latin typeface="Calibri"/>
              </a:endParaRP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2353057"/>
            <a:chOff x="5869858" y="4586748"/>
            <a:chExt cx="5860024" cy="2353057"/>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1138773"/>
            </a:xfrm>
            <a:prstGeom prst="rect">
              <a:avLst/>
            </a:prstGeom>
            <a:noFill/>
          </p:spPr>
          <p:txBody>
            <a:bodyPr wrap="square" rtlCol="0">
              <a:spAutoFit/>
            </a:bodyPr>
            <a:lstStyle/>
            <a:p>
              <a:pPr lvl="0">
                <a:defRPr/>
              </a:pPr>
              <a:r>
                <a:rPr kumimoji="0" lang="pt-BR" sz="2000" b="0" i="0" u="none" strike="noStrike" kern="1200" cap="none" spc="0" normalizeH="0" baseline="0" noProof="0" dirty="0" err="1">
                  <a:ln>
                    <a:noFill/>
                  </a:ln>
                  <a:solidFill>
                    <a:srgbClr val="C00000"/>
                  </a:solidFill>
                  <a:effectLst/>
                  <a:uLnTx/>
                  <a:uFillTx/>
                  <a:latin typeface="Calibri"/>
                </a:rPr>
                <a:t>controle</a:t>
              </a:r>
              <a:r>
                <a:rPr kumimoji="0" lang="pt-BR" sz="2000" b="0" i="0" u="none" strike="noStrike" kern="1200" cap="none" spc="0" normalizeH="0" baseline="0" noProof="0" dirty="0">
                  <a:ln>
                    <a:noFill/>
                  </a:ln>
                  <a:solidFill>
                    <a:srgbClr val="C00000"/>
                  </a:solidFill>
                  <a:effectLst/>
                  <a:uLnTx/>
                  <a:uFillTx/>
                  <a:latin typeface="Calibri"/>
                </a:rPr>
                <a:t> de </a:t>
              </a:r>
              <a:r>
                <a:rPr kumimoji="0" lang="pt-BR" sz="2000" b="0" i="0" u="none" strike="noStrike" kern="1200" cap="none" spc="0" normalizeH="0" baseline="0" noProof="0" dirty="0" err="1">
                  <a:ln>
                    <a:noFill/>
                  </a:ln>
                  <a:solidFill>
                    <a:srgbClr val="C00000"/>
                  </a:solidFill>
                  <a:effectLst/>
                  <a:uLnTx/>
                  <a:uFillTx/>
                  <a:latin typeface="Calibri"/>
                </a:rPr>
                <a:t>fluxo</a:t>
              </a:r>
              <a:r>
                <a:rPr kumimoji="0" lang="pt-BR" sz="2000" b="0" i="0" u="none" strike="noStrike" kern="1200" cap="none" spc="0" normalizeH="0" baseline="0" noProof="0" dirty="0">
                  <a:ln>
                    <a:noFill/>
                  </a:ln>
                  <a:solidFill>
                    <a:srgbClr val="C00000"/>
                  </a:solidFill>
                  <a:effectLst/>
                  <a:uLnTx/>
                  <a:uFillTx/>
                  <a:latin typeface="Calibri"/>
                </a:rPr>
                <a:t>: </a:t>
              </a:r>
              <a:r>
                <a:rPr lang="pt-BR" sz="1600" dirty="0">
                  <a:solidFill>
                    <a:prstClr val="black"/>
                  </a:solidFill>
                </a:rPr>
                <a:t>um emissor muito rápido para um receptor
</a:t>
              </a:r>
              <a:endParaRPr kumimoji="0" lang="pt-BR" sz="1600" b="0" i="0" u="none" strike="noStrike" kern="1200" cap="none" spc="0" normalizeH="0" baseline="0" noProof="0" dirty="0">
                <a:ln>
                  <a:noFill/>
                </a:ln>
                <a:solidFill>
                  <a:prstClr val="black"/>
                </a:solidFill>
                <a:effectLst/>
                <a:uLnTx/>
                <a:uFillTx/>
                <a:latin typeface="Calibri"/>
              </a:endParaRP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Clr>
                <a:srgbClr val="0013A3"/>
              </a:buClr>
              <a:defRPr/>
            </a:pPr>
            <a:r>
              <a:rPr lang="pt-BR" altLang="en-US" dirty="0">
                <a:solidFill>
                  <a:prstClr val="black"/>
                </a:solidFill>
                <a:ea typeface="ＭＳ Ｐゴシック" panose="020B0600070205080204" pitchFamily="34" charset="-128"/>
              </a:rPr>
              <a:t>um problema top-10!</a:t>
            </a:r>
            <a:endParaRPr kumimoji="0" lang="pt-BR"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111</a:t>
            </a:fld>
            <a:endParaRPr lang="pt-BR"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pt-BR" sz="4800" dirty="0"/>
              <a:t>Causas/custos de congestionamento: cenário 1 </a:t>
            </a:r>
            <a:endParaRPr lang="pt-BR"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222636"/>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lvl="0" indent="0">
              <a:buNone/>
              <a:defRPr/>
            </a:pPr>
            <a:r>
              <a:rPr lang="pt-BR" kern="0" dirty="0">
                <a:solidFill>
                  <a:srgbClr val="000000"/>
                </a:solidFill>
                <a:latin typeface="Calibri" panose="020F0502020204030204" pitchFamily="34" charset="0"/>
                <a:cs typeface="Calibri" panose="020F0502020204030204" pitchFamily="34" charset="0"/>
              </a:rPr>
              <a:t>Cenário mais simples:</a:t>
            </a:r>
            <a:endParaRPr kumimoji="0" lang="pt-BR" sz="28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pt-BR" sz="2800" b="0" i="0" u="none" strike="noStrike" kern="0" cap="none" spc="0" normalizeH="0" baseline="0" noProof="0" dirty="0">
              <a:ln>
                <a:noFill/>
              </a:ln>
              <a:solidFill>
                <a:srgbClr val="000000"/>
              </a:solidFill>
              <a:effectLst/>
              <a:uLnTx/>
              <a:uFillTx/>
              <a:latin typeface="Gill Sans MT"/>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8" y="5950805"/>
            <a:ext cx="2471878"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vazão máxima por conexão: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4713742" y="1757366"/>
            <a:ext cx="1436144"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Hospedeiro A</a:t>
            </a:r>
            <a:endParaRPr kumimoji="0" lang="pt-BR"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4611212" y="3686015"/>
            <a:ext cx="1419724"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Hospedeiro B</a:t>
            </a:r>
            <a:endParaRPr kumimoji="0" lang="pt-BR"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vazão:</a:t>
              </a:r>
              <a:r>
                <a:rPr kumimoji="0" lang="pt-BR"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pt-BR"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pt-BR"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pt-BR"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3254392"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lvl="0" eaLnBrk="0" fontAlgn="base" hangingPunct="0">
              <a:lnSpc>
                <a:spcPct val="85000"/>
              </a:lnSpc>
              <a:spcBef>
                <a:spcPct val="20000"/>
              </a:spcBef>
              <a:spcAft>
                <a:spcPct val="0"/>
              </a:spcAft>
              <a:buClr>
                <a:srgbClr val="000099"/>
              </a:buClr>
              <a:buSzPct val="65000"/>
              <a:defRPr/>
            </a:pPr>
            <a:r>
              <a:rPr lang="pt-BR" dirty="0">
                <a:solidFill>
                  <a:srgbClr val="000000"/>
                </a:solidFill>
                <a:ea typeface="ＭＳ Ｐゴシック" charset="0"/>
              </a:rPr>
              <a:t>grandes atrasos conforme a  taxa de chegada </a:t>
            </a:r>
            <a:r>
              <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 </a:t>
            </a:r>
            <a:r>
              <a:rPr kumimoji="0" lang="pt-BR" sz="1800" b="0" i="0" u="none" strike="noStrike" kern="1200" cap="none" spc="0" normalizeH="0" baseline="0" noProof="0" dirty="0" err="1">
                <a:ln>
                  <a:noFill/>
                </a:ln>
                <a:solidFill>
                  <a:srgbClr val="000000"/>
                </a:solidFill>
                <a:effectLst/>
                <a:uLnTx/>
                <a:uFillTx/>
                <a:latin typeface="Symbol" charset="0"/>
                <a:ea typeface="ＭＳ Ｐゴシック" charset="0"/>
              </a:rPr>
              <a:t>l</a:t>
            </a:r>
            <a:r>
              <a:rPr kumimoji="0" lang="pt-BR" sz="1800" b="0" i="0" u="none" strike="noStrike" kern="1200" cap="none" spc="0" normalizeH="0" baseline="-25000" noProof="0" dirty="0" err="1">
                <a:ln>
                  <a:noFill/>
                </a:ln>
                <a:solidFill>
                  <a:srgbClr val="000000"/>
                </a:solidFill>
                <a:effectLst/>
                <a:uLnTx/>
                <a:uFillTx/>
                <a:latin typeface="Gill Sans MT" charset="0"/>
                <a:ea typeface="ＭＳ Ｐゴシック" charset="0"/>
              </a:rPr>
              <a:t>in</a:t>
            </a:r>
            <a:r>
              <a:rPr kumimoji="0" lang="pt-BR" sz="1800" b="0" i="0" u="none" strike="noStrike" kern="1200" cap="none" spc="0" normalizeH="0" baseline="0" noProof="0" dirty="0">
                <a:ln>
                  <a:noFill/>
                </a:ln>
                <a:solidFill>
                  <a:srgbClr val="000000"/>
                </a:solidFill>
                <a:effectLst/>
                <a:uLnTx/>
                <a:uFillTx/>
                <a:latin typeface="Gill Sans MT" charset="0"/>
                <a:ea typeface="ＭＳ Ｐゴシック" charset="0"/>
              </a:rPr>
              <a:t> </a:t>
            </a:r>
            <a:r>
              <a:rPr lang="pt-BR" dirty="0" err="1">
                <a:solidFill>
                  <a:srgbClr val="000000"/>
                </a:solidFill>
                <a:ea typeface="ＭＳ Ｐゴシック" charset="0"/>
              </a:rPr>
              <a:t>aproxima</a:t>
            </a:r>
            <a:r>
              <a:rPr lang="pt-BR" dirty="0">
                <a:solidFill>
                  <a:srgbClr val="000000"/>
                </a:solidFill>
                <a:ea typeface="ＭＳ Ｐゴシック" charset="0"/>
              </a:rPr>
              <a:t>-se da </a:t>
            </a:r>
            <a:r>
              <a:rPr lang="pt-BR" dirty="0" err="1">
                <a:solidFill>
                  <a:srgbClr val="000000"/>
                </a:solidFill>
                <a:ea typeface="ＭＳ Ｐゴシック" charset="0"/>
              </a:rPr>
              <a:t>capacidade</a:t>
            </a:r>
            <a:r>
              <a:rPr lang="pt-BR" dirty="0">
                <a:solidFill>
                  <a:srgbClr val="000000"/>
                </a:solidFill>
                <a:ea typeface="ＭＳ Ｐゴシック" charset="0"/>
              </a:rPr>
              <a:t> </a:t>
            </a:r>
            <a:r>
              <a:rPr lang="pt-BR" dirty="0" err="1">
                <a:solidFill>
                  <a:srgbClr val="000000"/>
                </a:solidFill>
                <a:ea typeface="ＭＳ Ｐゴシック" charset="0"/>
              </a:rPr>
              <a:t>máxima</a:t>
            </a:r>
            <a:endPar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endParaRP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2031325"/>
          </a:xfrm>
          <a:prstGeom prst="rect">
            <a:avLst/>
          </a:prstGeom>
          <a:noFill/>
        </p:spPr>
        <p:txBody>
          <a:bodyPr wrap="square" rtlCol="0">
            <a:spAutoFit/>
          </a:bodyPr>
          <a:lstStyle/>
          <a:p>
            <a:pPr marL="400050" lvl="0" indent="-400050">
              <a:lnSpc>
                <a:spcPct val="90000"/>
              </a:lnSpc>
              <a:defRPr/>
            </a:pPr>
            <a:r>
              <a:rPr kumimoji="0" lang="pt-BR" sz="2800" b="0" i="1" u="none" strike="noStrike" kern="1200" cap="none" spc="0" normalizeH="0" baseline="0" noProof="0" dirty="0">
                <a:ln>
                  <a:noFill/>
                </a:ln>
                <a:solidFill>
                  <a:srgbClr val="C00000"/>
                </a:solidFill>
                <a:effectLst/>
                <a:uLnTx/>
                <a:uFillTx/>
                <a:latin typeface="Calibri" panose="020F0502020204030204"/>
              </a:rPr>
              <a:t>Q: </a:t>
            </a:r>
            <a:r>
              <a:rPr lang="pt-BR" sz="2800" dirty="0">
                <a:solidFill>
                  <a:prstClr val="black"/>
                </a:solidFill>
              </a:rPr>
              <a:t>O que acontece conforme a taxa de chegada </a:t>
            </a:r>
            <a:r>
              <a:rPr kumimoji="0" lang="pt-BR" sz="2800" b="0" i="0" u="none" strike="noStrike" kern="1200" cap="none" spc="0" normalizeH="0" baseline="0" noProof="0" dirty="0">
                <a:ln>
                  <a:noFill/>
                </a:ln>
                <a:solidFill>
                  <a:srgbClr val="000000"/>
                </a:solidFill>
                <a:effectLst/>
                <a:uLnTx/>
                <a:uFillTx/>
                <a:latin typeface="Calibri" panose="020F0502020204030204"/>
                <a:ea typeface="ＭＳ Ｐゴシック" charset="0"/>
              </a:rPr>
              <a:t> </a:t>
            </a:r>
            <a:r>
              <a:rPr kumimoji="0" lang="pt-BR" sz="2800" b="0" i="1" u="none" strike="noStrike" kern="1200" cap="none" spc="0" normalizeH="0" baseline="0" noProof="0" dirty="0" err="1">
                <a:ln>
                  <a:noFill/>
                </a:ln>
                <a:solidFill>
                  <a:srgbClr val="C00000"/>
                </a:solidFill>
                <a:effectLst/>
                <a:uLnTx/>
                <a:uFillTx/>
                <a:latin typeface="Symbol" charset="0"/>
                <a:ea typeface="ＭＳ Ｐゴシック" charset="0"/>
              </a:rPr>
              <a:t>l</a:t>
            </a:r>
            <a:r>
              <a:rPr kumimoji="0" lang="pt-BR" sz="2800" b="0" i="0" u="none" strike="noStrike" kern="1200" cap="none" spc="0" normalizeH="0" baseline="-25000" noProof="0" dirty="0" err="1">
                <a:ln>
                  <a:noFill/>
                </a:ln>
                <a:solidFill>
                  <a:srgbClr val="C00000"/>
                </a:solidFill>
                <a:effectLst/>
                <a:uLnTx/>
                <a:uFillTx/>
                <a:latin typeface="Calibri"/>
                <a:ea typeface="ＭＳ Ｐゴシック" charset="0"/>
              </a:rPr>
              <a:t>in</a:t>
            </a:r>
            <a:r>
              <a:rPr kumimoji="0" lang="pt-BR" sz="2800" b="0" i="1" u="none" strike="noStrike" kern="1200" cap="none" spc="0" normalizeH="0" baseline="0" noProof="0" dirty="0">
                <a:ln>
                  <a:noFill/>
                </a:ln>
                <a:solidFill>
                  <a:srgbClr val="C00000"/>
                </a:solidFill>
                <a:effectLst/>
                <a:uLnTx/>
                <a:uFillTx/>
                <a:latin typeface="Gill Sans MT" charset="0"/>
                <a:ea typeface="ＭＳ Ｐゴシック" charset="0"/>
              </a:rPr>
              <a:t> </a:t>
            </a:r>
            <a:r>
              <a:rPr kumimoji="0" lang="pt-BR" sz="2800" b="0" i="0" u="none" strike="noStrike" kern="1200" cap="none" spc="0" normalizeH="0" baseline="0" noProof="0" dirty="0">
                <a:ln>
                  <a:noFill/>
                </a:ln>
                <a:solidFill>
                  <a:srgbClr val="000000"/>
                </a:solidFill>
                <a:effectLst/>
                <a:uLnTx/>
                <a:uFillTx/>
                <a:latin typeface="Calibri" panose="020F0502020204030204"/>
                <a:ea typeface="ＭＳ Ｐゴシック" charset="0"/>
              </a:rPr>
              <a:t>se </a:t>
            </a:r>
            <a:r>
              <a:rPr kumimoji="0" lang="pt-BR" sz="2800" b="0" i="0" u="none" strike="noStrike" kern="1200" cap="none" spc="0" normalizeH="0" baseline="0" noProof="0" dirty="0" err="1">
                <a:ln>
                  <a:noFill/>
                </a:ln>
                <a:solidFill>
                  <a:srgbClr val="000000"/>
                </a:solidFill>
                <a:effectLst/>
                <a:uLnTx/>
                <a:uFillTx/>
                <a:latin typeface="Calibri" panose="020F0502020204030204"/>
                <a:ea typeface="ＭＳ Ｐゴシック" charset="0"/>
              </a:rPr>
              <a:t>aproxima</a:t>
            </a:r>
            <a:r>
              <a:rPr kumimoji="0" lang="pt-BR" sz="2800" b="0" i="0" u="none" strike="noStrike" kern="1200" cap="none" spc="0" normalizeH="0" noProof="0" dirty="0">
                <a:ln>
                  <a:noFill/>
                </a:ln>
                <a:solidFill>
                  <a:srgbClr val="000000"/>
                </a:solidFill>
                <a:effectLst/>
                <a:uLnTx/>
                <a:uFillTx/>
                <a:latin typeface="Calibri" panose="020F0502020204030204"/>
                <a:ea typeface="ＭＳ Ｐゴシック" charset="0"/>
              </a:rPr>
              <a:t> de</a:t>
            </a:r>
            <a:r>
              <a:rPr kumimoji="0" lang="pt-BR" sz="2800" b="0" i="0" u="none" strike="noStrike" kern="1200" cap="none" spc="0" normalizeH="0" baseline="0" noProof="0" dirty="0">
                <a:ln>
                  <a:noFill/>
                </a:ln>
                <a:solidFill>
                  <a:srgbClr val="000000"/>
                </a:solidFill>
                <a:effectLst/>
                <a:uLnTx/>
                <a:uFillTx/>
                <a:latin typeface="Calibri" panose="020F0502020204030204"/>
                <a:ea typeface="ＭＳ Ｐゴシック" charset="0"/>
              </a:rPr>
              <a:t> R/2?</a:t>
            </a:r>
            <a:r>
              <a:rPr kumimoji="0" lang="pt-BR" sz="2800" b="0" i="0" u="none" strike="noStrike" kern="1200" cap="none" spc="0" normalizeH="0" baseline="0" noProof="0" dirty="0">
                <a:ln>
                  <a:noFill/>
                </a:ln>
                <a:solidFill>
                  <a:prstClr val="black"/>
                </a:solidFill>
                <a:effectLst/>
                <a:uLnTx/>
                <a:uFillTx/>
                <a:latin typeface="Calibri" panose="020F0502020204030204"/>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pt-BR"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pt-BR"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dois fluxos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4261" y="1628537"/>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um roteador, buffers</a:t>
            </a:r>
            <a:r>
              <a:rPr kumimoji="0" lang="pt-BR" sz="2400" b="0" i="0" u="none" strike="noStrike" kern="0" cap="none" spc="0" normalizeH="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infinitos</a:t>
            </a:r>
            <a:endParaRPr kumimoji="0" lang="pt-BR"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capacidade do enlace</a:t>
            </a:r>
            <a:r>
              <a:rPr kumimoji="0" lang="pt-BR" sz="2400" b="0" i="0" u="none" strike="noStrike" kern="0" cap="none" spc="0" normalizeH="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de entrada e saída</a:t>
            </a:r>
            <a:r>
              <a:rPr kumimoji="0" lang="pt-BR"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pt-BR"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6950044" y="2226427"/>
            <a:ext cx="2144207" cy="1084649"/>
            <a:chOff x="6950044" y="2226427"/>
            <a:chExt cx="2144207"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6950044" y="2226427"/>
              <a:ext cx="214420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infinitos</a:t>
              </a:r>
              <a:r>
                <a:rPr kumimoji="0" lang="pt-BR"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buffers no enlace de saída compartilhado</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lvl="0" indent="-223838">
              <a:buFont typeface="Wingdings" charset="2"/>
              <a:buChar char="§"/>
              <a:defRPr/>
            </a:pPr>
            <a:r>
              <a:rPr lang="pt-BR" sz="2400" kern="0" dirty="0">
                <a:solidFill>
                  <a:srgbClr val="000000"/>
                </a:solidFill>
                <a:latin typeface="Calibri" panose="020F0502020204030204" pitchFamily="34" charset="0"/>
                <a:cs typeface="Calibri" panose="020F0502020204030204" pitchFamily="34" charset="0"/>
              </a:rPr>
              <a:t>não são necessárias retransmissões</a:t>
            </a:r>
            <a:endParaRPr kumimoji="0" lang="pt-BR" sz="24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pt-BR" sz="2800" b="0" i="0" u="none" strike="noStrike" kern="0" cap="none" spc="0" normalizeH="0" baseline="0" noProof="0" dirty="0">
              <a:ln>
                <a:noFill/>
              </a:ln>
              <a:solidFill>
                <a:srgbClr val="000000"/>
              </a:solidFill>
              <a:effectLst/>
              <a:uLnTx/>
              <a:uFillTx/>
              <a:latin typeface="Gill Sans MT"/>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905" y="4325522"/>
            <a:ext cx="1778623" cy="1638360"/>
            <a:chOff x="7949905" y="4325522"/>
            <a:chExt cx="1778623" cy="1638360"/>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47285" y="4868725"/>
              <a:ext cx="774571"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atraso</a:t>
              </a:r>
              <a:endParaRPr kumimoji="0" lang="pt-BR"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17187" y="5563772"/>
              <a:ext cx="45878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err="1">
                  <a:ln>
                    <a:noFill/>
                  </a:ln>
                  <a:solidFill>
                    <a:srgbClr val="000000"/>
                  </a:solidFill>
                  <a:effectLst/>
                  <a:uLnTx/>
                  <a:uFillTx/>
                  <a:latin typeface="Symbol" charset="0"/>
                  <a:ea typeface="ＭＳ Ｐゴシック" charset="0"/>
                  <a:cs typeface="+mn-cs"/>
                </a:rPr>
                <a:t>l</a:t>
              </a:r>
              <a:r>
                <a:rPr kumimoji="0" lang="pt-BR" sz="2000" b="0" i="0" u="none" strike="noStrike" kern="0" cap="none" spc="0" normalizeH="0" baseline="-25000" noProof="0" dirty="0" err="1">
                  <a:ln>
                    <a:noFill/>
                  </a:ln>
                  <a:solidFill>
                    <a:srgbClr val="000000"/>
                  </a:solidFill>
                  <a:effectLst/>
                  <a:uLnTx/>
                  <a:uFillTx/>
                  <a:latin typeface="Arial" charset="0"/>
                  <a:ea typeface="ＭＳ Ｐゴシック" charset="0"/>
                  <a:cs typeface="+mn-cs"/>
                </a:rPr>
                <a:t>in</a:t>
              </a:r>
              <a:endParaRPr kumimoji="0" lang="pt-BR" sz="2000" b="0" i="0" u="none" strike="noStrike" kern="0" cap="none" spc="0" normalizeH="0" baseline="-25000" noProof="0" dirty="0">
                <a:ln>
                  <a:noFill/>
                </a:ln>
                <a:solidFill>
                  <a:srgbClr val="000000"/>
                </a:solidFill>
                <a:effectLst/>
                <a:uLnTx/>
                <a:uFillTx/>
                <a:latin typeface="Arial" charset="0"/>
                <a:ea typeface="ＭＳ Ｐゴシック" charset="0"/>
                <a:cs typeface="+mn-cs"/>
              </a:endParaRP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5035"/>
            <a:chOff x="4643558" y="4257261"/>
            <a:chExt cx="2333625" cy="1705035"/>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5035"/>
              <a:chOff x="4643558" y="4257261"/>
              <a:chExt cx="2333625" cy="1705035"/>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4327" y="4562199"/>
                <a:ext cx="56297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err="1">
                    <a:ln>
                      <a:noFill/>
                    </a:ln>
                    <a:solidFill>
                      <a:srgbClr val="000000"/>
                    </a:solidFill>
                    <a:effectLst/>
                    <a:uLnTx/>
                    <a:uFillTx/>
                    <a:latin typeface="Symbol" charset="0"/>
                    <a:ea typeface="ＭＳ Ｐゴシック" charset="0"/>
                    <a:cs typeface="+mn-cs"/>
                  </a:rPr>
                  <a:t>l</a:t>
                </a:r>
                <a:r>
                  <a:rPr kumimoji="0" lang="pt-BR" sz="2000" b="0" i="0" u="none" strike="noStrike" kern="0" cap="none" spc="0" normalizeH="0" baseline="-25000" noProof="0" dirty="0" err="1">
                    <a:ln>
                      <a:noFill/>
                    </a:ln>
                    <a:solidFill>
                      <a:srgbClr val="000000"/>
                    </a:solidFill>
                    <a:effectLst/>
                    <a:uLnTx/>
                    <a:uFillTx/>
                    <a:latin typeface="Arial" charset="0"/>
                    <a:ea typeface="ＭＳ Ｐゴシック" charset="0"/>
                    <a:cs typeface="+mn-cs"/>
                  </a:rPr>
                  <a:t>out</a:t>
                </a:r>
                <a:endParaRPr kumimoji="0" lang="pt-BR" sz="2000" b="0" i="0" u="none" strike="noStrike" kern="0" cap="none" spc="0" normalizeH="0" baseline="-25000" noProof="0" dirty="0">
                  <a:ln>
                    <a:noFill/>
                  </a:ln>
                  <a:solidFill>
                    <a:srgbClr val="000000"/>
                  </a:solidFill>
                  <a:effectLst/>
                  <a:uLnTx/>
                  <a:uFillTx/>
                  <a:latin typeface="Arial" charset="0"/>
                  <a:ea typeface="ＭＳ Ｐゴシック" charset="0"/>
                  <a:cs typeface="+mn-cs"/>
                </a:endParaRP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1450" y="5562186"/>
                <a:ext cx="45878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err="1">
                    <a:ln>
                      <a:noFill/>
                    </a:ln>
                    <a:solidFill>
                      <a:srgbClr val="000000"/>
                    </a:solidFill>
                    <a:effectLst/>
                    <a:uLnTx/>
                    <a:uFillTx/>
                    <a:latin typeface="Symbol" charset="0"/>
                    <a:ea typeface="ＭＳ Ｐゴシック" charset="0"/>
                    <a:cs typeface="+mn-cs"/>
                  </a:rPr>
                  <a:t>l</a:t>
                </a:r>
                <a:r>
                  <a:rPr kumimoji="0" lang="pt-BR" sz="2000" b="0" i="0" u="none" strike="noStrike" kern="0" cap="none" spc="0" normalizeH="0" baseline="-25000" noProof="0" dirty="0" err="1">
                    <a:ln>
                      <a:noFill/>
                    </a:ln>
                    <a:solidFill>
                      <a:srgbClr val="000000"/>
                    </a:solidFill>
                    <a:effectLst/>
                    <a:uLnTx/>
                    <a:uFillTx/>
                    <a:latin typeface="Arial" charset="0"/>
                    <a:ea typeface="ＭＳ Ｐゴシック" charset="0"/>
                    <a:cs typeface="+mn-cs"/>
                  </a:rPr>
                  <a:t>in</a:t>
                </a:r>
                <a:endParaRPr kumimoji="0" lang="pt-BR" sz="2000" b="0" i="0" u="none" strike="noStrike" kern="0" cap="none" spc="0" normalizeH="0" baseline="-25000" noProof="0" dirty="0">
                  <a:ln>
                    <a:noFill/>
                  </a:ln>
                  <a:solidFill>
                    <a:srgbClr val="000000"/>
                  </a:solidFill>
                  <a:effectLst/>
                  <a:uLnTx/>
                  <a:uFillTx/>
                  <a:latin typeface="Arial" charset="0"/>
                  <a:ea typeface="ＭＳ Ｐゴシック" charset="0"/>
                  <a:cs typeface="+mn-cs"/>
                </a:endParaRP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612369" y="5176433"/>
              <a:ext cx="61587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Calibri"/>
                  <a:ea typeface="+mn-ea"/>
                  <a:cs typeface="+mn-cs"/>
                </a:rPr>
                <a:t>vazão: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112</a:t>
            </a:fld>
            <a:endParaRPr lang="pt-BR"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pt-BR" sz="4800" dirty="0"/>
              <a:t>Causas/custos de congestionamento: cenário 2</a:t>
            </a:r>
            <a:endParaRPr lang="pt-BR"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um roteador, buffers </a:t>
            </a:r>
            <a:r>
              <a:rPr kumimoji="0" lang="pt-BR" sz="2800" b="0" i="1" u="none" strike="noStrike" kern="1200" cap="none" spc="0" normalizeH="0" baseline="0" dirty="0">
                <a:ln>
                  <a:noFill/>
                </a:ln>
                <a:solidFill>
                  <a:srgbClr val="000099"/>
                </a:solidFill>
                <a:effectLst/>
                <a:uLnTx/>
                <a:uFillTx/>
                <a:latin typeface="Calibri" panose="020F0502020204030204"/>
                <a:ea typeface="+mn-ea"/>
                <a:cs typeface="+mn-cs"/>
              </a:rPr>
              <a:t>finitos</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596772" y="3529817"/>
            <a:ext cx="161434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Hospedeiro A</a:t>
            </a:r>
            <a:endParaRPr kumimoji="0" lang="pt-BR" altLang="en-US" sz="40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141569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dirty="0">
                <a:ln>
                  <a:noFill/>
                </a:ln>
                <a:solidFill>
                  <a:srgbClr val="0013A3"/>
                </a:solidFill>
                <a:effectLst/>
                <a:uLnTx/>
                <a:uFillTx/>
                <a:latin typeface="Arial" panose="020B0604020202020204" pitchFamily="34" charset="0"/>
                <a:ea typeface="ＭＳ Ｐゴシック" panose="020B0600070205080204" pitchFamily="34" charset="-128"/>
                <a:cs typeface="+mn-cs"/>
              </a:rPr>
              <a:t>Hospedeiro B</a:t>
            </a:r>
            <a:endParaRPr kumimoji="0" lang="pt-BR" altLang="en-US" sz="4000" b="0" i="0" u="none" strike="noStrike" kern="1200" cap="none" spc="0" normalizeH="0" baseline="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3150736" cy="946150"/>
            <a:chOff x="2749090" y="3427413"/>
            <a:chExt cx="3150736"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2195546"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2500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600" b="0" i="0" u="none" strike="noStrike" kern="1200" cap="none" spc="0" normalizeH="0" baseline="-2500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originais</a:t>
              </a:r>
              <a:endParaRPr kumimoji="0" lang="pt-BR" altLang="en-US" sz="16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648626"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2000" b="0" i="0" u="none" strike="noStrike" kern="1200" cap="none" spc="0" normalizeH="0" baseline="-2500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8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1600" b="0"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mais</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retransmitidos</a:t>
              </a:r>
              <a:endParaRPr kumimoji="0" lang="pt-BR" altLang="en-US" sz="16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buffers compartilhados do enlace de saída </a:t>
              </a:r>
              <a:r>
                <a:rPr kumimoji="0" lang="pt-BR" altLang="en-US" sz="1600" b="1"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finitos</a:t>
              </a:r>
              <a:endPar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34964" y="1684149"/>
            <a:ext cx="10411812" cy="13680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emissor retransmite pacotes perdidos e expirados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entrada da camada de aplicação = saída da camada de aplicação:</a:t>
            </a:r>
            <a:r>
              <a:rPr kumimoji="0" lang="pt-BR" sz="2400" b="0" i="0" u="none" strike="noStrike" kern="1200" cap="none" spc="0" normalizeH="0" baseline="0" dirty="0">
                <a:ln>
                  <a:noFill/>
                </a:ln>
                <a:solidFill>
                  <a:prstClr val="black"/>
                </a:solidFill>
                <a:effectLst/>
                <a:uLnTx/>
                <a:uFillTx/>
                <a:latin typeface="Symbol" charset="0"/>
                <a:ea typeface="+mn-ea"/>
                <a:cs typeface="+mn-cs"/>
              </a:rPr>
              <a:t> </a:t>
            </a:r>
            <a:r>
              <a:rPr kumimoji="0" lang="pt-BR" sz="2400" b="0" i="0" u="none" strike="noStrike" kern="1200" cap="none" spc="0" normalizeH="0" baseline="0" dirty="0" err="1">
                <a:ln>
                  <a:noFill/>
                </a:ln>
                <a:solidFill>
                  <a:prstClr val="black"/>
                </a:solidFill>
                <a:effectLst/>
                <a:uLnTx/>
                <a:uFillTx/>
                <a:latin typeface="Symbol" charset="0"/>
                <a:ea typeface="+mn-ea"/>
                <a:cs typeface="+mn-cs"/>
              </a:rPr>
              <a:t>l</a:t>
            </a:r>
            <a:r>
              <a:rPr kumimoji="0" lang="pt-BR" sz="2400" b="0" i="0" u="none" strike="noStrike" kern="1200" cap="none" spc="0" normalizeH="0" baseline="-25000" dirty="0" err="1">
                <a:ln>
                  <a:noFill/>
                </a:ln>
                <a:solidFill>
                  <a:prstClr val="black"/>
                </a:solidFill>
                <a:effectLst/>
                <a:uLnTx/>
                <a:uFillTx/>
                <a:latin typeface="Arial" charset="0"/>
                <a:ea typeface="+mn-ea"/>
                <a:cs typeface="+mn-cs"/>
              </a:rPr>
              <a:t>in</a:t>
            </a:r>
            <a:r>
              <a:rPr kumimoji="0" lang="pt-BR" sz="2400" b="0" i="0" u="none" strike="noStrike" kern="1200" cap="none" spc="0" normalizeH="0" baseline="-25000" dirty="0">
                <a:ln>
                  <a:noFill/>
                </a:ln>
                <a:solidFill>
                  <a:prstClr val="black"/>
                </a:solidFill>
                <a:effectLst/>
                <a:uLnTx/>
                <a:uFillTx/>
                <a:latin typeface="Arial" charset="0"/>
                <a:ea typeface="+mn-ea"/>
                <a:cs typeface="+mn-cs"/>
              </a:rPr>
              <a:t> </a:t>
            </a:r>
            <a:r>
              <a:rPr kumimoji="0" lang="pt-BR" sz="2400" b="0" i="0" u="none" strike="noStrike" kern="1200" cap="none" spc="0" normalizeH="0" baseline="0" dirty="0">
                <a:ln>
                  <a:noFill/>
                </a:ln>
                <a:solidFill>
                  <a:prstClr val="black"/>
                </a:solidFill>
                <a:effectLst/>
                <a:uLnTx/>
                <a:uFillTx/>
                <a:latin typeface="Arial" charset="0"/>
                <a:ea typeface="+mn-ea"/>
                <a:cs typeface="+mn-cs"/>
              </a:rPr>
              <a:t>= </a:t>
            </a:r>
            <a:r>
              <a:rPr kumimoji="0" lang="pt-BR" sz="2400" b="0" i="0" u="none" strike="noStrike" kern="1200" cap="none" spc="0" normalizeH="0" baseline="0" dirty="0" err="1">
                <a:ln>
                  <a:noFill/>
                </a:ln>
                <a:solidFill>
                  <a:prstClr val="black"/>
                </a:solidFill>
                <a:effectLst/>
                <a:uLnTx/>
                <a:uFillTx/>
                <a:latin typeface="Symbol" charset="0"/>
                <a:ea typeface="+mn-ea"/>
                <a:cs typeface="+mn-cs"/>
              </a:rPr>
              <a:t>l</a:t>
            </a:r>
            <a:r>
              <a:rPr kumimoji="0" lang="pt-BR" sz="2400" b="0" i="0" u="none" strike="noStrike" kern="1200" cap="none" spc="0" normalizeH="0" baseline="-25000" dirty="0" err="1">
                <a:ln>
                  <a:noFill/>
                </a:ln>
                <a:solidFill>
                  <a:prstClr val="black"/>
                </a:solidFill>
                <a:effectLst/>
                <a:uLnTx/>
                <a:uFillTx/>
                <a:latin typeface="Arial" charset="0"/>
                <a:ea typeface="+mn-ea"/>
                <a:cs typeface="+mn-cs"/>
              </a:rPr>
              <a:t>out</a:t>
            </a:r>
            <a:endParaRPr kumimoji="0" lang="pt-BR" sz="2400" b="0" i="0" u="none" strike="noStrike" kern="1200" cap="none" spc="0" normalizeH="0" baseline="-25000" dirty="0">
              <a:ln>
                <a:noFill/>
              </a:ln>
              <a:solidFill>
                <a:prstClr val="black"/>
              </a:solidFill>
              <a:effectLst/>
              <a:uLnTx/>
              <a:uFillTx/>
              <a:latin typeface="Arial" charset="0"/>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entrada da camada de transporte inclui </a:t>
            </a:r>
            <a:r>
              <a:rPr kumimoji="0" lang="pt-BR" sz="2400" b="0" i="1" u="none" strike="noStrike" kern="1200" cap="none" spc="0" normalizeH="0" baseline="0" dirty="0">
                <a:ln>
                  <a:noFill/>
                </a:ln>
                <a:solidFill>
                  <a:prstClr val="black"/>
                </a:solidFill>
                <a:effectLst/>
                <a:uLnTx/>
                <a:uFillTx/>
                <a:latin typeface="Calibri" panose="020F0502020204030204"/>
                <a:ea typeface="+mn-ea"/>
                <a:cs typeface="+mn-cs"/>
              </a:rPr>
              <a:t>retransmissões</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a:t>
            </a:r>
            <a:r>
              <a:rPr kumimoji="0" lang="pt-BR" sz="2400" b="0" i="0" u="none" strike="noStrike" kern="1200" cap="none" spc="0" normalizeH="0" baseline="0" dirty="0">
                <a:ln>
                  <a:noFill/>
                </a:ln>
                <a:solidFill>
                  <a:prstClr val="black"/>
                </a:solidFill>
                <a:effectLst/>
                <a:uLnTx/>
                <a:uFillTx/>
                <a:latin typeface="Symbol" charset="0"/>
                <a:ea typeface="+mn-ea"/>
                <a:cs typeface="+mn-cs"/>
              </a:rPr>
              <a:t> </a:t>
            </a:r>
            <a:r>
              <a:rPr kumimoji="0" lang="pt-BR" sz="2400" b="0" i="0" u="none" strike="noStrike" kern="1200" cap="none" spc="0" normalizeH="0" baseline="0" dirty="0" err="1">
                <a:ln>
                  <a:noFill/>
                </a:ln>
                <a:solidFill>
                  <a:prstClr val="black"/>
                </a:solidFill>
                <a:effectLst/>
                <a:uLnTx/>
                <a:uFillTx/>
                <a:latin typeface="Symbol" charset="0"/>
                <a:ea typeface="+mn-ea"/>
                <a:cs typeface="+mn-cs"/>
              </a:rPr>
              <a:t>l</a:t>
            </a:r>
            <a:r>
              <a:rPr kumimoji="0" lang="pt-BR" sz="2400" b="0" i="0" u="none" strike="noStrike" kern="1200" cap="none" spc="0" normalizeH="0" baseline="0" dirty="0" err="1">
                <a:ln>
                  <a:noFill/>
                </a:ln>
                <a:solidFill>
                  <a:prstClr val="black"/>
                </a:solidFill>
                <a:effectLst/>
                <a:uLnTx/>
                <a:uFillTx/>
                <a:latin typeface="Calibri" panose="020F0502020204030204"/>
                <a:ea typeface="+mn-ea"/>
                <a:cs typeface="+mn-cs"/>
              </a:rPr>
              <a:t>’</a:t>
            </a:r>
            <a:r>
              <a:rPr kumimoji="0" lang="pt-BR" sz="2400" b="0" i="0" u="none" strike="noStrike" kern="1200" cap="none" spc="0" normalizeH="0" baseline="-25000" dirty="0" err="1">
                <a:ln>
                  <a:noFill/>
                </a:ln>
                <a:solidFill>
                  <a:prstClr val="black"/>
                </a:solidFill>
                <a:effectLst/>
                <a:uLnTx/>
                <a:uFillTx/>
                <a:latin typeface="Arial" charset="0"/>
                <a:ea typeface="+mn-ea"/>
                <a:cs typeface="+mn-cs"/>
              </a:rPr>
              <a:t>in</a:t>
            </a:r>
            <a:r>
              <a:rPr kumimoji="0" lang="pt-BR" sz="2400" b="0" i="0" u="none" strike="noStrike" kern="1200" cap="none" spc="0" normalizeH="0" baseline="-25000" dirty="0">
                <a:ln>
                  <a:noFill/>
                </a:ln>
                <a:solidFill>
                  <a:prstClr val="black"/>
                </a:solidFill>
                <a:effectLst/>
                <a:uLnTx/>
                <a:uFillTx/>
                <a:latin typeface="Arial" charset="0"/>
                <a:ea typeface="+mn-ea"/>
                <a:cs typeface="+mn-cs"/>
              </a:rPr>
              <a:t> </a:t>
            </a:r>
            <a:r>
              <a:rPr kumimoji="0" lang="pt-BR" sz="2400" b="0" i="0" u="none" strike="noStrike" kern="1200" cap="none" spc="0" normalizeH="0" baseline="0" dirty="0">
                <a:ln>
                  <a:noFill/>
                </a:ln>
                <a:solidFill>
                  <a:prstClr val="black"/>
                </a:solidFill>
                <a:effectLst/>
                <a:uLnTx/>
                <a:uFillTx/>
                <a:latin typeface="Arial" charset="0"/>
                <a:ea typeface="+mn-ea"/>
                <a:cs typeface="+mn-cs"/>
              </a:rPr>
              <a:t> ≥  </a:t>
            </a:r>
            <a:r>
              <a:rPr kumimoji="0" lang="pt-BR" sz="2400" b="0" i="0" u="none" strike="noStrike" kern="1200" cap="none" spc="0" normalizeH="0" baseline="0" dirty="0" err="1">
                <a:ln>
                  <a:noFill/>
                </a:ln>
                <a:solidFill>
                  <a:prstClr val="black"/>
                </a:solidFill>
                <a:effectLst/>
                <a:uLnTx/>
                <a:uFillTx/>
                <a:latin typeface="Symbol" charset="0"/>
                <a:ea typeface="+mn-ea"/>
                <a:cs typeface="+mn-cs"/>
              </a:rPr>
              <a:t>l</a:t>
            </a:r>
            <a:r>
              <a:rPr kumimoji="0" lang="pt-BR" sz="2400" b="0" i="0" u="none" strike="noStrike" kern="1200" cap="none" spc="0" normalizeH="0" baseline="-25000" dirty="0" err="1">
                <a:ln>
                  <a:noFill/>
                </a:ln>
                <a:solidFill>
                  <a:prstClr val="black"/>
                </a:solidFill>
                <a:effectLst/>
                <a:uLnTx/>
                <a:uFillTx/>
                <a:latin typeface="Arial" charset="0"/>
                <a:ea typeface="+mn-ea"/>
                <a:cs typeface="+mn-cs"/>
              </a:rPr>
              <a:t>in</a:t>
            </a:r>
            <a:endParaRPr kumimoji="0" lang="pt-BR" sz="2400" b="0" i="1"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2500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pt-BR" altLang="en-US" sz="20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476642"/>
            <a:chOff x="3289650" y="5336775"/>
            <a:chExt cx="2124396" cy="476642"/>
          </a:xfrm>
        </p:grpSpPr>
        <p:sp>
          <p:nvSpPr>
            <p:cNvPr id="181" name="TextBox 180">
              <a:extLst>
                <a:ext uri="{FF2B5EF4-FFF2-40B4-BE49-F238E27FC236}">
                  <a16:creationId xmlns:a16="http://schemas.microsoft.com/office/drawing/2014/main" id="{8372AD6F-EEFC-914F-BE23-DE28BE98C152}"/>
                </a:ext>
              </a:extLst>
            </p:cNvPr>
            <p:cNvSpPr txBox="1"/>
            <p:nvPr/>
          </p:nvSpPr>
          <p:spPr>
            <a:xfrm>
              <a:off x="5062668" y="5336775"/>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113</a:t>
            </a:fld>
            <a:endParaRPr lang="pt-BR"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0"/>
                                        </p:tgtEl>
                                        <p:attrNameLst>
                                          <p:attrName>style.visibility</p:attrName>
                                        </p:attrNameLst>
                                      </p:cBhvr>
                                      <p:to>
                                        <p:strVal val="visible"/>
                                      </p:to>
                                    </p:set>
                                    <p:animEffect transition="in" filter="dissolve">
                                      <p:cBhvr>
                                        <p:cTn id="7" dur="500"/>
                                        <p:tgtEl>
                                          <p:spTgt spid="4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704564" y="3529817"/>
            <a:ext cx="1506556"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Hospedeiro A</a:t>
            </a:r>
            <a:endParaRPr kumimoji="0" lang="pt-BR"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141569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Hospedeiro B</a:t>
            </a:r>
            <a:endParaRPr kumimoji="0" lang="pt-BR"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3162860" cy="946150"/>
            <a:chOff x="2749090" y="3427413"/>
            <a:chExt cx="316286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4" y="3427413"/>
              <a:ext cx="2057683"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originais</a:t>
              </a:r>
              <a:endParaRPr kumimoji="0" lang="pt-BR"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199" y="3756025"/>
              <a:ext cx="2660751"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1600" b="0"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mais</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retransmitidos</a:t>
              </a:r>
              <a:endParaRPr kumimoji="0" lang="pt-BR"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buffers compartilhados do enlace de saída </a:t>
              </a:r>
              <a:r>
                <a:rPr kumimoji="0" lang="pt-BR" altLang="en-US" sz="2000" b="1"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finitos</a:t>
              </a:r>
              <a:endPar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pt-BR" sz="4800" dirty="0"/>
              <a:t>Causas/custos de congestionamento: cenário 2</a:t>
            </a:r>
            <a:endParaRPr lang="pt-BR"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26960" y="3714750"/>
            <a:ext cx="673582"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6600"/>
                </a:solidFill>
                <a:effectLst/>
                <a:uLnTx/>
                <a:uFillTx/>
                <a:latin typeface="Arial" charset="0"/>
                <a:ea typeface="ＭＳ Ｐゴシック" charset="0"/>
                <a:cs typeface="+mn-cs"/>
              </a:rPr>
              <a:t>cópia</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475851" y="4738894"/>
            <a:ext cx="2262158"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1200" cap="none" spc="0" normalizeH="0" baseline="0" noProof="0" dirty="0">
                <a:ln>
                  <a:noFill/>
                </a:ln>
                <a:solidFill>
                  <a:srgbClr val="006600"/>
                </a:solidFill>
                <a:effectLst/>
                <a:uLnTx/>
                <a:uFillTx/>
                <a:latin typeface="Arial" charset="0"/>
                <a:ea typeface="ＭＳ Ｐゴシック" charset="0"/>
                <a:cs typeface="+mn-cs"/>
              </a:rPr>
              <a:t>espaço</a:t>
            </a:r>
            <a:r>
              <a:rPr kumimoji="0" lang="pt-BR" sz="1600" b="0" i="1" u="none" strike="noStrike" kern="1200" cap="none" spc="0" normalizeH="0" noProof="0" dirty="0">
                <a:ln>
                  <a:noFill/>
                </a:ln>
                <a:solidFill>
                  <a:srgbClr val="006600"/>
                </a:solidFill>
                <a:effectLst/>
                <a:uLnTx/>
                <a:uFillTx/>
                <a:latin typeface="Arial" charset="0"/>
                <a:ea typeface="ＭＳ Ｐゴシック" charset="0"/>
                <a:cs typeface="+mn-cs"/>
              </a:rPr>
              <a:t> em buffer livre</a:t>
            </a:r>
            <a:r>
              <a:rPr kumimoji="0" lang="pt-BR" sz="1600" b="0" i="1" u="none" strike="noStrike" kern="1200" cap="none" spc="0" normalizeH="0" baseline="0" noProof="0" dirty="0">
                <a:ln>
                  <a:noFill/>
                </a:ln>
                <a:solidFill>
                  <a:srgbClr val="006600"/>
                </a:solidFill>
                <a:effectLst/>
                <a:uLnTx/>
                <a:uFillTx/>
                <a:latin typeface="Arial" charset="0"/>
                <a:ea typeface="ＭＳ Ｐゴシック" charset="0"/>
                <a:cs typeface="+mn-cs"/>
              </a:rPr>
              <a:t>!</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pt-BR" sz="2800" b="0" i="0" u="none" strike="noStrike" kern="1200" cap="none" spc="0" normalizeH="0" baseline="0" noProof="0" dirty="0">
                <a:ln>
                  <a:noFill/>
                </a:ln>
                <a:solidFill>
                  <a:srgbClr val="000099"/>
                </a:solidFill>
                <a:effectLst/>
                <a:uLnTx/>
                <a:uFillTx/>
                <a:latin typeface="Calibri" panose="020F0502020204030204"/>
                <a:ea typeface="+mn-ea"/>
                <a:cs typeface="+mn-cs"/>
              </a:rPr>
              <a:t>Idealização: </a:t>
            </a:r>
            <a:r>
              <a:rPr kumimoji="0" lang="pt-BR" sz="2800" b="0" i="0" u="none" strike="noStrike" kern="1200" cap="none" spc="0" normalizeH="0" baseline="0" noProof="0" dirty="0">
                <a:ln>
                  <a:noFill/>
                </a:ln>
                <a:solidFill>
                  <a:srgbClr val="C00000"/>
                </a:solidFill>
                <a:effectLst/>
                <a:uLnTx/>
                <a:uFillTx/>
                <a:latin typeface="Calibri" panose="020F0502020204030204"/>
                <a:ea typeface="+mn-ea"/>
                <a:cs typeface="+mn-cs"/>
              </a:rPr>
              <a:t>conhecimento perfeito</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emissor envia apenas quando há buffer disponível no roteador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pt-BR"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476642"/>
            <a:chOff x="3289650" y="5336775"/>
            <a:chExt cx="2124396" cy="476642"/>
          </a:xfrm>
        </p:grpSpPr>
        <p:sp>
          <p:nvSpPr>
            <p:cNvPr id="467" name="TextBox 466">
              <a:extLst>
                <a:ext uri="{FF2B5EF4-FFF2-40B4-BE49-F238E27FC236}">
                  <a16:creationId xmlns:a16="http://schemas.microsoft.com/office/drawing/2014/main" id="{047AB416-0A13-7F45-9060-405793255F64}"/>
                </a:ext>
              </a:extLst>
            </p:cNvPr>
            <p:cNvSpPr txBox="1"/>
            <p:nvPr/>
          </p:nvSpPr>
          <p:spPr>
            <a:xfrm>
              <a:off x="5062668" y="5336775"/>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2832801" cy="2583654"/>
            <a:chOff x="7614918" y="1260338"/>
            <a:chExt cx="2832801" cy="2583654"/>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45878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prstClr val="black"/>
                  </a:solidFill>
                  <a:effectLst/>
                  <a:uLnTx/>
                  <a:uFillTx/>
                  <a:latin typeface="Symbol" charset="0"/>
                  <a:ea typeface="ＭＳ Ｐゴシック" charset="0"/>
                  <a:cs typeface="+mn-cs"/>
                </a:rPr>
                <a:t>l</a:t>
              </a:r>
              <a:r>
                <a:rPr kumimoji="0" lang="pt-BR" sz="2000" b="0" i="0" u="none" strike="noStrike" kern="1200" cap="none" spc="0" normalizeH="0" baseline="-25000" noProof="0" dirty="0" err="1">
                  <a:ln>
                    <a:noFill/>
                  </a:ln>
                  <a:solidFill>
                    <a:prstClr val="black"/>
                  </a:solidFill>
                  <a:effectLst/>
                  <a:uLnTx/>
                  <a:uFillTx/>
                  <a:latin typeface="Arial" charset="0"/>
                  <a:ea typeface="ＭＳ Ｐゴシック" charset="0"/>
                  <a:cs typeface="+mn-cs"/>
                </a:rPr>
                <a:t>in</a:t>
              </a:r>
              <a:endParaRPr kumimoji="0" lang="pt-BR" sz="2000" b="0" i="0" u="none" strike="noStrike" kern="1200" cap="none" spc="0" normalizeH="0" baseline="-25000" noProof="0" dirty="0">
                <a:ln>
                  <a:noFill/>
                </a:ln>
                <a:solidFill>
                  <a:prstClr val="black"/>
                </a:solidFill>
                <a:effectLst/>
                <a:uLnTx/>
                <a:uFillTx/>
                <a:latin typeface="Arial" charset="0"/>
                <a:ea typeface="ＭＳ Ｐゴシック" charset="0"/>
                <a:cs typeface="+mn-cs"/>
              </a:endParaRP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832243" y="1543652"/>
              <a:ext cx="562975"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err="1">
                  <a:ln>
                    <a:noFill/>
                  </a:ln>
                  <a:solidFill>
                    <a:prstClr val="black"/>
                  </a:solidFill>
                  <a:effectLst/>
                  <a:uLnTx/>
                  <a:uFillTx/>
                  <a:latin typeface="Symbol" charset="0"/>
                  <a:ea typeface="ＭＳ Ｐゴシック" charset="0"/>
                  <a:cs typeface="+mn-cs"/>
                </a:rPr>
                <a:t>l</a:t>
              </a:r>
              <a:r>
                <a:rPr kumimoji="0" lang="pt-BR" sz="2000" b="0" i="0" u="none" strike="noStrike" kern="1200" cap="none" spc="0" normalizeH="0" baseline="-25000" noProof="0" dirty="0" err="1">
                  <a:ln>
                    <a:noFill/>
                  </a:ln>
                  <a:solidFill>
                    <a:prstClr val="black"/>
                  </a:solidFill>
                  <a:effectLst/>
                  <a:uLnTx/>
                  <a:uFillTx/>
                  <a:latin typeface="Arial" charset="0"/>
                  <a:ea typeface="ＭＳ Ｐゴシック" charset="0"/>
                  <a:cs typeface="+mn-cs"/>
                </a:rPr>
                <a:t>out</a:t>
              </a:r>
              <a:endParaRPr kumimoji="0" lang="pt-BR" sz="2000" b="0" i="0" u="none" strike="noStrike" kern="1200" cap="none" spc="0" normalizeH="0" baseline="-25000" noProof="0" dirty="0">
                <a:ln>
                  <a:noFill/>
                </a:ln>
                <a:solidFill>
                  <a:prstClr val="black"/>
                </a:solidFill>
                <a:effectLst/>
                <a:uLnTx/>
                <a:uFillTx/>
                <a:latin typeface="Arial" charset="0"/>
                <a:ea typeface="ＭＳ Ｐゴシック" charset="0"/>
                <a:cs typeface="+mn-cs"/>
              </a:endParaRP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622924" y="2479458"/>
              <a:ext cx="77418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600" dirty="0">
                  <a:solidFill>
                    <a:prstClr val="black"/>
                  </a:solidFill>
                  <a:latin typeface="Calibri"/>
                </a:rPr>
                <a:t>Vazão:</a:t>
              </a:r>
              <a:r>
                <a:rPr kumimoji="0" lang="pt-BR" sz="1600" b="0" i="0" u="none" strike="noStrike" kern="1200" cap="none" spc="0" normalizeH="0" baseline="0" noProof="0" dirty="0">
                  <a:ln>
                    <a:noFill/>
                  </a:ln>
                  <a:solidFill>
                    <a:prstClr val="black"/>
                  </a:solidFill>
                  <a:effectLst/>
                  <a:uLnTx/>
                  <a:uFillTx/>
                  <a:latin typeface="Calibri"/>
                </a:rPr>
                <a: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114</a:t>
            </a:fld>
            <a:endParaRPr lang="pt-BR"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761758" y="3529817"/>
            <a:ext cx="1449362"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Hospedeiro A</a:t>
            </a:r>
            <a:endParaRPr kumimoji="0" lang="pt-BR" altLang="en-US" sz="40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1434850"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1600" b="0" i="0" u="none" strike="noStrike" kern="1200" cap="none" spc="0" normalizeH="0" baseline="0" dirty="0">
                <a:ln>
                  <a:noFill/>
                </a:ln>
                <a:solidFill>
                  <a:srgbClr val="0013A3"/>
                </a:solidFill>
                <a:effectLst/>
                <a:uLnTx/>
                <a:uFillTx/>
                <a:latin typeface="Arial" panose="020B0604020202020204" pitchFamily="34" charset="0"/>
                <a:ea typeface="ＭＳ Ｐゴシック" panose="020B0600070205080204" pitchFamily="34" charset="-128"/>
                <a:cs typeface="+mn-cs"/>
              </a:rPr>
              <a:t>Hospedeiro B</a:t>
            </a:r>
            <a:endParaRPr kumimoji="0" lang="pt-BR" altLang="en-US" sz="4000" b="0" i="0" u="none" strike="noStrike" kern="1200" cap="none" spc="0" normalizeH="0" baseline="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3158404" cy="946150"/>
            <a:chOff x="2749090" y="3427413"/>
            <a:chExt cx="3158404"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4" y="3427413"/>
              <a:ext cx="2376539"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2500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600" b="0" i="0" u="none" strike="noStrike" kern="1200" cap="none" spc="0" normalizeH="0" baseline="-2500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a:t>
              </a:r>
              <a:endParaRPr kumimoji="0" lang="pt-BR" altLang="en-US" sz="16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656294"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2000" b="0" i="0" u="none" strike="noStrike" kern="1200" cap="none" spc="0" normalizeH="0" baseline="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pt-BR" altLang="en-US" sz="2000" b="0" i="0" u="none" strike="noStrike" kern="1200" cap="none" spc="0" normalizeH="0" baseline="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2000" b="0" i="0" u="none" strike="noStrike" kern="1200" cap="none" spc="0" normalizeH="0" baseline="-2500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pt-BR" altLang="en-US" sz="18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1600" b="0"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mais</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retransmitidos</a:t>
              </a:r>
              <a:endParaRPr kumimoji="0" lang="pt-BR" altLang="en-US" sz="1600" b="0" i="0" u="none" strike="noStrike" kern="1200" cap="none" spc="0" normalizeH="0" baseline="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buffers compartilhados do enlace de saída </a:t>
              </a:r>
              <a:r>
                <a:rPr kumimoji="0" lang="pt-BR" altLang="en-US" sz="2000" b="1"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finitos</a:t>
              </a:r>
              <a:endParaRPr kumimoji="0" lang="pt-BR" altLang="en-US"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476642"/>
            <a:chOff x="3289650" y="5336775"/>
            <a:chExt cx="2124396" cy="476642"/>
          </a:xfrm>
        </p:grpSpPr>
        <p:sp>
          <p:nvSpPr>
            <p:cNvPr id="445" name="TextBox 444">
              <a:extLst>
                <a:ext uri="{FF2B5EF4-FFF2-40B4-BE49-F238E27FC236}">
                  <a16:creationId xmlns:a16="http://schemas.microsoft.com/office/drawing/2014/main" id="{1CF86E91-20B2-AA40-ADE7-23C1A4B452F5}"/>
                </a:ext>
              </a:extLst>
            </p:cNvPr>
            <p:cNvSpPr txBox="1"/>
            <p:nvPr/>
          </p:nvSpPr>
          <p:spPr>
            <a:xfrm>
              <a:off x="5062668" y="5336775"/>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pt-BR" sz="4800" dirty="0"/>
              <a:t>Causas/custos de congestionamento: cenário 2</a:t>
            </a:r>
            <a:endParaRPr lang="pt-BR"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26960" y="3736975"/>
            <a:ext cx="673582"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6600"/>
                </a:solidFill>
                <a:effectLst/>
                <a:uLnTx/>
                <a:uFillTx/>
                <a:latin typeface="Arial" charset="0"/>
                <a:ea typeface="ＭＳ Ｐゴシック" charset="0"/>
                <a:cs typeface="+mn-cs"/>
              </a:rPr>
              <a:t>cópia</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470232" y="4761119"/>
            <a:ext cx="2274982"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1200" cap="none" spc="0" normalizeH="0" baseline="0" dirty="0">
                <a:ln>
                  <a:noFill/>
                </a:ln>
                <a:solidFill>
                  <a:srgbClr val="006600"/>
                </a:solidFill>
                <a:effectLst/>
                <a:uLnTx/>
                <a:uFillTx/>
                <a:latin typeface="Arial" charset="0"/>
                <a:ea typeface="ＭＳ Ｐゴシック" charset="0"/>
                <a:cs typeface="+mn-cs"/>
              </a:rPr>
              <a:t>sem espaço em buffer!</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6826348" cy="213217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000" b="0" i="0" u="none" strike="noStrike" kern="1200" cap="none" spc="0" normalizeH="0" baseline="0" dirty="0">
                <a:ln>
                  <a:noFill/>
                </a:ln>
                <a:solidFill>
                  <a:srgbClr val="000099"/>
                </a:solidFill>
                <a:effectLst/>
                <a:uLnTx/>
                <a:uFillTx/>
                <a:latin typeface="Calibri" panose="020F0502020204030204"/>
                <a:ea typeface="+mn-ea"/>
                <a:cs typeface="+mn-cs"/>
              </a:rPr>
              <a:t>Idealização: </a:t>
            </a:r>
            <a:r>
              <a:rPr kumimoji="0" lang="pt-BR" sz="3000" b="0" i="1" u="none" strike="noStrike" kern="1200" cap="none" spc="0" normalizeH="0" baseline="0" dirty="0">
                <a:ln>
                  <a:noFill/>
                </a:ln>
                <a:solidFill>
                  <a:srgbClr val="C00000"/>
                </a:solidFill>
                <a:effectLst/>
                <a:uLnTx/>
                <a:uFillTx/>
                <a:latin typeface="Calibri" panose="020F0502020204030204"/>
                <a:ea typeface="+mn-ea"/>
                <a:cs typeface="+mn-cs"/>
              </a:rPr>
              <a:t>algum </a:t>
            </a:r>
            <a:r>
              <a:rPr kumimoji="0" lang="pt-BR" sz="3000" b="0" i="0" u="none" strike="noStrike" kern="1200" cap="none" spc="0" normalizeH="0" baseline="0" dirty="0">
                <a:ln>
                  <a:noFill/>
                </a:ln>
                <a:solidFill>
                  <a:prstClr val="black"/>
                </a:solidFill>
                <a:effectLst/>
                <a:uLnTx/>
                <a:uFillTx/>
                <a:latin typeface="Calibri" panose="020F0502020204030204"/>
                <a:ea typeface="+mn-ea"/>
                <a:cs typeface="+mn-cs"/>
              </a:rPr>
              <a:t>conhecimento perfeito</a:t>
            </a:r>
          </a:p>
          <a:p>
            <a:pPr marL="457200" lvl="0" indent="-215900">
              <a:defRPr/>
            </a:pPr>
            <a:r>
              <a:rPr lang="pt-BR" sz="2400" dirty="0">
                <a:solidFill>
                  <a:prstClr val="black"/>
                </a:solidFill>
              </a:rPr>
              <a:t>pacotes podem ser perdidos (descartados no roteador) devido a buffers cheios</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457200" lvl="0" indent="-215900">
              <a:defRPr/>
            </a:pPr>
            <a:r>
              <a:rPr lang="pt-BR" sz="2400" dirty="0">
                <a:solidFill>
                  <a:prstClr val="black"/>
                </a:solidFill>
              </a:rPr>
              <a:t>remetente sabe quando o pacote foi descartado: só reenvia se </a:t>
            </a:r>
            <a:r>
              <a:rPr lang="pt-BR" sz="2400" i="1" dirty="0">
                <a:solidFill>
                  <a:prstClr val="black"/>
                </a:solidFill>
              </a:rPr>
              <a:t>sabe</a:t>
            </a:r>
            <a:r>
              <a:rPr lang="pt-BR" sz="2400" dirty="0">
                <a:solidFill>
                  <a:prstClr val="black"/>
                </a:solidFill>
              </a:rPr>
              <a:t> que o pacote foi perdido</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115</a:t>
            </a:fld>
            <a:endParaRPr lang="pt-BR"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742204" y="3529817"/>
            <a:ext cx="1468916"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1434850"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13A3"/>
                </a:solidFill>
                <a:effectLst/>
                <a:uLnTx/>
                <a:uFillTx/>
                <a:latin typeface="Arial" panose="020B0604020202020204" pitchFamily="34" charset="0"/>
                <a:ea typeface="ＭＳ Ｐゴシック" panose="020B0600070205080204" pitchFamily="34" charset="-128"/>
                <a:cs typeface="+mn-cs"/>
              </a:rPr>
              <a:t>Hospedeiro</a:t>
            </a: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3158404" cy="946150"/>
            <a:chOff x="2749090" y="3427413"/>
            <a:chExt cx="3158404"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2110924"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a:t>
              </a:r>
              <a:r>
                <a:rPr kumimoji="0" lang="en-US" altLang="en-US" sz="16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originais</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656294"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1600" b="0"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mais</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retransmitidos</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buffers compartilhados do enlace de saída </a:t>
              </a:r>
              <a:r>
                <a:rPr kumimoji="0" lang="pt-BR" altLang="en-US" sz="2000" b="1"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finitos</a:t>
              </a:r>
              <a:endPar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400" dirty="0" err="1"/>
              <a:t>Causas</a:t>
            </a:r>
            <a:r>
              <a:rPr lang="en-US" sz="4400" dirty="0"/>
              <a:t>/custos de </a:t>
            </a:r>
            <a:r>
              <a:rPr lang="en-US" sz="4400" dirty="0" err="1"/>
              <a:t>congestionamento</a:t>
            </a:r>
            <a:r>
              <a:rPr lang="en-US" sz="4400" dirty="0"/>
              <a:t>: </a:t>
            </a:r>
            <a:r>
              <a:rPr lang="en-US" sz="4400" dirty="0" err="1"/>
              <a:t>cenário</a:t>
            </a:r>
            <a:r>
              <a:rPr lang="en-US" sz="4400" dirty="0"/>
              <a:t>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472609" y="4761119"/>
            <a:ext cx="2274983"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i="1" dirty="0">
                <a:solidFill>
                  <a:srgbClr val="006600"/>
                </a:solidFill>
                <a:latin typeface="Arial" charset="0"/>
              </a:rPr>
              <a:t>espaço em buffer livre!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6338563" cy="213217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000" b="0" i="0" u="none" strike="noStrike" kern="1200" cap="none" spc="0" normalizeH="0" baseline="0" dirty="0">
                <a:ln>
                  <a:noFill/>
                </a:ln>
                <a:solidFill>
                  <a:srgbClr val="000099"/>
                </a:solidFill>
                <a:effectLst/>
                <a:uLnTx/>
                <a:uFillTx/>
                <a:latin typeface="Calibri" panose="020F0502020204030204"/>
                <a:ea typeface="+mn-ea"/>
                <a:cs typeface="+mn-cs"/>
              </a:rPr>
              <a:t>Idealização: </a:t>
            </a:r>
            <a:r>
              <a:rPr kumimoji="0" lang="pt-BR" sz="3000" b="0" i="1" u="none" strike="noStrike" kern="1200" cap="none" spc="0" normalizeH="0" baseline="0" dirty="0">
                <a:ln>
                  <a:noFill/>
                </a:ln>
                <a:solidFill>
                  <a:srgbClr val="C00000"/>
                </a:solidFill>
                <a:effectLst/>
                <a:uLnTx/>
                <a:uFillTx/>
                <a:latin typeface="Calibri" panose="020F0502020204030204"/>
                <a:ea typeface="+mn-ea"/>
                <a:cs typeface="+mn-cs"/>
              </a:rPr>
              <a:t>algum </a:t>
            </a:r>
            <a:r>
              <a:rPr kumimoji="0" lang="pt-BR" sz="3000" b="0" i="0" u="none" strike="noStrike" kern="1200" cap="none" spc="0" normalizeH="0" baseline="0" dirty="0">
                <a:ln>
                  <a:noFill/>
                </a:ln>
                <a:solidFill>
                  <a:prstClr val="black"/>
                </a:solidFill>
                <a:effectLst/>
                <a:uLnTx/>
                <a:uFillTx/>
                <a:latin typeface="Calibri" panose="020F0502020204030204"/>
                <a:ea typeface="+mn-ea"/>
                <a:cs typeface="+mn-cs"/>
              </a:rPr>
              <a:t>conhecimento perfeito</a:t>
            </a:r>
          </a:p>
          <a:p>
            <a:pPr marL="457200" lvl="0" indent="-215900">
              <a:defRPr/>
            </a:pPr>
            <a:r>
              <a:rPr lang="pt-BR" sz="2400" dirty="0">
                <a:solidFill>
                  <a:prstClr val="black"/>
                </a:solidFill>
              </a:rPr>
              <a:t>pacotes podem ser perdidos (descartados no roteador) devido a buffers cheios</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457200" lvl="0" indent="-215900">
              <a:defRPr/>
            </a:pPr>
            <a:r>
              <a:rPr lang="pt-BR" sz="2400" dirty="0">
                <a:solidFill>
                  <a:prstClr val="black"/>
                </a:solidFill>
              </a:rPr>
              <a:t>remetente sabe quando o pacote foi descartado: só reenvia se </a:t>
            </a:r>
            <a:r>
              <a:rPr lang="pt-BR" sz="2400" i="1" dirty="0">
                <a:solidFill>
                  <a:prstClr val="black"/>
                </a:solidFill>
              </a:rPr>
              <a:t>sabe</a:t>
            </a:r>
            <a:r>
              <a:rPr lang="pt-BR" sz="2400" dirty="0">
                <a:solidFill>
                  <a:prstClr val="black"/>
                </a:solidFill>
              </a:rPr>
              <a:t> que o pacote foi perdido</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90000"/>
                </a:lnSpc>
                <a:defRPr/>
              </a:pPr>
              <a:r>
                <a:rPr lang="en-US" dirty="0" err="1">
                  <a:solidFill>
                    <a:prstClr val="black"/>
                  </a:solidFill>
                  <a:latin typeface="Calibri" panose="020F0502020204030204"/>
                </a:rPr>
                <a:t>ao</a:t>
              </a:r>
              <a:r>
                <a:rPr lang="en-US" dirty="0">
                  <a:solidFill>
                    <a:prstClr val="black"/>
                  </a:solidFill>
                  <a:latin typeface="Calibri" panose="020F0502020204030204"/>
                </a:rPr>
                <a:t> </a:t>
              </a:r>
              <a:r>
                <a:rPr lang="en-US" dirty="0" err="1">
                  <a:solidFill>
                    <a:prstClr val="black"/>
                  </a:solidFill>
                  <a:latin typeface="Calibri" panose="020F0502020204030204"/>
                </a:rPr>
                <a:t>enviar</a:t>
              </a:r>
              <a:r>
                <a:rPr lang="en-US" dirty="0">
                  <a:solidFill>
                    <a:prstClr val="black"/>
                  </a:solidFill>
                  <a:latin typeface="Calibri" panose="020F0502020204030204"/>
                </a:rPr>
                <a:t> </a:t>
              </a:r>
              <a:r>
                <a:rPr lang="en-US" dirty="0" err="1">
                  <a:solidFill>
                    <a:prstClr val="black"/>
                  </a:solidFill>
                  <a:latin typeface="Calibri" panose="020F0502020204030204"/>
                </a:rPr>
                <a:t>em</a:t>
              </a:r>
              <a:r>
                <a:rPr lang="en-US" dirty="0">
                  <a:solidFill>
                    <a:prstClr val="black"/>
                  </a:solidFill>
                  <a:latin typeface="Calibri" panose="020F0502020204030204"/>
                </a:rPr>
                <a:t> R</a:t>
              </a: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 </a:t>
              </a:r>
              <a:r>
                <a:rPr lang="pt-BR" dirty="0">
                  <a:solidFill>
                    <a:prstClr val="black"/>
                  </a:solidFill>
                  <a:latin typeface="Calibri" panose="020F0502020204030204"/>
                </a:rPr>
                <a:t>alguns pacotes precisam ser retransmitidos</a:t>
              </a:r>
              <a:endPar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678746" y="2708058"/>
              <a:ext cx="75854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vazão</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00921"/>
            <a:ext cx="2245533" cy="674031"/>
            <a:chOff x="10048776" y="1308417"/>
            <a:chExt cx="2245533" cy="6740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270290" y="1308417"/>
              <a:ext cx="2024019" cy="6740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90000"/>
                </a:lnSpc>
                <a:defRPr/>
              </a:pPr>
              <a:r>
                <a:rPr lang="pt-BR" sz="1400" dirty="0">
                  <a:solidFill>
                    <a:prstClr val="black"/>
                  </a:solidFill>
                  <a:latin typeface="Calibri" panose="020F0502020204030204"/>
                </a:rPr>
                <a:t>capacidade “desperdiçada” devido a retransmissões</a:t>
              </a:r>
              <a:endPar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317332" y="3529817"/>
            <a:ext cx="1893788"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1542290"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13A3"/>
                </a:solidFill>
                <a:effectLst/>
                <a:uLnTx/>
                <a:uFillTx/>
                <a:latin typeface="Arial" panose="020B0604020202020204" pitchFamily="34" charset="0"/>
                <a:ea typeface="ＭＳ Ｐゴシック" panose="020B0600070205080204" pitchFamily="34" charset="-128"/>
                <a:cs typeface="+mn-cs"/>
              </a:rPr>
              <a:t>Hospedeiro</a:t>
            </a: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3134315" cy="946150"/>
            <a:chOff x="2749090" y="3427413"/>
            <a:chExt cx="3134315"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4" y="3427413"/>
              <a:ext cx="2149881"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a:t>
              </a:r>
              <a:r>
                <a:rPr kumimoji="0" lang="en-US" altLang="en-US" sz="16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originais</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632205"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dados originais, </a:t>
              </a:r>
              <a:r>
                <a:rPr kumimoji="0" lang="pt-BR" altLang="en-US" sz="1600" b="0"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mais</a:t>
              </a:r>
              <a:r>
                <a:rPr kumimoji="0" lang="pt-BR" altLang="en-US" sz="1600" b="0" i="0"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 dados retransmitidos</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buffers compartilhados do enlace de saída </a:t>
              </a:r>
              <a:r>
                <a:rPr kumimoji="0" lang="pt-BR" altLang="en-US" sz="2000" b="1" i="1" u="none" strike="noStrike" kern="1200" cap="none" spc="0" normalizeH="0" baseline="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finitos</a:t>
              </a:r>
              <a:endParaRPr kumimoji="0" lang="pt-BR" altLang="en-US" sz="12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en-US" sz="4800" dirty="0" err="1"/>
              <a:t>Causas</a:t>
            </a:r>
            <a:r>
              <a:rPr lang="en-US" sz="4800" dirty="0"/>
              <a:t>/custos de </a:t>
            </a:r>
            <a:r>
              <a:rPr lang="en-US" sz="4800" dirty="0" err="1"/>
              <a:t>congestionamento</a:t>
            </a:r>
            <a:r>
              <a:rPr lang="en-US" sz="4800" dirty="0"/>
              <a:t>: </a:t>
            </a:r>
            <a:r>
              <a:rPr lang="en-US" sz="4800" dirty="0" err="1"/>
              <a:t>cenário</a:t>
            </a:r>
            <a:r>
              <a:rPr lang="en-US" sz="4800" dirty="0"/>
              <a:t>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26960" y="3736975"/>
            <a:ext cx="673582"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6600"/>
                </a:solidFill>
                <a:effectLst/>
                <a:uLnTx/>
                <a:uFillTx/>
                <a:latin typeface="Arial" charset="0"/>
                <a:ea typeface="ＭＳ Ｐゴシック" charset="0"/>
                <a:cs typeface="+mn-cs"/>
              </a:rPr>
              <a:t>cópia</a:t>
            </a:r>
            <a:endParaRPr kumimoji="0" lang="en-US" sz="1600" b="0" i="0" u="none" strike="noStrike" kern="1200" cap="none" spc="0" normalizeH="0" baseline="0" noProof="0" dirty="0">
              <a:ln>
                <a:noFill/>
              </a:ln>
              <a:solidFill>
                <a:srgbClr val="006600"/>
              </a:solidFill>
              <a:effectLst/>
              <a:uLnTx/>
              <a:uFillTx/>
              <a:latin typeface="Arial" charset="0"/>
              <a:ea typeface="ＭＳ Ｐゴシック" charset="0"/>
              <a:cs typeface="+mn-cs"/>
            </a:endParaRP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69"/>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69"/>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lvl="0" indent="-342900">
              <a:lnSpc>
                <a:spcPct val="85000"/>
              </a:lnSpc>
              <a:spcBef>
                <a:spcPct val="20000"/>
              </a:spcBef>
              <a:buClr>
                <a:srgbClr val="000099"/>
              </a:buClr>
              <a:buSzPct val="65000"/>
              <a:defRPr/>
            </a:pPr>
            <a:r>
              <a:rPr kumimoji="0" lang="pt-BR"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Cenário realista: </a:t>
            </a:r>
            <a:r>
              <a:rPr lang="pt-BR" sz="2400" i="1" dirty="0">
                <a:solidFill>
                  <a:srgbClr val="C00000"/>
                </a:solidFill>
                <a:ea typeface="ＭＳ Ｐゴシック" charset="0"/>
              </a:rPr>
              <a:t>duplicatas não necessárias</a:t>
            </a:r>
            <a:endPar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lvl="0" indent="-241300">
              <a:lnSpc>
                <a:spcPct val="85000"/>
              </a:lnSpc>
              <a:spcBef>
                <a:spcPct val="20000"/>
              </a:spcBef>
              <a:buClr>
                <a:srgbClr val="000099"/>
              </a:buClr>
              <a:buSzPct val="100000"/>
              <a:buFont typeface="Wingdings" charset="2"/>
              <a:buChar char="§"/>
              <a:defRPr/>
            </a:pPr>
            <a:r>
              <a:rPr lang="pt-BR" sz="2000" dirty="0">
                <a:solidFill>
                  <a:prstClr val="black"/>
                </a:solidFill>
                <a:ea typeface="ＭＳ Ｐゴシック" charset="0"/>
              </a:rPr>
              <a:t>pacotes podem ser perdidos, descartados no roteador devido a buffers cheios – exigindo retransmissões
mas os temporizadores do emissor podem se esgotar prematuramente, enviando </a:t>
            </a:r>
            <a:r>
              <a:rPr kumimoji="0" lang="pt-BR" sz="20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duas</a:t>
            </a:r>
            <a:r>
              <a:rPr kumimoji="0" lang="pt-BR"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cópias, sendo </a:t>
            </a:r>
            <a:r>
              <a:rPr kumimoji="0" lang="pt-BR" sz="20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ambas</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entregues</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pt-BR" sz="24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477433" y="4761119"/>
            <a:ext cx="2262159"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i="1" dirty="0">
                <a:solidFill>
                  <a:srgbClr val="006600"/>
                </a:solidFill>
                <a:latin typeface="Arial" charset="0"/>
              </a:rPr>
              <a:t>espaço em buffer livre</a:t>
            </a: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kumimoji="0" lang="pt-BR" sz="1400" b="0" i="0" u="none" strike="noStrike" kern="1200" cap="none" spc="0" normalizeH="0" baseline="0" noProof="0" dirty="0">
                  <a:ln>
                    <a:noFill/>
                  </a:ln>
                  <a:solidFill>
                    <a:prstClr val="black"/>
                  </a:solidFill>
                  <a:effectLst/>
                  <a:uLnTx/>
                  <a:uFillTx/>
                  <a:latin typeface="Arial" charset="0"/>
                  <a:ea typeface="ＭＳ Ｐゴシック" charset="0"/>
                  <a:cs typeface="+mn-cs"/>
                </a:rPr>
                <a:t>ao enviar em R/2, </a:t>
              </a:r>
              <a:r>
                <a:rPr lang="pt-BR" sz="1400" dirty="0">
                  <a:solidFill>
                    <a:prstClr val="black"/>
                  </a:solidFill>
                  <a:latin typeface="Arial" charset="0"/>
                </a:rPr>
                <a:t>alguns pacotes são retransmissões,  incluindo duplicatas necessárias e </a:t>
              </a:r>
              <a:r>
                <a:rPr kumimoji="0" lang="pt-BR" sz="1400" b="0" i="1" u="none" strike="noStrike" kern="1200" cap="none" spc="0" normalizeH="0" baseline="0" noProof="0" dirty="0">
                  <a:ln>
                    <a:noFill/>
                  </a:ln>
                  <a:solidFill>
                    <a:srgbClr val="C00000"/>
                  </a:solidFill>
                  <a:effectLst/>
                  <a:uLnTx/>
                  <a:uFillTx/>
                  <a:latin typeface="Arial" charset="0"/>
                  <a:ea typeface="ＭＳ Ｐゴシック" charset="0"/>
                  <a:cs typeface="+mn-cs"/>
                </a:rPr>
                <a:t>desnecessárias</a:t>
              </a:r>
              <a:r>
                <a:rPr kumimoji="0" lang="pt-BR" sz="1400" b="0" i="0" u="none" strike="noStrike" kern="1200" cap="none" spc="0" normalizeH="0" baseline="0" noProof="0" dirty="0">
                  <a:ln>
                    <a:noFill/>
                  </a:ln>
                  <a:solidFill>
                    <a:prstClr val="black"/>
                  </a:solidFill>
                  <a:effectLst/>
                  <a:uLnTx/>
                  <a:uFillTx/>
                  <a:latin typeface="Arial" charset="0"/>
                  <a:ea typeface="ＭＳ Ｐゴシック" charset="0"/>
                  <a:cs typeface="+mn-cs"/>
                </a:rPr>
                <a:t>, que são entregues!</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654236"/>
            <a:ext cx="2075691" cy="867930"/>
            <a:chOff x="10040109" y="1432854"/>
            <a:chExt cx="2075691" cy="867930"/>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432854"/>
              <a:ext cx="1986849" cy="8679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90000"/>
                </a:lnSpc>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r>
                <a:rPr lang="pt-BR" sz="1400" dirty="0">
                  <a:solidFill>
                    <a:prstClr val="black"/>
                  </a:solidFill>
                  <a:latin typeface="Calibri" panose="020F0502020204030204"/>
                </a:rPr>
                <a:t>capacidade “desperdiçada” devido a retransmissões</a:t>
              </a:r>
              <a:endPar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desnecessárias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377282" y="2419300"/>
              <a:ext cx="75854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vazão</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en-US" sz="4800" dirty="0" err="1"/>
              <a:t>Causas</a:t>
            </a:r>
            <a:r>
              <a:rPr lang="en-US" sz="4800" dirty="0"/>
              <a:t>/custos de </a:t>
            </a:r>
            <a:r>
              <a:rPr lang="en-US" sz="4800" dirty="0" err="1"/>
              <a:t>congestionamento</a:t>
            </a:r>
            <a:r>
              <a:rPr lang="en-US" sz="4800" dirty="0"/>
              <a:t>: </a:t>
            </a:r>
            <a:r>
              <a:rPr lang="en-US" sz="4800" dirty="0" err="1"/>
              <a:t>cenário</a:t>
            </a:r>
            <a:r>
              <a:rPr lang="en-US" sz="4800" dirty="0"/>
              <a:t>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pt-BR" altLang="ja-JP"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“custos” do congestionamento:</a:t>
            </a:r>
            <a:r>
              <a:rPr kumimoji="0" lang="pt-BR"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p>
          <a:p>
            <a:pPr lvl="0">
              <a:lnSpc>
                <a:spcPct val="85000"/>
              </a:lnSpc>
              <a:spcBef>
                <a:spcPct val="20000"/>
              </a:spcBef>
              <a:buClr>
                <a:srgbClr val="000099"/>
              </a:buClr>
              <a:buSzPct val="100000"/>
              <a:buFont typeface="Wingdings" pitchFamily="2" charset="2"/>
              <a:buChar char="§"/>
              <a:defRPr/>
            </a:pPr>
            <a:r>
              <a:rPr lang="pt-BR" altLang="en-US" sz="2400">
                <a:solidFill>
                  <a:prstClr val="black"/>
                </a:solidFill>
                <a:latin typeface="Calibri"/>
              </a:rPr>
              <a:t>mais </a:t>
            </a:r>
            <a:r>
              <a:rPr lang="pt-BR" altLang="en-US" sz="2400" dirty="0">
                <a:solidFill>
                  <a:prstClr val="black"/>
                </a:solidFill>
                <a:latin typeface="Calibri"/>
              </a:rPr>
              <a:t>trabalho (retransmissões) para dada vazão do receptor
retransmissões desnecessárias: enlace carrega várias cópias de </a:t>
            </a:r>
            <a:r>
              <a:rPr lang="pt-BR" altLang="en-US" sz="2400">
                <a:solidFill>
                  <a:prstClr val="black"/>
                </a:solidFill>
                <a:latin typeface="Calibri"/>
              </a:rPr>
              <a:t>um pacote</a:t>
            </a:r>
            <a:endParaRPr kumimoji="0" lang="pt-BR"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lang="pt-BR" altLang="en-US" sz="2400">
                <a:solidFill>
                  <a:prstClr val="black"/>
                </a:solidFill>
                <a:latin typeface="Calibri"/>
              </a:rPr>
              <a:t>d</a:t>
            </a:r>
            <a:r>
              <a:rPr kumimoji="0" lang="pt-BR"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iminuindo a vazão máxima alcançável</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pt-BR"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lvl="0" indent="-342900">
              <a:lnSpc>
                <a:spcPct val="85000"/>
              </a:lnSpc>
              <a:spcBef>
                <a:spcPct val="20000"/>
              </a:spcBef>
              <a:buClr>
                <a:srgbClr val="000099"/>
              </a:buClr>
              <a:buSzPct val="65000"/>
              <a:defRPr/>
            </a:pPr>
            <a:r>
              <a:rPr kumimoji="0" lang="pt-BR"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Cenário realista: </a:t>
            </a:r>
            <a:r>
              <a:rPr lang="pt-BR" sz="2400" i="1" dirty="0">
                <a:solidFill>
                  <a:srgbClr val="C00000"/>
                </a:solidFill>
                <a:ea typeface="ＭＳ Ｐゴシック" charset="0"/>
              </a:rPr>
              <a:t>duplicatas não necessárias</a:t>
            </a: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lvl="0" indent="-241300">
              <a:lnSpc>
                <a:spcPct val="85000"/>
              </a:lnSpc>
              <a:spcBef>
                <a:spcPct val="20000"/>
              </a:spcBef>
              <a:buClr>
                <a:srgbClr val="000099"/>
              </a:buClr>
              <a:buSzPct val="100000"/>
              <a:buFont typeface="Wingdings" charset="2"/>
              <a:buChar char="§"/>
              <a:defRPr/>
            </a:pPr>
            <a:r>
              <a:rPr lang="pt-BR" sz="2000" dirty="0">
                <a:solidFill>
                  <a:prstClr val="black"/>
                </a:solidFill>
                <a:ea typeface="ＭＳ Ｐゴシック" charset="0"/>
              </a:rPr>
              <a:t>pacotes podem ser perdidos, descartados no roteador devido a buffers cheios – exigindo retransmissões
mas os temporizadores do emissor podem se esgotar prematuramente, enviando </a:t>
            </a:r>
            <a:r>
              <a:rPr kumimoji="0" lang="pt-BR" sz="20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duas</a:t>
            </a:r>
            <a:r>
              <a:rPr kumimoji="0" lang="pt-BR"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cópias, sendo </a:t>
            </a:r>
            <a:r>
              <a:rPr kumimoji="0" lang="pt-BR" sz="20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ambas</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entregues</a:t>
            </a:r>
          </a:p>
          <a:p>
            <a:pPr marR="0" lvl="0" algn="l" defTabSz="914400" rtl="0" eaLnBrk="1" fontAlgn="auto" latinLnBrk="0" hangingPunct="1">
              <a:lnSpc>
                <a:spcPct val="85000"/>
              </a:lnSpc>
              <a:spcBef>
                <a:spcPct val="20000"/>
              </a:spcBef>
              <a:spcAft>
                <a:spcPts val="0"/>
              </a:spcAft>
              <a:buClr>
                <a:srgbClr val="000099"/>
              </a:buClr>
              <a:buSzPct val="65000"/>
              <a:tabLst/>
              <a:defRPr/>
            </a:pPr>
            <a:endParaRPr kumimoji="0" lang="pt-BR" sz="20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Arial" charset="0"/>
                  <a:ea typeface="ＭＳ Ｐゴシック" charset="0"/>
                  <a:cs typeface="+mn-cs"/>
                </a:rPr>
                <a:t>ao enviar em R/2, </a:t>
              </a:r>
              <a:r>
                <a:rPr lang="pt-BR" sz="1400" dirty="0">
                  <a:solidFill>
                    <a:prstClr val="black"/>
                  </a:solidFill>
                  <a:latin typeface="Arial" charset="0"/>
                </a:rPr>
                <a:t>alguns pacotes são retransmissões,  incluindo duplicatas necessárias e </a:t>
              </a:r>
              <a:r>
                <a:rPr kumimoji="0" lang="pt-BR" sz="1400" b="0" i="1" u="none" strike="noStrike" kern="1200" cap="none" spc="0" normalizeH="0" baseline="0" noProof="0" dirty="0">
                  <a:ln>
                    <a:noFill/>
                  </a:ln>
                  <a:solidFill>
                    <a:srgbClr val="C00000"/>
                  </a:solidFill>
                  <a:effectLst/>
                  <a:uLnTx/>
                  <a:uFillTx/>
                  <a:latin typeface="Arial" charset="0"/>
                  <a:ea typeface="ＭＳ Ｐゴシック" charset="0"/>
                  <a:cs typeface="+mn-cs"/>
                </a:rPr>
                <a:t>desnecessárias</a:t>
              </a:r>
              <a:r>
                <a:rPr kumimoji="0" lang="pt-BR" sz="1400" b="0" i="0" u="none" strike="noStrike" kern="1200" cap="none" spc="0" normalizeH="0" baseline="0" noProof="0" dirty="0">
                  <a:ln>
                    <a:noFill/>
                  </a:ln>
                  <a:solidFill>
                    <a:prstClr val="black"/>
                  </a:solidFill>
                  <a:effectLst/>
                  <a:uLnTx/>
                  <a:uFillTx/>
                  <a:latin typeface="Arial" charset="0"/>
                  <a:ea typeface="ＭＳ Ｐゴシック" charset="0"/>
                  <a:cs typeface="+mn-cs"/>
                </a:rPr>
                <a:t>, que são entregues</a:t>
              </a:r>
              <a:endPar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2001095" cy="867930"/>
            <a:chOff x="10040109" y="1530131"/>
            <a:chExt cx="2001095" cy="867930"/>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912253" cy="8679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90000"/>
                </a:lnSpc>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r>
                <a:rPr lang="pt-BR" sz="1400" dirty="0">
                  <a:solidFill>
                    <a:prstClr val="black"/>
                  </a:solidFill>
                  <a:latin typeface="Calibri" panose="020F0502020204030204"/>
                </a:rPr>
                <a:t>capacidade “desperdiçada” devido a retransmissões</a:t>
              </a:r>
              <a:endPar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desnecessárias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377280" y="2419300"/>
              <a:ext cx="75854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err="1">
                  <a:solidFill>
                    <a:prstClr val="black"/>
                  </a:solidFill>
                  <a:latin typeface="Calibri"/>
                </a:rPr>
                <a:t>vazão</a:t>
              </a:r>
              <a:r>
                <a:rPr kumimoji="0" lang="en-US" sz="16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en-US" sz="4800" dirty="0" err="1"/>
              <a:t>Causas</a:t>
            </a:r>
            <a:r>
              <a:rPr lang="en-US" sz="4800" dirty="0"/>
              <a:t>/custos de </a:t>
            </a:r>
            <a:r>
              <a:rPr lang="en-US" sz="4800" dirty="0" err="1"/>
              <a:t>congestionamento</a:t>
            </a:r>
            <a:r>
              <a:rPr lang="en-US" sz="4800" dirty="0"/>
              <a:t>: </a:t>
            </a:r>
            <a:r>
              <a:rPr lang="en-US" sz="4800" dirty="0" err="1"/>
              <a:t>cenário</a:t>
            </a:r>
            <a:r>
              <a:rPr lang="en-US" sz="4800" dirty="0"/>
              <a:t>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1" u="none" strike="noStrike" kern="1200" cap="none" spc="0" normalizeH="0" baseline="0" noProof="0" dirty="0">
                <a:ln>
                  <a:noFill/>
                </a:ln>
                <a:solidFill>
                  <a:prstClr val="black"/>
                </a:solidFill>
                <a:effectLst/>
                <a:uLnTx/>
                <a:uFillTx/>
                <a:latin typeface="Calibri" panose="020F0502020204030204"/>
                <a:ea typeface="+mn-ea"/>
                <a:cs typeface="+mn-cs"/>
              </a:rPr>
              <a:t>quatro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emissores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u="none" strike="noStrike" kern="1200" cap="none" spc="0" normalizeH="0" baseline="0" noProof="0" dirty="0">
                <a:ln>
                  <a:noFill/>
                </a:ln>
                <a:solidFill>
                  <a:prstClr val="black"/>
                </a:solidFill>
                <a:effectLst/>
                <a:uLnTx/>
                <a:uFillTx/>
                <a:latin typeface="Calibri" panose="020F0502020204030204"/>
                <a:ea typeface="+mn-ea"/>
                <a:cs typeface="+mn-cs"/>
              </a:rPr>
              <a:t>caminhos</a:t>
            </a:r>
            <a:r>
              <a:rPr kumimoji="0" lang="pt-BR" sz="24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400" b="0" i="1" u="none" strike="noStrike" kern="1200" cap="none" spc="0" normalizeH="0" baseline="0" noProof="0" dirty="0" err="1">
                <a:ln>
                  <a:noFill/>
                </a:ln>
                <a:solidFill>
                  <a:prstClr val="black"/>
                </a:solidFill>
                <a:effectLst/>
                <a:uLnTx/>
                <a:uFillTx/>
                <a:latin typeface="Calibri" panose="020F0502020204030204"/>
                <a:ea typeface="+mn-ea"/>
                <a:cs typeface="+mn-cs"/>
              </a:rPr>
              <a:t>multi-salto</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timeout/retransmissão</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521450"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pt-BR"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pt-BR"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rPr>
              <a:t>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o que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acontece</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conforme</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rPr>
              <a:t>l</a:t>
            </a:r>
            <a:r>
              <a:rPr kumimoji="0" lang="pt-BR"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rPr>
              <a:t>in</a:t>
            </a:r>
            <a:r>
              <a:rPr kumimoji="0" lang="pt-BR"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rPr>
              <a:t>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a:t>
            </a:r>
            <a:r>
              <a:rPr kumimoji="0" lang="pt-BR"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rPr>
              <a:t> </a:t>
            </a:r>
            <a:r>
              <a:rPr kumimoji="0" lang="pt-BR"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rPr>
              <a:t>l</a:t>
            </a:r>
            <a:r>
              <a:rPr kumimoji="0" lang="pt-BR"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rPr>
              <a:t>in</a:t>
            </a:r>
            <a:r>
              <a:rPr kumimoji="0" lang="pt-BR" altLang="ja-JP" sz="2400" b="1" i="0" u="none" strike="noStrike" kern="1200" cap="none" spc="0" normalizeH="0" baseline="3000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pt-BR"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aumentam</a:t>
            </a:r>
            <a:r>
              <a:rPr kumimoji="0" lang="pt-BR"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lang="pt-BR" altLang="en-US" sz="2800" u="sng" dirty="0">
                <a:solidFill>
                  <a:srgbClr val="CC0000"/>
                </a:solidFill>
                <a:latin typeface="Calibri" panose="020F0502020204030204"/>
              </a:rPr>
              <a:t>R</a:t>
            </a:r>
            <a:r>
              <a:rPr kumimoji="0" lang="pt-BR" altLang="en-US" sz="2800" b="0" i="0" u="sng" strike="noStrike" kern="1200" cap="none" spc="0" normalizeH="0" baseline="0" noProof="0" dirty="0">
                <a:ln>
                  <a:noFill/>
                </a:ln>
                <a:solidFill>
                  <a:srgbClr val="CC0000"/>
                </a:solidFill>
                <a:effectLst/>
                <a:uLnTx/>
                <a:uFillTx/>
                <a:latin typeface="Calibri" panose="020F0502020204030204"/>
              </a:rPr>
              <a:t>:</a:t>
            </a:r>
            <a:r>
              <a:rPr kumimoji="0" lang="pt-BR" altLang="en-US" sz="2400" b="0" i="0" u="none" strike="noStrike" kern="1200" cap="none" spc="0" normalizeH="0" baseline="0" noProof="0" dirty="0">
                <a:ln>
                  <a:noFill/>
                </a:ln>
                <a:solidFill>
                  <a:srgbClr val="FF0000"/>
                </a:solidFill>
                <a:effectLst/>
                <a:uLnTx/>
                <a:uFillTx/>
                <a:latin typeface="Calibri" panose="020F0502020204030204"/>
              </a:rPr>
              <a:t> </a:t>
            </a:r>
            <a:r>
              <a:rPr kumimoji="0" lang="pt-BR" altLang="en-US" sz="2400" b="0" i="0" u="none" strike="noStrike" kern="1200" cap="none" spc="0" normalizeH="0" baseline="0" noProof="0" dirty="0" err="1">
                <a:ln>
                  <a:noFill/>
                </a:ln>
                <a:solidFill>
                  <a:prstClr val="black"/>
                </a:solidFill>
                <a:effectLst/>
                <a:uLnTx/>
                <a:uFillTx/>
                <a:latin typeface="Calibri" panose="020F0502020204030204"/>
              </a:rPr>
              <a:t>conforme</a:t>
            </a:r>
            <a:r>
              <a:rPr kumimoji="0" lang="pt-BR" altLang="en-US" sz="2400" b="0" i="0" u="none" strike="noStrike" kern="1200" cap="none" spc="0" normalizeH="0" baseline="0" noProof="0" dirty="0">
                <a:ln>
                  <a:noFill/>
                </a:ln>
                <a:solidFill>
                  <a:prstClr val="black"/>
                </a:solidFill>
                <a:effectLst/>
                <a:uLnTx/>
                <a:uFillTx/>
                <a:latin typeface="Calibri" panose="020F0502020204030204"/>
              </a:rPr>
              <a:t> o  </a:t>
            </a:r>
            <a:r>
              <a:rPr kumimoji="0" lang="pt-BR" altLang="en-US" sz="2400" b="0" i="0" u="none" strike="noStrike" kern="1200" cap="none" spc="0" normalizeH="0" baseline="0" noProof="0" dirty="0" err="1">
                <a:ln>
                  <a:noFill/>
                </a:ln>
                <a:solidFill>
                  <a:srgbClr val="CC0000"/>
                </a:solidFill>
                <a:effectLst/>
                <a:uLnTx/>
                <a:uFillTx/>
                <a:latin typeface="Symbol" pitchFamily="2" charset="2"/>
              </a:rPr>
              <a:t>l</a:t>
            </a:r>
            <a:r>
              <a:rPr kumimoji="0" lang="pt-BR"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rPr>
              <a:t>in</a:t>
            </a:r>
            <a:r>
              <a:rPr kumimoji="0" lang="pt-BR" altLang="ja-JP" sz="2400" b="0" i="0" u="none" strike="noStrike" kern="1200" cap="none" spc="0" normalizeH="0" baseline="30000" noProof="0" dirty="0">
                <a:ln>
                  <a:noFill/>
                </a:ln>
                <a:solidFill>
                  <a:srgbClr val="CC0000"/>
                </a:solidFill>
                <a:effectLst/>
                <a:uLnTx/>
                <a:uFillTx/>
                <a:latin typeface="Arial" panose="020B0604020202020204" pitchFamily="34" charset="0"/>
                <a:cs typeface="Arial" panose="020B0604020202020204" pitchFamily="34" charset="0"/>
              </a:rPr>
              <a:t>’</a:t>
            </a:r>
            <a:r>
              <a:rPr kumimoji="0" lang="pt-BR" altLang="ja-JP" sz="2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vermelho</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aumenta</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todos</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os</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pacotes</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azuis</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chegando</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na</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fila superior</a:t>
            </a:r>
            <a:r>
              <a:rPr kumimoji="0" lang="pt-BR" altLang="ja-JP" sz="2400" b="0" i="0" u="none" strike="noStrike" kern="1200" cap="none" spc="0" normalizeH="0" noProof="0" dirty="0">
                <a:ln>
                  <a:noFill/>
                </a:ln>
                <a:solidFill>
                  <a:prstClr val="black"/>
                </a:solidFill>
                <a:effectLst/>
                <a:uLnTx/>
                <a:uFillTx/>
                <a:latin typeface="Calibri" panose="020F0502020204030204"/>
              </a:rPr>
              <a:t> </a:t>
            </a:r>
            <a:r>
              <a:rPr kumimoji="0" lang="pt-BR" altLang="ja-JP" sz="2400" b="0" i="0" u="none" strike="noStrike" kern="1200" cap="none" spc="0" normalizeH="0" noProof="0" dirty="0" err="1">
                <a:ln>
                  <a:noFill/>
                </a:ln>
                <a:solidFill>
                  <a:prstClr val="black"/>
                </a:solidFill>
                <a:effectLst/>
                <a:uLnTx/>
                <a:uFillTx/>
                <a:latin typeface="Calibri" panose="020F0502020204030204"/>
              </a:rPr>
              <a:t>são</a:t>
            </a:r>
            <a:r>
              <a:rPr kumimoji="0" lang="pt-BR" altLang="ja-JP" sz="2400" b="0" i="0" u="none" strike="noStrike" kern="1200" cap="none" spc="0" normalizeH="0" noProof="0" dirty="0">
                <a:ln>
                  <a:noFill/>
                </a:ln>
                <a:solidFill>
                  <a:prstClr val="black"/>
                </a:solidFill>
                <a:effectLst/>
                <a:uLnTx/>
                <a:uFillTx/>
                <a:latin typeface="Calibri" panose="020F0502020204030204"/>
              </a:rPr>
              <a:t> </a:t>
            </a:r>
            <a:r>
              <a:rPr kumimoji="0" lang="pt-BR" altLang="ja-JP" sz="2400" b="0" i="0" u="none" strike="noStrike" kern="1200" cap="none" spc="0" normalizeH="0" noProof="0" dirty="0" err="1">
                <a:ln>
                  <a:noFill/>
                </a:ln>
                <a:solidFill>
                  <a:prstClr val="black"/>
                </a:solidFill>
                <a:effectLst/>
                <a:uLnTx/>
                <a:uFillTx/>
                <a:latin typeface="Calibri" panose="020F0502020204030204"/>
              </a:rPr>
              <a:t>descartados</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err="1">
                <a:ln>
                  <a:noFill/>
                </a:ln>
                <a:solidFill>
                  <a:prstClr val="black"/>
                </a:solidFill>
                <a:effectLst/>
                <a:uLnTx/>
                <a:uFillTx/>
                <a:latin typeface="Calibri" panose="020F0502020204030204"/>
              </a:rPr>
              <a:t>vazão</a:t>
            </a:r>
            <a:r>
              <a:rPr kumimoji="0" lang="pt-BR" altLang="ja-JP" sz="2400" b="0" i="0" u="none" strike="noStrike" kern="1200" cap="none" spc="0" normalizeH="0" noProof="0" dirty="0">
                <a:ln>
                  <a:noFill/>
                </a:ln>
                <a:solidFill>
                  <a:prstClr val="black"/>
                </a:solidFill>
                <a:effectLst/>
                <a:uLnTx/>
                <a:uFillTx/>
                <a:latin typeface="Calibri" panose="020F0502020204030204"/>
              </a:rPr>
              <a:t> </a:t>
            </a:r>
            <a:r>
              <a:rPr kumimoji="0" lang="pt-BR" altLang="ja-JP" sz="2400" b="0" i="0" u="none" strike="noStrike" kern="1200" cap="none" spc="0" normalizeH="0" noProof="0" dirty="0" err="1">
                <a:ln>
                  <a:noFill/>
                </a:ln>
                <a:solidFill>
                  <a:prstClr val="black"/>
                </a:solidFill>
                <a:effectLst/>
                <a:uLnTx/>
                <a:uFillTx/>
                <a:latin typeface="Calibri" panose="020F0502020204030204"/>
              </a:rPr>
              <a:t>azul</a:t>
            </a:r>
            <a:r>
              <a:rPr kumimoji="0" lang="pt-BR" altLang="ja-JP" sz="2400" b="0" i="0" u="none" strike="noStrike" kern="1200" cap="none" spc="0" normalizeH="0" baseline="0" noProof="0" dirty="0">
                <a:ln>
                  <a:noFill/>
                </a:ln>
                <a:solidFill>
                  <a:prstClr val="black"/>
                </a:solidFill>
                <a:effectLst/>
                <a:uLnTx/>
                <a:uFillTx/>
                <a:latin typeface="Calibri" panose="020F0502020204030204"/>
              </a:rPr>
              <a:t> </a:t>
            </a:r>
            <a:r>
              <a:rPr kumimoji="0" lang="pt-BR" altLang="ja-JP" sz="2400" b="0" i="0" u="none" strike="noStrike" kern="1200" cap="none" spc="0" normalizeH="0" baseline="0" noProof="0" dirty="0">
                <a:ln>
                  <a:noFill/>
                </a:ln>
                <a:solidFill>
                  <a:prstClr val="black"/>
                </a:solidFill>
                <a:effectLst/>
                <a:uLnTx/>
                <a:uFillTx/>
                <a:latin typeface="Wingdings 3" pitchFamily="2" charset="2"/>
              </a:rPr>
              <a:t>g</a:t>
            </a:r>
            <a:r>
              <a:rPr kumimoji="0" lang="pt-BR" altLang="ja-JP" sz="2400" b="0" i="0" u="none" strike="noStrike" kern="1200" cap="none" spc="0" normalizeH="0" baseline="0" noProof="0" dirty="0">
                <a:ln>
                  <a:noFill/>
                </a:ln>
                <a:solidFill>
                  <a:prstClr val="black"/>
                </a:solidFill>
                <a:effectLst/>
                <a:uLnTx/>
                <a:uFillTx/>
                <a:latin typeface="Gill Sans MT" panose="020B0502020104020203" pitchFamily="34" charset="77"/>
              </a:rPr>
              <a:t> </a:t>
            </a:r>
            <a:r>
              <a:rPr kumimoji="0" lang="pt-BR" altLang="ja-JP" sz="2400" b="0" i="0" u="none" strike="noStrike" kern="1200" cap="none" spc="0" normalizeH="0" baseline="0" noProof="0" dirty="0">
                <a:ln>
                  <a:noFill/>
                </a:ln>
                <a:solidFill>
                  <a:prstClr val="black"/>
                </a:solidFill>
                <a:effectLst/>
                <a:uLnTx/>
                <a:uFillTx/>
                <a:latin typeface="Calibri" panose="020F0502020204030204"/>
              </a:rPr>
              <a:t>0</a:t>
            </a:r>
            <a:endParaRPr kumimoji="0" lang="pt-BR" altLang="en-US" sz="2400" b="0" i="0" u="none" strike="noStrike" kern="1200" cap="none" spc="0" normalizeH="0" baseline="0" noProof="0" dirty="0">
              <a:ln>
                <a:noFill/>
              </a:ln>
              <a:solidFill>
                <a:prstClr val="black"/>
              </a:solidFill>
              <a:effectLst/>
              <a:uLnTx/>
              <a:uFillTx/>
              <a:latin typeface="Calibri" panose="020F0502020204030204"/>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4969661" y="3637753"/>
            <a:ext cx="2657511"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fontAlgn="base">
              <a:lnSpc>
                <a:spcPct val="90000"/>
              </a:lnSpc>
              <a:spcBef>
                <a:spcPct val="0"/>
              </a:spcBef>
              <a:spcAft>
                <a:spcPct val="0"/>
              </a:spcAft>
              <a:defRPr/>
            </a:pPr>
            <a:r>
              <a:rPr lang="pt-BR" altLang="en-US" sz="1800" dirty="0">
                <a:solidFill>
                  <a:srgbClr val="000000"/>
                </a:solidFill>
                <a:latin typeface="Calibri" panose="020F0502020204030204"/>
              </a:rPr>
              <a:t>buffers de enlace de saída compartilhados finitos
</a:t>
            </a:r>
            <a:endPar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454018" y="2779760"/>
            <a:ext cx="1273557" cy="194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1391918" cy="30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B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1390574" cy="235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1420238" y="4783184"/>
            <a:ext cx="1357887" cy="221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Hospedeiro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dados </a:t>
              </a:r>
              <a:r>
                <a:rPr kumimoji="0" lang="en-US" altLang="en-US" sz="1600" b="0" i="0" u="none" strike="noStrike" kern="1200" cap="none" spc="0" normalizeH="0" baseline="0" noProof="0" dirty="0" err="1">
                  <a:ln>
                    <a:noFill/>
                  </a:ln>
                  <a:solidFill>
                    <a:srgbClr val="C00000"/>
                  </a:solidFill>
                  <a:effectLst/>
                  <a:uLnTx/>
                  <a:uFillTx/>
                  <a:latin typeface="Calibri" panose="020F0502020204030204"/>
                  <a:ea typeface="ＭＳ Ｐゴシック" panose="020B0600070205080204" pitchFamily="34" charset="-128"/>
                  <a:cs typeface="+mn-cs"/>
                </a:rPr>
                <a:t>originais</a:t>
              </a:r>
              <a:endPar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endParaRP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721686" cy="617537"/>
            <a:chOff x="4418013" y="3074240"/>
            <a:chExt cx="2721686"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588336"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dados originais, </a:t>
              </a:r>
              <a:r>
                <a:rPr kumimoji="0" lang="pt-BR"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mais</a:t>
              </a:r>
              <a:r>
                <a:rPr kumimoji="0" lang="pt-BR"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dados retransmitidos</a:t>
              </a:r>
              <a:endPar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endParaRP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Multiplexação / demultiplexação</a:t>
            </a:r>
            <a:endParaRPr lang="pt-BR" sz="4400" dirty="0"/>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31907" y="4498257"/>
            <a:ext cx="1016625"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a:ln>
                  <a:noFill/>
                </a:ln>
                <a:solidFill>
                  <a:srgbClr val="000000"/>
                </a:solidFill>
                <a:effectLst/>
                <a:uLnTx/>
                <a:uFillTx/>
                <a:latin typeface="Arial" charset="0"/>
                <a:ea typeface="ＭＳ Ｐゴシック" charset="0"/>
                <a:cs typeface="+mn-cs"/>
              </a:rPr>
              <a:t>processo</a:t>
            </a:r>
            <a:endParaRPr kumimoji="0" lang="pt-BR" sz="16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250238"/>
            <a:ext cx="4722015" cy="2044709"/>
            <a:chOff x="7016607" y="1250238"/>
            <a:chExt cx="4722015" cy="204470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47569" y="1250238"/>
              <a:ext cx="4591053" cy="2044709"/>
              <a:chOff x="2883" y="648"/>
              <a:chExt cx="2892" cy="1288"/>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883"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pt-BR"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usa informações de cabeçalho</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pt-BR"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para entregar segmentos</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pt-BR"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recebidos para o socket correto</a:t>
                </a: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988" y="648"/>
                <a:ext cx="1917" cy="603"/>
                <a:chOff x="977" y="3339"/>
                <a:chExt cx="1539" cy="603"/>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77" y="3339"/>
                  <a:ext cx="1539" cy="60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lang="pt-BR" sz="2800" i="1" kern="0">
                      <a:solidFill>
                        <a:srgbClr val="CC0000"/>
                      </a:solidFill>
                      <a:latin typeface="Calibri" panose="020F0502020204030204"/>
                    </a:rPr>
                    <a:t>demultiplexação no destinatário</a:t>
                  </a:r>
                  <a:r>
                    <a:rPr kumimoji="0" lang="pt-BR" sz="2800" b="0" i="1" u="none" strike="noStrike" kern="0" cap="none" spc="0" normalizeH="0" baseline="0" noProof="0">
                      <a:ln>
                        <a:noFill/>
                      </a:ln>
                      <a:solidFill>
                        <a:srgbClr val="CC0000"/>
                      </a:solidFill>
                      <a:effectLst/>
                      <a:uLnTx/>
                      <a:uFillTx/>
                      <a:latin typeface="Calibri" panose="020F0502020204030204"/>
                      <a:ea typeface="ＭＳ Ｐゴシック" charset="0"/>
                      <a:cs typeface="+mn-cs"/>
                    </a:rPr>
                    <a:t>:</a:t>
                  </a:r>
                  <a:endParaRPr kumimoji="0" lang="pt-BR"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endParaRP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246001"/>
            <a:ext cx="4508220" cy="2036646"/>
            <a:chOff x="5" y="534"/>
            <a:chExt cx="2298" cy="1240"/>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134" cy="6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80000"/>
                </a:lnSpc>
                <a:defRPr/>
              </a:pPr>
              <a:r>
                <a:rPr lang="pt-BR" sz="2000" dirty="0">
                  <a:solidFill>
                    <a:prstClr val="black"/>
                  </a:solidFill>
                  <a:latin typeface="Calibri" panose="020F0502020204030204"/>
                </a:rPr>
                <a:t>manipula dados de vários
sockets, adiciona cabeçalho de transporte (posteriormente usado para </a:t>
              </a:r>
              <a:r>
                <a:rPr lang="pt-BR" sz="2000" dirty="0" err="1">
                  <a:solidFill>
                    <a:prstClr val="black"/>
                  </a:solidFill>
                  <a:latin typeface="Calibri" panose="020F0502020204030204"/>
                </a:rPr>
                <a:t>demultiplexação</a:t>
              </a:r>
              <a:r>
                <a:rPr lang="pt-BR" sz="2000" dirty="0">
                  <a:solidFill>
                    <a:prstClr val="black"/>
                  </a:solidFill>
                  <a:latin typeface="Calibri" panose="020F0502020204030204"/>
                </a:rPr>
                <a:t>)</a:t>
              </a: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121" y="534"/>
              <a:ext cx="1593" cy="581"/>
              <a:chOff x="898" y="3374"/>
              <a:chExt cx="1530" cy="581"/>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98" y="3374"/>
                <a:ext cx="1365" cy="581"/>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multiplexação no remetente:</a:t>
                </a:r>
                <a:endParaRPr kumimoji="0" lang="pt-BR"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a:t>
            </a:fld>
            <a:endParaRPr lang="pt-BR"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fontScale="90000"/>
          </a:bodyPr>
          <a:lstStyle/>
          <a:p>
            <a:r>
              <a:rPr lang="en-US" sz="4800" dirty="0" err="1"/>
              <a:t>Causas</a:t>
            </a:r>
            <a:r>
              <a:rPr lang="en-US" sz="4800" dirty="0"/>
              <a:t>/custos de </a:t>
            </a:r>
            <a:r>
              <a:rPr lang="en-US" sz="4800" dirty="0" err="1"/>
              <a:t>congestionamento</a:t>
            </a:r>
            <a:r>
              <a:rPr lang="en-US" sz="4800" dirty="0"/>
              <a:t>: </a:t>
            </a:r>
            <a:r>
              <a:rPr lang="en-US" sz="4800" dirty="0" err="1"/>
              <a:t>cenário</a:t>
            </a:r>
            <a:r>
              <a:rPr lang="en-US" sz="4800" dirty="0"/>
              <a:t>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pt-BR"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outro “</a:t>
            </a:r>
            <a:r>
              <a:rPr kumimoji="0" lang="pt-BR" altLang="ja-JP"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custo” do congestionamento: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pt-BR"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quando um pacote é perdido, qualquer capacidade de transmissão upstream </a:t>
            </a:r>
            <a:r>
              <a:rPr lang="pt-BR" altLang="en-US" sz="2800">
                <a:solidFill>
                  <a:srgbClr val="000000"/>
                </a:solidFill>
                <a:latin typeface="Calibri" panose="020F0502020204030204"/>
              </a:rPr>
              <a:t>e de buffer utilizadas para aquele pacote foram desperdiçadas</a:t>
            </a:r>
            <a:r>
              <a:rPr kumimoji="0" lang="pt-BR" altLang="ja-JP"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pt-BR"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pt-BR" sz="4800" dirty="0"/>
              <a:t>Causas/custos de congestionamento: insights</a:t>
            </a:r>
            <a:endParaRPr lang="pt-BR"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pt-BR"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capacidade de transmissão </a:t>
              </a:r>
              <a:r>
                <a:rPr kumimoji="0" lang="pt-BR" altLang="ja-JP" sz="2800" b="0" i="0" u="none" strike="noStrike" kern="120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upstream</a:t>
              </a:r>
              <a:r>
                <a:rPr kumimoji="0" lang="pt-BR"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 buffers são desperdiçados para pacotes perdidos no </a:t>
              </a:r>
              <a:r>
                <a:rPr kumimoji="0" lang="pt-BR" altLang="ja-JP" sz="2800" b="0" u="none" strike="noStrike" kern="120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downstream</a:t>
              </a:r>
              <a:endParaRPr kumimoji="0" lang="pt-BR" altLang="en-US" sz="2800" b="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1" y="2052023"/>
            <a:ext cx="9825890" cy="1334789"/>
            <a:chOff x="1028701" y="1860299"/>
            <a:chExt cx="9825890"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1" y="2139156"/>
              <a:ext cx="6500998"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lnSpc>
                  <a:spcPct val="85000"/>
                </a:lnSpc>
                <a:spcBef>
                  <a:spcPct val="20000"/>
                </a:spcBef>
                <a:spcAft>
                  <a:spcPct val="0"/>
                </a:spcAft>
                <a:buClr>
                  <a:srgbClr val="000099"/>
                </a:buClr>
                <a:buSzPct val="100000"/>
                <a:buFont typeface="Wingdings" pitchFamily="2" charset="2"/>
                <a:buChar char="§"/>
                <a:defRPr/>
              </a:pPr>
              <a:r>
                <a:rPr lang="pt-BR" altLang="en-US" sz="2800" dirty="0">
                  <a:solidFill>
                    <a:srgbClr val="000000"/>
                  </a:solidFill>
                  <a:latin typeface="Calibri" panose="020F0502020204030204"/>
                </a:rPr>
                <a:t>atraso aumenta à medida que a capacidade máxima se aproxima </a:t>
              </a:r>
              <a:r>
                <a:rPr kumimoji="0" lang="pt-BR" altLang="en-US" sz="2800" b="0" i="0" u="none" strike="noStrike" kern="1200" cap="none" spc="0" normalizeH="0" baseline="0" noProof="0" dirty="0">
                  <a:ln>
                    <a:noFill/>
                  </a:ln>
                  <a:solidFill>
                    <a:srgbClr val="000000"/>
                  </a:solidFill>
                  <a:effectLst/>
                  <a:uLnTx/>
                  <a:uFillTx/>
                  <a:latin typeface="Calibri" panose="020F0502020204030204"/>
                </a:rPr>
                <a:t>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lnSpc>
                  <a:spcPct val="85000"/>
                </a:lnSpc>
                <a:spcBef>
                  <a:spcPct val="20000"/>
                </a:spcBef>
                <a:spcAft>
                  <a:spcPct val="0"/>
                </a:spcAft>
                <a:buClr>
                  <a:srgbClr val="000099"/>
                </a:buClr>
                <a:buSzPct val="100000"/>
                <a:buFont typeface="Wingdings" pitchFamily="2" charset="2"/>
                <a:buChar char="§"/>
                <a:defRPr/>
              </a:pPr>
              <a:r>
                <a:rPr lang="pt-BR" altLang="en-US" sz="2800" dirty="0">
                  <a:solidFill>
                    <a:srgbClr val="000000"/>
                  </a:solidFill>
                  <a:latin typeface="Calibri" panose="020F0502020204030204"/>
                </a:rPr>
                <a:t>duplicações desnecessárias diminuem ainda mais a vazão efetiva</a:t>
              </a:r>
              <a:endParaRPr kumimoji="0" lang="pt-BR" altLang="en-US" sz="2800" b="0" i="0" u="none" strike="noStrike" kern="1200" cap="none" spc="0" normalizeH="0" baseline="0" noProof="0" dirty="0">
                <a:ln>
                  <a:noFill/>
                </a:ln>
                <a:solidFill>
                  <a:srgbClr val="000000"/>
                </a:solidFill>
                <a:effectLst/>
                <a:uLnTx/>
                <a:uFillTx/>
                <a:latin typeface="Calibri" panose="020F0502020204030204"/>
              </a:endParaRP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lnSpc>
                  <a:spcPct val="85000"/>
                </a:lnSpc>
                <a:spcBef>
                  <a:spcPct val="20000"/>
                </a:spcBef>
                <a:spcAft>
                  <a:spcPct val="0"/>
                </a:spcAft>
                <a:buClr>
                  <a:srgbClr val="000099"/>
                </a:buClr>
                <a:buSzPct val="100000"/>
                <a:buFont typeface="Wingdings" pitchFamily="2" charset="2"/>
                <a:buChar char="§"/>
                <a:defRPr/>
              </a:pPr>
              <a:r>
                <a:rPr lang="pt-BR" altLang="en-US" sz="2800" dirty="0">
                  <a:solidFill>
                    <a:srgbClr val="000000"/>
                  </a:solidFill>
                  <a:latin typeface="Calibri" panose="020F0502020204030204"/>
                </a:rPr>
                <a:t>perda/retransmissão diminui vazão efetiva</a:t>
              </a:r>
              <a:endParaRPr kumimoji="0" lang="pt-BR" altLang="en-US" sz="2800" b="0" i="0" u="none" strike="noStrike" kern="1200" cap="none" spc="0" normalizeH="0" baseline="0" noProof="0" dirty="0">
                <a:ln>
                  <a:noFill/>
                </a:ln>
                <a:solidFill>
                  <a:srgbClr val="000000"/>
                </a:solidFill>
                <a:effectLst/>
                <a:uLnTx/>
                <a:uFillTx/>
                <a:latin typeface="Calibri" panose="020F0502020204030204"/>
              </a:endParaRP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lnSpc>
                  <a:spcPct val="85000"/>
                </a:lnSpc>
                <a:spcBef>
                  <a:spcPct val="20000"/>
                </a:spcBef>
                <a:spcAft>
                  <a:spcPct val="0"/>
                </a:spcAft>
                <a:buClr>
                  <a:srgbClr val="000099"/>
                </a:buClr>
                <a:buSzPct val="100000"/>
                <a:buFont typeface="Wingdings" pitchFamily="2" charset="2"/>
                <a:buChar char="§"/>
                <a:defRPr/>
              </a:pPr>
              <a:r>
                <a:rPr lang="pt-BR" altLang="en-US" sz="2800" dirty="0">
                  <a:solidFill>
                    <a:srgbClr val="000000"/>
                  </a:solidFill>
                  <a:latin typeface="Calibri" panose="020F0502020204030204"/>
                </a:rPr>
                <a:t>vazão nunca pode exceder a capacidade</a:t>
              </a:r>
              <a:r>
                <a:rPr kumimoji="0" lang="pt-BR" altLang="en-US" sz="2800" b="0" i="0" u="none" strike="noStrike" kern="1200" cap="none" spc="0" normalizeH="0" baseline="0" noProof="0" dirty="0">
                  <a:ln>
                    <a:noFill/>
                  </a:ln>
                  <a:solidFill>
                    <a:srgbClr val="000000"/>
                  </a:solidFill>
                  <a:effectLst/>
                  <a:uLnTx/>
                  <a:uFillTx/>
                  <a:latin typeface="Calibri" panose="020F0502020204030204"/>
                </a:rPr>
                <a:t>  máxima</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121</a:t>
            </a:fld>
            <a:endParaRPr lang="pt-BR"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fontScale="92500" lnSpcReduction="20000"/>
          </a:bodyPr>
          <a:lstStyle/>
          <a:p>
            <a:pPr>
              <a:buFont typeface="Wingdings" charset="0"/>
              <a:buNone/>
              <a:defRPr/>
            </a:pPr>
            <a:r>
              <a:rPr lang="pt-BR" sz="3200">
                <a:solidFill>
                  <a:srgbClr val="C00000"/>
                </a:solidFill>
              </a:rPr>
              <a:t>Controle de congestionamento fim-a-fim</a:t>
            </a:r>
            <a:r>
              <a:rPr lang="pt-BR" sz="3200">
                <a:solidFill>
                  <a:srgbClr val="C00000"/>
                </a:solidFill>
                <a:cs typeface="+mn-cs"/>
              </a:rPr>
              <a:t>:</a:t>
            </a:r>
          </a:p>
          <a:p>
            <a:pPr marL="466725" indent="-336550">
              <a:defRPr/>
            </a:pPr>
            <a:r>
              <a:rPr lang="pt-BR" sz="3200"/>
              <a:t>nenhum retorno explícito da rede
congestionamento </a:t>
            </a:r>
            <a:r>
              <a:rPr lang="pt-BR" sz="3200" i="1">
                <a:solidFill>
                  <a:srgbClr val="C00000"/>
                </a:solidFill>
              </a:rPr>
              <a:t>inferido</a:t>
            </a:r>
            <a:r>
              <a:rPr lang="pt-BR" sz="3200"/>
              <a:t> das perdas e atrasos observados</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fontScale="90000"/>
          </a:bodyPr>
          <a:lstStyle/>
          <a:p>
            <a:pPr>
              <a:defRPr/>
            </a:pPr>
            <a:r>
              <a:rPr lang="pt-BR" sz="4800"/>
              <a:t>Abordagens para o controle de congestionamento</a:t>
            </a:r>
            <a:endParaRPr lang="pt-BR" sz="540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4126" cy="1705017"/>
            <a:chOff x="7428575" y="2677315"/>
            <a:chExt cx="3354126"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032175" y="3556614"/>
              <a:ext cx="750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srgbClr val="5B9BD5">
                      <a:lumMod val="75000"/>
                    </a:srgbClr>
                  </a:solidFill>
                  <a:effectLst/>
                  <a:uLnTx/>
                  <a:uFillTx/>
                  <a:latin typeface="Calibri"/>
                  <a:ea typeface="+mn-ea"/>
                  <a:cs typeface="+mn-cs"/>
                </a:rPr>
                <a:t>dados</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750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srgbClr val="5B9BD5">
                      <a:lumMod val="75000"/>
                    </a:srgbClr>
                  </a:solidFill>
                  <a:effectLst/>
                  <a:uLnTx/>
                  <a:uFillTx/>
                  <a:latin typeface="Calibri"/>
                  <a:ea typeface="+mn-ea"/>
                  <a:cs typeface="+mn-cs"/>
                </a:rPr>
                <a:t>dados</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3200" b="0" i="0" u="none" strike="noStrike" kern="1200" cap="none" spc="0" normalizeH="0" baseline="0">
                <a:ln>
                  <a:noFill/>
                </a:ln>
                <a:solidFill>
                  <a:prstClr val="black"/>
                </a:solidFill>
                <a:effectLst/>
                <a:uLnTx/>
                <a:uFillTx/>
                <a:latin typeface="Calibri"/>
                <a:ea typeface="+mn-ea"/>
                <a:cs typeface="+mn-cs"/>
              </a:rPr>
              <a:t>abordagem tomada pelo TCP</a:t>
            </a:r>
            <a:endParaRPr kumimoji="0" lang="pt-BR" sz="3600" b="0" i="0" u="none" strike="noStrike" kern="1200" cap="none" spc="0" normalizeH="0" baseline="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122</a:t>
            </a:fld>
            <a:endParaRPr lang="pt-BR"/>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pt-BR" sz="3000"/>
              <a:t>protocolos TCP ECN, ATM, DECbit</a:t>
            </a:r>
            <a:endParaRPr lang="pt-BR"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fontScale="90000"/>
          </a:bodyPr>
          <a:lstStyle/>
          <a:p>
            <a:pPr>
              <a:defRPr/>
            </a:pPr>
            <a:r>
              <a:rPr lang="pt-BR" sz="4800"/>
              <a:t>Abordagens para o controle de congestionamento</a:t>
            </a:r>
            <a:endParaRPr lang="pt-BR"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81837" cy="1705017"/>
            <a:chOff x="7428575" y="2677315"/>
            <a:chExt cx="3381837"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059886" y="3556614"/>
              <a:ext cx="750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srgbClr val="5B9BD5">
                      <a:lumMod val="75000"/>
                    </a:srgbClr>
                  </a:solidFill>
                  <a:effectLst/>
                  <a:uLnTx/>
                  <a:uFillTx/>
                  <a:latin typeface="Calibri"/>
                  <a:ea typeface="+mn-ea"/>
                  <a:cs typeface="+mn-cs"/>
                </a:rPr>
                <a:t>dados</a:t>
              </a:r>
              <a:endParaRPr kumimoji="0" lang="pt-BR" sz="1800" b="0" i="0" u="none" strike="noStrike" kern="1200" cap="none" spc="0" normalizeH="0" baseline="0" noProof="0" dirty="0">
                <a:ln>
                  <a:noFill/>
                </a:ln>
                <a:solidFill>
                  <a:srgbClr val="5B9BD5">
                    <a:lumMod val="75000"/>
                  </a:srgbClr>
                </a:solidFill>
                <a:effectLst/>
                <a:uLnTx/>
                <a:uFillTx/>
                <a:latin typeface="Calibri"/>
                <a:ea typeface="+mn-ea"/>
                <a:cs typeface="+mn-cs"/>
              </a:endParaRP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750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srgbClr val="5B9BD5">
                      <a:lumMod val="75000"/>
                    </a:srgbClr>
                  </a:solidFill>
                  <a:effectLst/>
                  <a:uLnTx/>
                  <a:uFillTx/>
                  <a:latin typeface="Calibri"/>
                  <a:ea typeface="+mn-ea"/>
                  <a:cs typeface="+mn-cs"/>
                </a:rPr>
                <a:t>dados</a:t>
              </a:r>
              <a:endParaRPr kumimoji="0" lang="pt-BR" sz="1800" b="0" i="0" u="none" strike="noStrike" kern="1200" cap="none" spc="0" normalizeH="0" baseline="0" noProof="0" dirty="0">
                <a:ln>
                  <a:noFill/>
                </a:ln>
                <a:solidFill>
                  <a:srgbClr val="5B9BD5">
                    <a:lumMod val="75000"/>
                  </a:srgbClr>
                </a:solidFill>
                <a:effectLst/>
                <a:uLnTx/>
                <a:uFillTx/>
                <a:latin typeface="Calibri"/>
                <a:ea typeface="+mn-ea"/>
                <a:cs typeface="+mn-cs"/>
              </a:endParaRP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srgbClr val="00B050"/>
                  </a:solidFill>
                  <a:effectLst/>
                  <a:uLnTx/>
                  <a:uFillTx/>
                  <a:latin typeface="Calibri"/>
                  <a:ea typeface="+mn-ea"/>
                  <a:cs typeface="+mn-cs"/>
                </a:rPr>
                <a:t>ACKs</a:t>
              </a:r>
              <a:endParaRPr kumimoji="0" lang="pt-BR" sz="1800" b="0" i="0" u="none" strike="noStrike" kern="1200" cap="none" spc="0" normalizeH="0" baseline="0" noProof="0" dirty="0">
                <a:ln>
                  <a:noFill/>
                </a:ln>
                <a:solidFill>
                  <a:srgbClr val="00B050"/>
                </a:solidFill>
                <a:effectLst/>
                <a:uLnTx/>
                <a:uFillTx/>
                <a:latin typeface="Calibri"/>
                <a:ea typeface="+mn-ea"/>
                <a:cs typeface="+mn-cs"/>
              </a:endParaRP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srgbClr val="00B050"/>
                  </a:solidFill>
                  <a:effectLst/>
                  <a:uLnTx/>
                  <a:uFillTx/>
                  <a:latin typeface="Calibri"/>
                  <a:ea typeface="+mn-ea"/>
                  <a:cs typeface="+mn-cs"/>
                </a:rPr>
                <a:t>ACKs</a:t>
              </a:r>
              <a:endParaRPr kumimoji="0" lang="pt-BR" sz="1800" b="0" i="0" u="none" strike="noStrike" kern="1200" cap="none" spc="0" normalizeH="0" baseline="0" noProof="0" dirty="0">
                <a:ln>
                  <a:noFill/>
                </a:ln>
                <a:solidFill>
                  <a:srgbClr val="00B050"/>
                </a:solidFill>
                <a:effectLst/>
                <a:uLnTx/>
                <a:uFillTx/>
                <a:latin typeface="Calibri"/>
                <a:ea typeface="+mn-ea"/>
                <a:cs typeface="+mn-cs"/>
              </a:endParaRP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19246" y="2400750"/>
            <a:ext cx="2099685" cy="830997"/>
          </a:xfrm>
          <a:prstGeom prst="rect">
            <a:avLst/>
          </a:prstGeom>
          <a:noFill/>
        </p:spPr>
        <p:txBody>
          <a:bodyPr wrap="square" rtlCol="0">
            <a:spAutoFit/>
          </a:bodyPr>
          <a:lstStyle/>
          <a:p>
            <a:pPr lvl="0" algn="ctr">
              <a:defRPr/>
            </a:pPr>
            <a:r>
              <a:rPr lang="pt-BR" sz="1600">
                <a:solidFill>
                  <a:srgbClr val="C00000"/>
                </a:solidFill>
              </a:rPr>
              <a:t>informações explícitas de congestionamento
</a:t>
            </a:r>
            <a:endParaRPr kumimoji="0" lang="pt-BR" sz="1600" b="0" i="0" u="none" strike="noStrike" kern="1200" cap="none" spc="0" normalizeH="0" baseline="0" noProof="0" dirty="0">
              <a:ln>
                <a:noFill/>
              </a:ln>
              <a:solidFill>
                <a:srgbClr val="C00000"/>
              </a:solidFill>
              <a:effectLst/>
              <a:uLnTx/>
              <a:uFillTx/>
              <a:latin typeface="Calibri"/>
              <a:ea typeface="+mn-ea"/>
              <a:cs typeface="+mn-cs"/>
            </a:endParaRP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lang="pt-BR" sz="3500" dirty="0">
                <a:solidFill>
                  <a:srgbClr val="C00000"/>
                </a:solidFill>
              </a:rPr>
              <a:t>Controle de congestionamento assistido </a:t>
            </a:r>
            <a:r>
              <a:rPr lang="pt-BR" sz="3500">
                <a:solidFill>
                  <a:srgbClr val="C00000"/>
                </a:solidFill>
              </a:rPr>
              <a:t>por rede</a:t>
            </a:r>
            <a:r>
              <a:rPr kumimoji="0" lang="pt-BR" sz="3500" b="0" i="0" u="none" strike="noStrike" kern="1200" cap="none" spc="0" normalizeH="0" baseline="0" noProof="0">
                <a:ln>
                  <a:noFill/>
                </a:ln>
                <a:solidFill>
                  <a:srgbClr val="C00000"/>
                </a:solidFill>
                <a:effectLst/>
                <a:uLnTx/>
                <a:uFillTx/>
                <a:latin typeface="Calibri"/>
                <a:ea typeface="+mn-ea"/>
                <a:cs typeface="+mn-cs"/>
              </a:rPr>
              <a:t>:</a:t>
            </a:r>
          </a:p>
          <a:p>
            <a:pPr marL="407988" lvl="0" indent="-277813">
              <a:defRPr/>
            </a:pPr>
            <a:r>
              <a:rPr lang="pt-BR" sz="3000">
                <a:solidFill>
                  <a:prstClr val="black"/>
                </a:solidFill>
              </a:rPr>
              <a:t>roteadores fornecem retorno </a:t>
            </a:r>
            <a:r>
              <a:rPr kumimoji="0" lang="pt-BR" sz="3000" b="0" i="1" u="none" strike="noStrike" kern="1200" cap="none" spc="0" normalizeH="0" baseline="0" noProof="0">
                <a:ln>
                  <a:noFill/>
                </a:ln>
                <a:solidFill>
                  <a:srgbClr val="C00000"/>
                </a:solidFill>
                <a:effectLst/>
                <a:uLnTx/>
                <a:uFillTx/>
                <a:latin typeface="Calibri"/>
                <a:ea typeface="+mn-ea"/>
                <a:cs typeface="+mn-cs"/>
              </a:rPr>
              <a:t>direto</a:t>
            </a:r>
            <a:r>
              <a:rPr kumimoji="0" lang="pt-BR" sz="3000" b="0" i="0" u="none" strike="noStrike" kern="1200" cap="none" spc="0" normalizeH="0" baseline="0" noProof="0">
                <a:ln>
                  <a:noFill/>
                </a:ln>
                <a:solidFill>
                  <a:prstClr val="black"/>
                </a:solidFill>
                <a:effectLst/>
                <a:uLnTx/>
                <a:uFillTx/>
                <a:latin typeface="Calibri"/>
                <a:ea typeface="+mn-ea"/>
                <a:cs typeface="+mn-cs"/>
              </a:rPr>
              <a:t> para hospedeiros enviando/recebendo com fluxos passando por um roteador congestionado</a:t>
            </a:r>
          </a:p>
          <a:p>
            <a:pPr marL="407988" lvl="0" indent="-277813">
              <a:defRPr/>
            </a:pPr>
            <a:r>
              <a:rPr lang="pt-BR" sz="3000">
                <a:solidFill>
                  <a:prstClr val="black"/>
                </a:solidFill>
              </a:rPr>
              <a:t>pode </a:t>
            </a:r>
            <a:r>
              <a:rPr lang="pt-BR" sz="3000" dirty="0">
                <a:solidFill>
                  <a:prstClr val="black"/>
                </a:solidFill>
              </a:rPr>
              <a:t>indicar nível de congestionamento ou definir explicitamente taxa </a:t>
            </a:r>
            <a:r>
              <a:rPr lang="pt-BR" sz="3000">
                <a:solidFill>
                  <a:prstClr val="black"/>
                </a:solidFill>
              </a:rPr>
              <a:t>de envio</a:t>
            </a:r>
            <a:endParaRPr kumimoji="0" lang="pt-BR" sz="3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123</a:t>
            </a:fld>
            <a:endParaRPr lang="pt-BR"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buClr>
                <a:schemeClr val="bg1">
                  <a:lumMod val="75000"/>
                </a:schemeClr>
              </a:buClr>
            </a:pPr>
            <a:r>
              <a:rPr lang="pt-BR" sz="3200" dirty="0">
                <a:solidFill>
                  <a:schemeClr val="bg1">
                    <a:lumMod val="75000"/>
                  </a:schemeClr>
                </a:solidFill>
              </a:rPr>
              <a:t>Transporte orientado a conexão: TCP</a:t>
            </a:r>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a:t>
            </a:r>
          </a:p>
          <a:p>
            <a:pPr marL="403225" indent="-285750">
              <a:spcBef>
                <a:spcPts val="800"/>
              </a:spcBef>
            </a:pPr>
            <a:r>
              <a:rPr lang="pt-BR" sz="3200" dirty="0"/>
              <a:t>Controle de congestionamento do TCP</a:t>
            </a:r>
            <a:endParaRPr lang="pt-BR" sz="3200" dirty="0">
              <a:solidFill>
                <a:schemeClr val="bg1">
                  <a:lumMod val="75000"/>
                </a:schemeClr>
              </a:solidFill>
            </a:endParaRPr>
          </a:p>
          <a:p>
            <a:pPr marL="403225" indent="-285750">
              <a:spcBef>
                <a:spcPts val="800"/>
              </a:spcBef>
              <a:buClr>
                <a:schemeClr val="bg1">
                  <a:lumMod val="75000"/>
                </a:schemeClr>
              </a:buClr>
            </a:pPr>
            <a:r>
              <a:rPr lang="pt-BR" sz="3200" dirty="0">
                <a:solidFill>
                  <a:schemeClr val="bg1">
                    <a:lumMod val="75000"/>
                  </a:schemeClr>
                </a:solidFill>
              </a:rPr>
              <a:t>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124</a:t>
            </a:fld>
            <a:endParaRPr lang="pt-BR"/>
          </a:p>
        </p:txBody>
      </p:sp>
      <p:pic>
        <p:nvPicPr>
          <p:cNvPr id="4" name="Picture 3">
            <a:extLst>
              <a:ext uri="{FF2B5EF4-FFF2-40B4-BE49-F238E27FC236}">
                <a16:creationId xmlns:a16="http://schemas.microsoft.com/office/drawing/2014/main" id="{B5ECB647-F671-5B7F-81BF-4B5C57794522}"/>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119305256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pt-BR" sz="4800"/>
              <a:t>Controle de Congestionamento do TCP: AIMD</a:t>
            </a:r>
            <a:endParaRPr lang="pt-BR"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lvl="0" indent="-292100">
              <a:lnSpc>
                <a:spcPct val="85000"/>
              </a:lnSpc>
              <a:spcBef>
                <a:spcPct val="20000"/>
              </a:spcBef>
              <a:buClr>
                <a:srgbClr val="000099"/>
              </a:buClr>
              <a:buSzPct val="100000"/>
              <a:buFont typeface="Wingdings" charset="2"/>
              <a:buChar char="§"/>
              <a:defRPr/>
            </a:pPr>
            <a:r>
              <a:rPr kumimoji="0" lang="pt-BR" sz="24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abordagem: </a:t>
            </a:r>
            <a:r>
              <a:rPr lang="pt-BR" sz="2400">
                <a:solidFill>
                  <a:prstClr val="black"/>
                </a:solidFill>
                <a:ea typeface="ＭＳ Ｐゴシック" charset="0"/>
              </a:rPr>
              <a:t>os </a:t>
            </a:r>
            <a:r>
              <a:rPr lang="pt-BR" sz="2400" dirty="0">
                <a:solidFill>
                  <a:prstClr val="black"/>
                </a:solidFill>
                <a:ea typeface="ＭＳ Ｐゴシック" charset="0"/>
              </a:rPr>
              <a:t>emissores podem aumentar a taxa de envio até que ocorra perda de pacote (congestionamento) e, em seguida, diminuir a taxa de envio no evento </a:t>
            </a:r>
            <a:r>
              <a:rPr lang="pt-BR" sz="2400">
                <a:solidFill>
                  <a:prstClr val="black"/>
                </a:solidFill>
                <a:ea typeface="ＭＳ Ｐゴシック" charset="0"/>
              </a:rPr>
              <a:t>de perda</a:t>
            </a:r>
            <a:endParaRPr kumimoji="0" lang="pt-BR" sz="24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461375" y="3882039"/>
            <a:ext cx="2996489" cy="249299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a:defRPr/>
            </a:pPr>
            <a:r>
              <a:rPr lang="pt-BR" sz="2800">
                <a:solidFill>
                  <a:prstClr val="black"/>
                </a:solidFill>
                <a:latin typeface="Calibri" panose="020F0502020204030204"/>
              </a:rPr>
              <a:t>comportamento de dente de serra do</a:t>
            </a:r>
            <a:r>
              <a:rPr lang="pt-BR" sz="3600">
                <a:solidFill>
                  <a:prstClr val="black"/>
                </a:solidFill>
                <a:latin typeface="Calibri" panose="020F0502020204030204"/>
              </a:rPr>
              <a:t> </a:t>
            </a:r>
            <a:r>
              <a:rPr kumimoji="0" lang="pt-BR" sz="3600" b="1" i="0" u="none" strike="noStrike" kern="1200" cap="none" spc="0" normalizeH="0" baseline="0" noProof="0">
                <a:ln>
                  <a:noFill/>
                </a:ln>
                <a:solidFill>
                  <a:srgbClr val="0013A3"/>
                </a:solidFill>
                <a:effectLst/>
                <a:uLnTx/>
                <a:uFillTx/>
                <a:latin typeface="Calibri" panose="020F0502020204030204"/>
                <a:ea typeface="ＭＳ Ｐゴシック" charset="0"/>
                <a:cs typeface="+mn-cs"/>
              </a:rPr>
              <a:t>AIMD</a:t>
            </a:r>
            <a:r>
              <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pt-BR" sz="2800" b="0" i="1" u="none" strike="noStrike" kern="1200" cap="none" spc="0" normalizeH="0" baseline="0" noProof="0">
                <a:ln>
                  <a:noFill/>
                </a:ln>
                <a:solidFill>
                  <a:srgbClr val="0013A3"/>
                </a:solidFill>
                <a:effectLst/>
                <a:uLnTx/>
                <a:uFillTx/>
                <a:latin typeface="Calibri" panose="020F0502020204030204"/>
                <a:ea typeface="ＭＳ Ｐゴシック" charset="0"/>
                <a:cs typeface="+mn-cs"/>
              </a:rPr>
              <a:t>sondagem</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por largura de banda</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224060" y="3876903"/>
            <a:ext cx="4817504" cy="2945967"/>
            <a:chOff x="3884460" y="3559403"/>
            <a:chExt cx="4817504" cy="2945967"/>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2982204" y="4461659"/>
              <a:ext cx="2543175" cy="738664"/>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lang="pt-BR" sz="1400" dirty="0">
                  <a:solidFill>
                    <a:prstClr val="black"/>
                  </a:solidFill>
                  <a:latin typeface="Arial" charset="0"/>
                </a:rPr>
                <a:t>Taxa de envio de emissor TCP</a:t>
              </a:r>
              <a:r>
                <a:rPr lang="pt-BR" sz="1400">
                  <a:solidFill>
                    <a:prstClr val="black"/>
                  </a:solidFill>
                  <a:latin typeface="Arial" charset="0"/>
                </a:rPr>
                <a:t>
</a:t>
              </a:r>
              <a:endParaRPr kumimoji="0" lang="pt-BR" sz="14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760144"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tempo</a:t>
              </a:r>
              <a:endParaRPr kumimoji="0" lang="pt-BR" sz="16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4999"/>
            <a:chOff x="0" y="4533900"/>
            <a:chExt cx="4762500" cy="1904999"/>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5245098"/>
              <a:ext cx="4762500" cy="11938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lvl="1">
                <a:lnSpc>
                  <a:spcPct val="85000"/>
                </a:lnSpc>
                <a:spcBef>
                  <a:spcPct val="20000"/>
                </a:spcBef>
                <a:buClr>
                  <a:srgbClr val="000099"/>
                </a:buClr>
                <a:defRPr/>
              </a:pPr>
              <a:r>
                <a:rPr lang="pt-BR" sz="2000" dirty="0">
                  <a:solidFill>
                    <a:prstClr val="black"/>
                  </a:solidFill>
                  <a:ea typeface="ＭＳ Ｐゴシック" charset="0"/>
                </a:rPr>
                <a:t>aumentar a taxa de envio em 1 tamanho máximo do segmento a cada RTT até que uma perda seja detectada</a:t>
              </a:r>
              <a:r>
                <a:rPr lang="pt-BR" sz="2600">
                  <a:solidFill>
                    <a:prstClr val="black"/>
                  </a:solidFill>
                  <a:ea typeface="ＭＳ Ｐゴシック" charset="0"/>
                </a:rPr>
                <a:t>
</a:t>
              </a:r>
              <a:endParaRPr kumimoji="0" lang="pt-BR"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pt-BR" sz="2800" b="0" i="1" u="sng" strike="noStrike" kern="1200" cap="none" spc="0" normalizeH="0" baseline="0" noProof="0">
                  <a:ln>
                    <a:noFill/>
                  </a:ln>
                  <a:solidFill>
                    <a:srgbClr val="00B050"/>
                  </a:solidFill>
                  <a:effectLst/>
                  <a:uLnTx/>
                  <a:uFillTx/>
                  <a:latin typeface="Calibri" panose="020F0502020204030204"/>
                  <a:ea typeface="ＭＳ Ｐゴシック" charset="0"/>
                  <a:cs typeface="+mn-cs"/>
                </a:rPr>
                <a:t>A</a:t>
              </a:r>
              <a:r>
                <a:rPr kumimoji="0" lang="pt-BR" sz="2800" b="0" i="1" u="none" strike="noStrike" kern="1200" cap="none" spc="0" normalizeH="0" baseline="0" noProof="0">
                  <a:ln>
                    <a:noFill/>
                  </a:ln>
                  <a:solidFill>
                    <a:srgbClr val="00B050"/>
                  </a:solidFill>
                  <a:effectLst/>
                  <a:uLnTx/>
                  <a:uFillTx/>
                  <a:latin typeface="Calibri" panose="020F0502020204030204"/>
                  <a:ea typeface="ＭＳ Ｐゴシック" charset="0"/>
                  <a:cs typeface="+mn-cs"/>
                </a:rPr>
                <a:t>dditive </a:t>
              </a:r>
              <a:r>
                <a:rPr kumimoji="0" lang="pt-BR" sz="2800" b="0" i="1" u="sng" strike="noStrike" kern="1200" cap="none" spc="0" normalizeH="0" baseline="0" noProof="0">
                  <a:ln>
                    <a:noFill/>
                  </a:ln>
                  <a:solidFill>
                    <a:srgbClr val="00B050"/>
                  </a:solidFill>
                  <a:effectLst/>
                  <a:uLnTx/>
                  <a:uFillTx/>
                  <a:latin typeface="Calibri" panose="020F0502020204030204"/>
                  <a:ea typeface="ＭＳ Ｐゴシック" charset="0"/>
                  <a:cs typeface="+mn-cs"/>
                </a:rPr>
                <a:t>I</a:t>
              </a:r>
              <a:r>
                <a:rPr kumimoji="0" lang="pt-BR" sz="2800" b="0" i="1" u="none" strike="noStrike" kern="1200" cap="none" spc="0" normalizeH="0" baseline="0" noProof="0">
                  <a:ln>
                    <a:noFill/>
                  </a:ln>
                  <a:solidFill>
                    <a:srgbClr val="00B050"/>
                  </a:solidFill>
                  <a:effectLst/>
                  <a:uLnTx/>
                  <a:uFillTx/>
                  <a:latin typeface="Calibri" panose="020F0502020204030204"/>
                  <a:ea typeface="ＭＳ Ｐゴシック" charset="0"/>
                  <a:cs typeface="+mn-cs"/>
                </a:rPr>
                <a:t>ncrease</a:t>
              </a:r>
            </a:p>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lang="pt-BR" sz="2000" i="1">
                  <a:solidFill>
                    <a:srgbClr val="00B050"/>
                  </a:solidFill>
                  <a:latin typeface="Calibri" panose="020F0502020204030204"/>
                  <a:ea typeface="ＭＳ Ｐゴシック" charset="0"/>
                </a:rPr>
                <a:t>(incremento  aditivo)</a:t>
              </a:r>
              <a:endParaRPr kumimoji="0" lang="pt-BR" sz="16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5271054"/>
              <a:ext cx="4749800" cy="5455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lvl="1">
                <a:lnSpc>
                  <a:spcPct val="85000"/>
                </a:lnSpc>
                <a:spcBef>
                  <a:spcPct val="20000"/>
                </a:spcBef>
                <a:buClr>
                  <a:srgbClr val="000099"/>
                </a:buClr>
                <a:defRPr/>
              </a:pPr>
              <a:r>
                <a:rPr lang="pt-BR" sz="2000" dirty="0">
                  <a:solidFill>
                    <a:prstClr val="black"/>
                  </a:solidFill>
                  <a:ea typeface="ＭＳ Ｐゴシック" charset="0"/>
                </a:rPr>
                <a:t>reduzir taxa de envio pela metade em cada evento de perda</a:t>
              </a:r>
              <a:r>
                <a:rPr lang="pt-BR" sz="2000">
                  <a:solidFill>
                    <a:prstClr val="black"/>
                  </a:solidFill>
                  <a:ea typeface="ＭＳ Ｐゴシック" charset="0"/>
                </a:rPr>
                <a:t>
</a:t>
              </a:r>
              <a:endParaRPr kumimoji="0" lang="pt-BR"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pt-BR" sz="2800" b="0" i="1" u="sng" strike="noStrike" kern="1200" cap="none" spc="0" normalizeH="0" baseline="0" noProof="0">
                  <a:ln>
                    <a:noFill/>
                  </a:ln>
                  <a:solidFill>
                    <a:srgbClr val="C00000"/>
                  </a:solidFill>
                  <a:effectLst/>
                  <a:uLnTx/>
                  <a:uFillTx/>
                  <a:latin typeface="Calibri" panose="020F0502020204030204"/>
                  <a:ea typeface="ＭＳ Ｐゴシック" charset="0"/>
                  <a:cs typeface="+mn-cs"/>
                </a:rPr>
                <a:t>M</a:t>
              </a:r>
              <a:r>
                <a:rPr kumimoji="0" lang="pt-BR"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ultiplicative </a:t>
              </a:r>
              <a:r>
                <a:rPr kumimoji="0" lang="pt-BR" sz="2800" b="0" i="1" u="sng" strike="noStrike" kern="1200" cap="none" spc="0" normalizeH="0" baseline="0" noProof="0">
                  <a:ln>
                    <a:noFill/>
                  </a:ln>
                  <a:solidFill>
                    <a:srgbClr val="C00000"/>
                  </a:solidFill>
                  <a:effectLst/>
                  <a:uLnTx/>
                  <a:uFillTx/>
                  <a:latin typeface="Calibri" panose="020F0502020204030204"/>
                  <a:ea typeface="ＭＳ Ｐゴシック" charset="0"/>
                  <a:cs typeface="+mn-cs"/>
                </a:rPr>
                <a:t>D</a:t>
              </a:r>
              <a:r>
                <a:rPr kumimoji="0" lang="pt-BR"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ecrease</a:t>
              </a:r>
            </a:p>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pt-BR" sz="20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(decremento multiplicativo)</a:t>
              </a:r>
              <a:endParaRPr kumimoji="0" lang="pt-BR" sz="20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125</a:t>
            </a:fld>
            <a:endParaRPr lang="pt-BR"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pt-BR" sz="4800" b="0"/>
              <a:t>AIMD do TCP : mais</a:t>
            </a:r>
            <a:endParaRPr lang="pt-BR"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lvl="0">
              <a:lnSpc>
                <a:spcPct val="85000"/>
              </a:lnSpc>
              <a:spcBef>
                <a:spcPct val="20000"/>
              </a:spcBef>
              <a:buClr>
                <a:srgbClr val="000099"/>
              </a:buClr>
              <a:buSzPct val="100000"/>
              <a:defRPr/>
            </a:pPr>
            <a:r>
              <a:rPr lang="pt-BR" sz="2800" dirty="0">
                <a:solidFill>
                  <a:prstClr val="black"/>
                </a:solidFill>
                <a:ea typeface="ＭＳ Ｐゴシック" charset="0"/>
              </a:rPr>
              <a:t>Detalhe do </a:t>
            </a:r>
            <a:r>
              <a:rPr kumimoji="0" lang="pt-BR"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decremento multiplicativo</a:t>
            </a:r>
            <a:r>
              <a:rPr lang="pt-BR" sz="2800" dirty="0">
                <a:solidFill>
                  <a:prstClr val="black"/>
                </a:solidFill>
                <a:ea typeface="ＭＳ Ｐゴシック" charset="0"/>
              </a:rPr>
              <a:t>:  taxa de envio é </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406400" lvl="0" indent="-304800">
              <a:lnSpc>
                <a:spcPct val="85000"/>
              </a:lnSpc>
              <a:spcBef>
                <a:spcPct val="20000"/>
              </a:spcBef>
              <a:buClr>
                <a:srgbClr val="000099"/>
              </a:buClr>
              <a:buSzPct val="100000"/>
              <a:buFont typeface="Wingdings" charset="2"/>
              <a:buChar char="§"/>
              <a:defRPr/>
            </a:pPr>
            <a:r>
              <a:rPr lang="pt-BR" sz="2800" dirty="0">
                <a:solidFill>
                  <a:prstClr val="black"/>
                </a:solidFill>
                <a:ea typeface="ＭＳ Ｐゴシック" charset="0"/>
              </a:rPr>
              <a:t>Cortada pela metade em perda detectada pelo ACK triplamente duplicado (TCP Reno)
Cortada para 1 MSS (tamanho máximo do segmento) quando uma perda é detectada por tempo limite (TCP </a:t>
            </a:r>
            <a:r>
              <a:rPr lang="pt-BR" sz="2800" dirty="0" err="1">
                <a:solidFill>
                  <a:prstClr val="black"/>
                </a:solidFill>
                <a:ea typeface="ＭＳ Ｐゴシック" charset="0"/>
              </a:rPr>
              <a:t>Tahoe</a:t>
            </a:r>
            <a:r>
              <a:rPr lang="pt-BR" sz="2800" dirty="0">
                <a:solidFill>
                  <a:prstClr val="black"/>
                </a:solidFill>
                <a:ea typeface="ＭＳ Ｐゴシック" charset="0"/>
              </a:rPr>
              <a:t>)</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8201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Por que</a:t>
            </a:r>
            <a:r>
              <a:rPr kumimoji="0" lang="pt-BR"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pt-BR"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pt-BR"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pt-BR"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pt-BR"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lvl="0" indent="-304800">
              <a:lnSpc>
                <a:spcPct val="85000"/>
              </a:lnSpc>
              <a:spcBef>
                <a:spcPct val="20000"/>
              </a:spcBef>
              <a:buClr>
                <a:srgbClr val="000099"/>
              </a:buClr>
              <a:buSzPct val="100000"/>
              <a:buFont typeface="Wingdings" charset="2"/>
              <a:buChar char="§"/>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t>
            </a:r>
            <a:r>
              <a:rPr lang="pt-BR" sz="2800" dirty="0">
                <a:solidFill>
                  <a:prstClr val="black"/>
                </a:solidFill>
                <a:ea typeface="ＭＳ Ｐゴシック" charset="0"/>
              </a:rPr>
              <a:t>um algoritmo distribuído e assíncrono – tem sido mostrado que</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690563" lvl="1" indent="-284163">
              <a:lnSpc>
                <a:spcPct val="85000"/>
              </a:lnSpc>
              <a:spcBef>
                <a:spcPct val="20000"/>
              </a:spcBef>
              <a:buClr>
                <a:srgbClr val="000099"/>
              </a:buClr>
              <a:buSzPct val="100000"/>
              <a:buFont typeface="Arial" panose="020B0604020202020204" pitchFamily="34" charset="0"/>
              <a:buChar char="•"/>
              <a:defRPr/>
            </a:pPr>
            <a:r>
              <a:rPr lang="pt-BR" sz="2800" dirty="0">
                <a:solidFill>
                  <a:prstClr val="black"/>
                </a:solidFill>
                <a:ea typeface="ＭＳ Ｐゴシック" charset="0"/>
              </a:rPr>
              <a:t>otimiza taxas de fluxo congestionadas em toda a rede!</a:t>
            </a:r>
          </a:p>
          <a:p>
            <a:pPr marL="690563" lvl="1" indent="-284163">
              <a:lnSpc>
                <a:spcPct val="85000"/>
              </a:lnSpc>
              <a:spcBef>
                <a:spcPct val="20000"/>
              </a:spcBef>
              <a:buClr>
                <a:srgbClr val="000099"/>
              </a:buClr>
              <a:buSzPct val="100000"/>
              <a:buFont typeface="Arial" panose="020B0604020202020204" pitchFamily="34" charset="0"/>
              <a:buChar char="•"/>
              <a:defRPr/>
            </a:pPr>
            <a:r>
              <a:rPr lang="pt-BR" sz="2800" dirty="0">
                <a:solidFill>
                  <a:prstClr val="black"/>
                </a:solidFill>
                <a:ea typeface="ＭＳ Ｐゴシック" charset="0"/>
              </a:rPr>
              <a:t>têm propriedades de estabilidade desejáveis</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126</a:t>
            </a:fld>
            <a:endParaRPr lang="pt-BR"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fontScale="90000"/>
          </a:bodyPr>
          <a:lstStyle/>
          <a:p>
            <a:r>
              <a:rPr lang="pt-BR" sz="4800"/>
              <a:t>Controle de Congestionamento do TCP: detalhes</a:t>
            </a:r>
            <a:endParaRPr lang="pt-BR"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903873" y="4838128"/>
            <a:ext cx="10246727" cy="1695450"/>
            <a:chOff x="903873" y="4838128"/>
            <a:chExt cx="10246727"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903873" y="4838128"/>
              <a:ext cx="9841438" cy="1695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pt-BR"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emissor TCP limita transmissão:</a:t>
              </a:r>
            </a:p>
            <a:p>
              <a:pPr lvl="0">
                <a:lnSpc>
                  <a:spcPct val="90000"/>
                </a:lnSpc>
                <a:buFont typeface="Wingdings" charset="2"/>
                <a:buChar char="§"/>
                <a:defRPr/>
              </a:pPr>
              <a:r>
                <a:rPr kumimoji="0" lang="pt-BR" sz="2800" b="0" i="0" u="none" strike="noStrike" kern="0" cap="none" spc="0" normalizeH="0" baseline="0" noProof="0">
                  <a:ln>
                    <a:noFill/>
                  </a:ln>
                  <a:solidFill>
                    <a:srgbClr val="000000"/>
                  </a:solidFill>
                  <a:effectLst/>
                  <a:uLnTx/>
                  <a:uFillTx/>
                  <a:latin typeface="Courier" pitchFamily="2" charset="0"/>
                  <a:ea typeface="ＭＳ Ｐゴシック" charset="0"/>
                  <a:cs typeface="+mn-cs"/>
                </a:rPr>
                <a:t>cwnd </a:t>
              </a:r>
              <a:r>
                <a:rPr lang="pt-BR" kern="0">
                  <a:solidFill>
                    <a:srgbClr val="000000"/>
                  </a:solidFill>
                  <a:cs typeface="+mn-cs"/>
                </a:rPr>
                <a:t>é </a:t>
              </a:r>
              <a:r>
                <a:rPr lang="pt-BR" kern="0" dirty="0">
                  <a:solidFill>
                    <a:srgbClr val="000000"/>
                  </a:solidFill>
                  <a:cs typeface="+mn-cs"/>
                </a:rPr>
                <a:t>ajustado dinamicamente em resposta ao congestionamento observado na rede (implementando o controle de congestionamento do </a:t>
              </a:r>
              <a:r>
                <a:rPr lang="pt-BR" kern="0">
                  <a:solidFill>
                    <a:srgbClr val="000000"/>
                  </a:solidFill>
                  <a:cs typeface="+mn-cs"/>
                </a:rPr>
                <a:t>TCP)</a:t>
              </a:r>
              <a:endParaRPr kumimoji="0" lang="pt-BR"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pt-BR" sz="1800" b="1" i="0" u="none" strike="noStrike" kern="1200" cap="none" spc="0" normalizeH="0" baseline="0" noProof="0">
                    <a:ln>
                      <a:noFill/>
                    </a:ln>
                    <a:solidFill>
                      <a:srgbClr val="000000"/>
                    </a:solidFill>
                    <a:effectLst/>
                    <a:uLnTx/>
                    <a:uFillTx/>
                    <a:latin typeface="Courier New" charset="0"/>
                    <a:ea typeface="ＭＳ Ｐゴシック" charset="0"/>
                    <a:cs typeface="+mn-cs"/>
                  </a:rPr>
                  <a:t>LastByteSent- LastByteAcked</a:t>
                </a:r>
                <a:endParaRPr kumimoji="0" lang="pt-BR"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noProof="0">
                        <a:ln>
                          <a:noFill/>
                        </a:ln>
                        <a:solidFill>
                          <a:srgbClr val="000000"/>
                        </a:solidFill>
                        <a:effectLst/>
                        <a:uLnTx/>
                        <a:uFillTx/>
                        <a:latin typeface="Tahoma" charset="0"/>
                        <a:ea typeface="ＭＳ Ｐゴシック" charset="0"/>
                        <a:cs typeface="+mn-cs"/>
                      </a:rPr>
                      <a:t>&lt;</a:t>
                    </a:r>
                    <a:endParaRPr kumimoji="0" lang="pt-BR" sz="1600" b="1"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pt-BR"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903873" y="2849038"/>
            <a:ext cx="1652979" cy="861704"/>
            <a:chOff x="903873" y="2849038"/>
            <a:chExt cx="1652979"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903873" y="3119811"/>
              <a:ext cx="135423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último byte reconhecido</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532536"/>
            <a:chOff x="3824084" y="2948877"/>
            <a:chExt cx="1759290" cy="1532536"/>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último byte enviado</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316473" y="1648799"/>
              <a:ext cx="614271" cy="2916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pt-BR" sz="1400" b="1" i="1"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4394152"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latin typeface="Calibri" panose="020F0502020204030204"/>
                </a:rPr>
                <a:t>espaço de números de sequência do emissor</a:t>
              </a:r>
              <a:r>
                <a:rPr lang="pt-BR" sz="1800" kern="0">
                  <a:solidFill>
                    <a:srgbClr val="000000"/>
                  </a:solidFill>
                  <a:latin typeface="Calibri" panose="020F0502020204030204"/>
                </a:rPr>
                <a:t>
</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disponível, mas não usado</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6454681" y="1434690"/>
            <a:ext cx="5267434" cy="2559411"/>
            <a:chOff x="6454681" y="1434690"/>
            <a:chExt cx="5267434" cy="2559411"/>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6454681" y="1434690"/>
              <a:ext cx="5267434" cy="21626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lvl="0">
                <a:buNone/>
                <a:defRPr/>
              </a:pPr>
              <a:r>
                <a:rPr lang="pt-BR" kern="0">
                  <a:solidFill>
                    <a:srgbClr val="000000"/>
                  </a:solidFill>
                  <a:cs typeface="+mn-cs"/>
                </a:rPr>
                <a:t>Comportamento de envio do TCP:</a:t>
              </a:r>
              <a:endParaRPr kumimoji="0" lang="pt-BR"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a:p>
              <a:pPr lvl="0">
                <a:buFont typeface="Wingdings" charset="2"/>
                <a:buChar char="§"/>
                <a:defRPr/>
              </a:pPr>
              <a:r>
                <a:rPr lang="pt-BR" i="1" kern="0">
                  <a:solidFill>
                    <a:srgbClr val="000000"/>
                  </a:solidFill>
                  <a:cs typeface="+mn-cs"/>
                </a:rPr>
                <a:t>aproximadamente:</a:t>
              </a:r>
              <a:r>
                <a:rPr kumimoji="0" lang="pt-BR"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envia </a:t>
              </a:r>
              <a:r>
                <a:rPr kumimoji="0" lang="pt-BR" sz="2800" b="0" i="0" u="none" strike="noStrike" kern="0" cap="none" spc="0" normalizeH="0" baseline="0" noProof="0">
                  <a:ln>
                    <a:noFill/>
                  </a:ln>
                  <a:solidFill>
                    <a:srgbClr val="000000"/>
                  </a:solidFill>
                  <a:effectLst/>
                  <a:uLnTx/>
                  <a:uFillTx/>
                  <a:latin typeface="Courier" pitchFamily="2" charset="0"/>
                  <a:ea typeface="ＭＳ Ｐゴシック" charset="0"/>
                  <a:cs typeface="+mn-cs"/>
                </a:rPr>
                <a:t>cwnd</a:t>
              </a:r>
              <a:r>
                <a:rPr kumimoji="0" lang="pt-BR"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bytes, espera RTT por ACKs, então envia mais bytes</a:t>
              </a:r>
              <a:endParaRPr kumimoji="0" lang="pt-BR"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57358" y="3107218"/>
                <a:ext cx="3652732" cy="811214"/>
                <a:chOff x="6682737" y="3614743"/>
                <a:chExt cx="3652732"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82737" y="3723809"/>
                  <a:ext cx="141506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taxa TCP</a:t>
                  </a:r>
                  <a:endPar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Tahoma" charset="0"/>
                        <a:ea typeface="ＭＳ Ｐゴシック" charset="0"/>
                        <a:cs typeface="+mn-cs"/>
                      </a:rPr>
                      <a:t>~</a:t>
                    </a: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Tahoma" charset="0"/>
                        <a:ea typeface="ＭＳ Ｐゴシック" charset="0"/>
                        <a:cs typeface="+mn-cs"/>
                      </a:rPr>
                      <a:t>~</a:t>
                    </a: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a:ln>
                          <a:noFill/>
                        </a:ln>
                        <a:solidFill>
                          <a:srgbClr val="000000"/>
                        </a:solidFill>
                        <a:effectLst/>
                        <a:uLnTx/>
                        <a:uFillTx/>
                        <a:latin typeface="Courier" pitchFamily="2" charset="0"/>
                        <a:ea typeface="ＭＳ Ｐゴシック" charset="0"/>
                        <a:cs typeface="+mn-cs"/>
                      </a:rPr>
                      <a:t>cwnd</a:t>
                    </a:r>
                    <a:endParaRPr kumimoji="0" lang="pt-BR"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a:ln>
                          <a:noFill/>
                        </a:ln>
                        <a:solidFill>
                          <a:srgbClr val="000000"/>
                        </a:solidFill>
                        <a:effectLst/>
                        <a:uLnTx/>
                        <a:uFillTx/>
                        <a:latin typeface="Tahoma" charset="0"/>
                        <a:ea typeface="ＭＳ Ｐゴシック" charset="0"/>
                        <a:cs typeface="+mn-cs"/>
                      </a:rPr>
                      <a:t>RTT</a:t>
                    </a: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36103" y="3823464"/>
                  <a:ext cx="119936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bytes/seg</a:t>
                  </a: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628479"/>
            <a:chOff x="2327097" y="2874002"/>
            <a:chExt cx="1660913" cy="1628479"/>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lang="pt-BR" altLang="en-US" sz="1800" kern="0">
                  <a:solidFill>
                    <a:srgbClr val="000000"/>
                  </a:solidFill>
                  <a:latin typeface="Calibri" panose="020F0502020204030204"/>
                </a:rPr>
                <a:t>e</a:t>
              </a:r>
              <a:r>
                <a:rPr kumimoji="0" lang="pt-BR"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nviado, mas ainda não reconhecido (“em voo”)</a:t>
              </a:r>
              <a:endParaRPr kumimoji="0" lang="pt-BR"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127</a:t>
            </a:fld>
            <a:endParaRPr lang="pt-BR"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pt-BR" sz="4800"/>
              <a:t>Partida lenta do TCP</a:t>
            </a:r>
            <a:endParaRPr lang="pt-BR"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lvl="0" indent="-263525">
              <a:buFont typeface="Wingdings" charset="2"/>
              <a:buChar char="§"/>
              <a:defRPr/>
            </a:pPr>
            <a:r>
              <a:rPr lang="pt-BR" sz="3200" dirty="0">
                <a:solidFill>
                  <a:prstClr val="black"/>
                </a:solidFill>
              </a:rPr>
              <a:t>quando a conexão começa, aumenta a taxa exponencialmente até o primeiro evento </a:t>
            </a:r>
            <a:r>
              <a:rPr lang="pt-BR" sz="3200">
                <a:solidFill>
                  <a:prstClr val="black"/>
                </a:solidFill>
              </a:rPr>
              <a:t>de perda</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a:t>
            </a:r>
          </a:p>
          <a:p>
            <a:pPr lvl="1">
              <a:buFont typeface="Arial"/>
              <a:buChar char="•"/>
              <a:defRPr/>
            </a:pPr>
            <a:r>
              <a:rPr lang="pt-BR" sz="2800">
                <a:solidFill>
                  <a:prstClr val="black"/>
                </a:solidFill>
              </a:rPr>
              <a:t>inicialmente </a:t>
            </a:r>
            <a:r>
              <a:rPr kumimoji="0" lang="pt-BR" sz="2800" b="1" i="0" u="none" strike="noStrike" kern="1200" cap="none" spc="0" normalizeH="0" baseline="0" noProof="0">
                <a:ln>
                  <a:noFill/>
                </a:ln>
                <a:solidFill>
                  <a:prstClr val="black"/>
                </a:solidFill>
                <a:effectLst/>
                <a:uLnTx/>
                <a:uFillTx/>
                <a:latin typeface="Courier New" charset="0"/>
                <a:ea typeface="+mn-ea"/>
                <a:cs typeface="+mn-cs"/>
              </a:rPr>
              <a:t>cwnd</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dobra </a:t>
            </a:r>
            <a:r>
              <a:rPr kumimoji="0" lang="pt-BR" sz="2800" b="1" i="0" u="none" strike="noStrike" kern="1200" cap="none" spc="0" normalizeH="0" baseline="0" noProof="0">
                <a:ln>
                  <a:noFill/>
                </a:ln>
                <a:solidFill>
                  <a:prstClr val="black"/>
                </a:solidFill>
                <a:effectLst/>
                <a:uLnTx/>
                <a:uFillTx/>
                <a:latin typeface="Courier New" charset="0"/>
                <a:ea typeface="+mn-ea"/>
                <a:cs typeface="+mn-cs"/>
              </a:rPr>
              <a:t>cwnd</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a cada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feito incrementando </a:t>
            </a:r>
            <a:r>
              <a:rPr kumimoji="0" lang="pt-BR" sz="2800" b="1" i="0" u="none" strike="noStrike" kern="1200" cap="none" spc="0" normalizeH="0" baseline="0" noProof="0">
                <a:ln>
                  <a:noFill/>
                </a:ln>
                <a:solidFill>
                  <a:prstClr val="black"/>
                </a:solidFill>
                <a:effectLst/>
                <a:uLnTx/>
                <a:uFillTx/>
                <a:latin typeface="Courier New" charset="0"/>
                <a:ea typeface="+mn-ea"/>
                <a:cs typeface="+mn-cs"/>
              </a:rPr>
              <a:t>cwnd</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para cada ACK recebido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6831963" y="1168352"/>
            <a:ext cx="1569725"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0" normalizeH="0" baseline="0" noProof="0">
                <a:ln>
                  <a:noFill/>
                </a:ln>
                <a:solidFill>
                  <a:srgbClr val="000000"/>
                </a:solidFill>
                <a:effectLst/>
                <a:uLnTx/>
                <a:uFillTx/>
                <a:latin typeface="Arial" charset="0"/>
                <a:ea typeface="ＭＳ Ｐゴシック" charset="0"/>
                <a:cs typeface="+mn-cs"/>
              </a:rPr>
              <a:t>Hospedeiro A</a:t>
            </a:r>
            <a:endParaRPr kumimoji="0" lang="pt-BR"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61447" y="2271764"/>
            <a:ext cx="1268297"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a:ln>
                  <a:noFill/>
                </a:ln>
                <a:solidFill>
                  <a:srgbClr val="000000"/>
                </a:solidFill>
                <a:effectLst/>
                <a:uLnTx/>
                <a:uFillTx/>
                <a:latin typeface="Arial" charset="0"/>
                <a:ea typeface="ＭＳ Ｐゴシック" charset="0"/>
                <a:cs typeface="+mn-cs"/>
              </a:rPr>
              <a:t>um segmento</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262397" y="1154065"/>
            <a:ext cx="158248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0" normalizeH="0" baseline="0" noProof="0">
                <a:ln>
                  <a:noFill/>
                </a:ln>
                <a:solidFill>
                  <a:srgbClr val="000000"/>
                </a:solidFill>
                <a:effectLst/>
                <a:uLnTx/>
                <a:uFillTx/>
                <a:latin typeface="Arial" charset="0"/>
                <a:ea typeface="ＭＳ Ｐゴシック" charset="0"/>
                <a:cs typeface="+mn-cs"/>
              </a:rPr>
              <a:t>Hospedeiro B</a:t>
            </a:r>
            <a:endParaRPr kumimoji="0" lang="pt-BR"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704387" y="5453015"/>
            <a:ext cx="825500" cy="369887"/>
            <a:chOff x="3251" y="3527"/>
            <a:chExt cx="520" cy="233"/>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251" y="3527"/>
              <a:ext cx="520" cy="2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Arial" charset="0"/>
                  <a:ea typeface="ＭＳ Ｐゴシック" charset="0"/>
                  <a:cs typeface="+mn-cs"/>
                </a:rPr>
                <a:t>tempo</a:t>
              </a:r>
              <a:endPar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09827" y="3057577"/>
            <a:ext cx="1438214"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a:ln>
                  <a:noFill/>
                </a:ln>
                <a:solidFill>
                  <a:srgbClr val="000000"/>
                </a:solidFill>
                <a:effectLst/>
                <a:uLnTx/>
                <a:uFillTx/>
                <a:latin typeface="Arial" charset="0"/>
                <a:ea typeface="ＭＳ Ｐゴシック" charset="0"/>
                <a:cs typeface="+mn-cs"/>
              </a:rPr>
              <a:t>dois segmentos</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527221" y="4071989"/>
            <a:ext cx="1616148"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a:ln>
                  <a:noFill/>
                </a:ln>
                <a:solidFill>
                  <a:srgbClr val="000000"/>
                </a:solidFill>
                <a:effectLst/>
                <a:uLnTx/>
                <a:uFillTx/>
                <a:latin typeface="Arial" charset="0"/>
                <a:ea typeface="ＭＳ Ｐゴシック" charset="0"/>
                <a:cs typeface="+mn-cs"/>
              </a:rPr>
              <a:t>quatro segmentos</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971470"/>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lvl="0" indent="-263525">
              <a:buFont typeface="Wingdings" charset="2"/>
              <a:buChar char="§"/>
              <a:defRPr/>
            </a:pPr>
            <a:r>
              <a:rPr kumimoji="0" lang="pt-BR" sz="3200" b="0" i="1" u="none" strike="noStrike" kern="1200" cap="none" spc="0" normalizeH="0" baseline="0" noProof="0">
                <a:ln>
                  <a:noFill/>
                </a:ln>
                <a:solidFill>
                  <a:srgbClr val="CC0000"/>
                </a:solidFill>
                <a:effectLst/>
                <a:uLnTx/>
                <a:uFillTx/>
                <a:latin typeface="Calibri" panose="020F0502020204030204"/>
                <a:ea typeface="+mn-ea"/>
                <a:cs typeface="+mn-cs"/>
              </a:rPr>
              <a:t>resumo: </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taxa inicial</a:t>
            </a:r>
            <a:r>
              <a:rPr kumimoji="0" lang="pt-BR" sz="3200" b="0" i="0" u="none" strike="noStrike" kern="1200" cap="none" spc="0" normalizeH="0" noProof="0">
                <a:ln>
                  <a:noFill/>
                </a:ln>
                <a:solidFill>
                  <a:prstClr val="black"/>
                </a:solidFill>
                <a:effectLst/>
                <a:uLnTx/>
                <a:uFillTx/>
                <a:latin typeface="Calibri" panose="020F0502020204030204"/>
                <a:ea typeface="+mn-ea"/>
                <a:cs typeface="+mn-cs"/>
              </a:rPr>
              <a:t> é lenta</a:t>
            </a:r>
            <a:r>
              <a:rPr lang="pt-BR" sz="3200">
                <a:solidFill>
                  <a:prstClr val="black"/>
                </a:solidFill>
              </a:rPr>
              <a:t>, mas aumenta exponencialmente rápido</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128</a:t>
            </a:fld>
            <a:endParaRPr lang="pt-BR"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fontScale="90000"/>
          </a:bodyPr>
          <a:lstStyle/>
          <a:p>
            <a:r>
              <a:rPr lang="pt-BR" sz="4800"/>
              <a:t>TCP: da partida lenta para a prevenção de congestionamento</a:t>
            </a:r>
            <a:endParaRPr lang="pt-BR"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sz="2800" b="0" i="1" u="none" strike="noStrike" kern="1200" cap="none" spc="0" normalizeH="0" baseline="0" noProof="0">
                <a:ln>
                  <a:noFill/>
                </a:ln>
                <a:solidFill>
                  <a:srgbClr val="C00000"/>
                </a:solidFill>
                <a:effectLst/>
                <a:uLnTx/>
                <a:uFillTx/>
                <a:latin typeface="Calibri" panose="020F0502020204030204"/>
                <a:ea typeface="+mn-ea"/>
                <a:cs typeface="+mn-cs"/>
              </a:rPr>
              <a:t>Q: </a:t>
            </a:r>
            <a:r>
              <a:rPr lang="pt-BR">
                <a:solidFill>
                  <a:prstClr val="black"/>
                </a:solidFill>
              </a:rPr>
              <a:t>quando </a:t>
            </a:r>
            <a:r>
              <a:rPr lang="pt-BR" dirty="0">
                <a:solidFill>
                  <a:prstClr val="black"/>
                </a:solidFill>
              </a:rPr>
              <a:t>o aumento exponencial deve mudar </a:t>
            </a:r>
            <a:r>
              <a:rPr lang="pt-BR">
                <a:solidFill>
                  <a:prstClr val="black"/>
                </a:solidFill>
              </a:rPr>
              <a:t>para linear</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1" u="none" strike="noStrike" kern="1200" cap="none" spc="0" normalizeH="0" baseline="0" noProof="0">
                <a:ln>
                  <a:noFill/>
                </a:ln>
                <a:solidFill>
                  <a:srgbClr val="C00000"/>
                </a:solidFill>
                <a:effectLst/>
                <a:uLnTx/>
                <a:uFillTx/>
                <a:latin typeface="Calibri" panose="020F0502020204030204"/>
                <a:ea typeface="+mn-ea"/>
                <a:cs typeface="+mn-cs"/>
              </a:rPr>
              <a:t>R: </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quando </a:t>
            </a:r>
            <a:r>
              <a:rPr kumimoji="0" lang="pt-BR" sz="2800" b="1" i="0" u="none" strike="noStrike" kern="1200" cap="none" spc="0" normalizeH="0" baseline="0" noProof="0">
                <a:ln>
                  <a:noFill/>
                </a:ln>
                <a:solidFill>
                  <a:prstClr val="black"/>
                </a:solidFill>
                <a:effectLst/>
                <a:uLnTx/>
                <a:uFillTx/>
                <a:latin typeface="Courier New" charset="0"/>
                <a:ea typeface="+mn-ea"/>
                <a:cs typeface="+mn-cs"/>
              </a:rPr>
              <a:t>cwnd</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chega a 1/2 de seu valor antes do timeout.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200" b="0" i="0" u="none" strike="noStrike" kern="1200" cap="none" spc="0" normalizeH="0" baseline="0" noProof="0">
                <a:ln>
                  <a:noFill/>
                </a:ln>
                <a:solidFill>
                  <a:srgbClr val="C00000"/>
                </a:solidFill>
                <a:effectLst/>
                <a:uLnTx/>
                <a:uFillTx/>
                <a:latin typeface="Calibri" panose="020F0502020204030204"/>
                <a:ea typeface="+mn-ea"/>
                <a:cs typeface="+mn-cs"/>
              </a:rPr>
              <a:t>Implementação:</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variável </a:t>
            </a:r>
            <a:r>
              <a:rPr kumimoji="0" lang="pt-BR" sz="2400" b="1" i="0" u="none" strike="noStrike" kern="1200" cap="none" spc="0" normalizeH="0" baseline="0" noProof="0">
                <a:ln>
                  <a:noFill/>
                </a:ln>
                <a:solidFill>
                  <a:prstClr val="black"/>
                </a:solidFill>
                <a:effectLst/>
                <a:uLnTx/>
                <a:uFillTx/>
                <a:latin typeface="Courier New" charset="0"/>
                <a:ea typeface="+mn-ea"/>
                <a:cs typeface="+mn-cs"/>
              </a:rPr>
              <a:t>ssthresh</a:t>
            </a:r>
            <a:r>
              <a:rPr kumimoji="0" lang="pt-BR" sz="2400" b="0" i="0" u="none" strike="noStrike" kern="1200" cap="none" spc="0" normalizeH="0" baseline="0" noProof="0">
                <a:ln>
                  <a:noFill/>
                </a:ln>
                <a:solidFill>
                  <a:prstClr val="black"/>
                </a:solidFill>
                <a:effectLst/>
                <a:uLnTx/>
                <a:uFillTx/>
                <a:latin typeface="Courier New" charset="0"/>
                <a:ea typeface="+mn-ea"/>
                <a:cs typeface="+mn-cs"/>
              </a:rPr>
              <a:t> </a:t>
            </a:r>
          </a:p>
          <a:p>
            <a:pPr lvl="0">
              <a:buFont typeface="Wingdings" charset="2"/>
              <a:buChar char="§"/>
              <a:defRPr/>
            </a:pPr>
            <a:r>
              <a:rPr lang="pt-BR" sz="2400">
                <a:solidFill>
                  <a:prstClr val="black"/>
                </a:solidFill>
              </a:rPr>
              <a:t>em caso de perda, </a:t>
            </a:r>
            <a:r>
              <a:rPr kumimoji="0" lang="pt-BR" sz="2400" b="1" i="0" u="none" strike="noStrike" kern="1200" cap="none" spc="0" normalizeH="0" baseline="0" noProof="0">
                <a:ln>
                  <a:noFill/>
                </a:ln>
                <a:solidFill>
                  <a:prstClr val="black"/>
                </a:solidFill>
                <a:effectLst/>
                <a:uLnTx/>
                <a:uFillTx/>
                <a:latin typeface="Courier New" charset="0"/>
                <a:ea typeface="+mn-ea"/>
                <a:cs typeface="+mn-cs"/>
              </a:rPr>
              <a:t>ssthresh</a:t>
            </a: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 é ajustado para 1/2 do </a:t>
            </a:r>
            <a:r>
              <a:rPr kumimoji="0" lang="pt-BR" sz="2400" b="1" i="0" u="none" strike="noStrike" kern="1200" cap="none" spc="0" normalizeH="0" baseline="0" noProof="0">
                <a:ln>
                  <a:noFill/>
                </a:ln>
                <a:solidFill>
                  <a:prstClr val="black"/>
                </a:solidFill>
                <a:effectLst/>
                <a:uLnTx/>
                <a:uFillTx/>
                <a:latin typeface="Courier New" charset="0"/>
                <a:ea typeface="+mn-ea"/>
                <a:cs typeface="+mn-cs"/>
              </a:rPr>
              <a:t>cwnd</a:t>
            </a:r>
            <a:r>
              <a:rPr kumimoji="0" lang="pt-BR" sz="2400" b="0" i="0" u="none" strike="noStrike" kern="1200" cap="none" spc="0" normalizeH="0" baseline="0" noProof="0">
                <a:ln>
                  <a:noFill/>
                </a:ln>
                <a:solidFill>
                  <a:prstClr val="black"/>
                </a:solidFill>
                <a:effectLst/>
                <a:uLnTx/>
                <a:uFillTx/>
                <a:latin typeface="Courier New" charset="0"/>
                <a:ea typeface="+mn-ea"/>
                <a:cs typeface="+mn-cs"/>
              </a:rPr>
              <a:t> </a:t>
            </a:r>
            <a:r>
              <a:rPr lang="pt-BR" sz="2400">
                <a:solidFill>
                  <a:prstClr val="black"/>
                </a:solidFill>
              </a:rPr>
              <a:t>um </a:t>
            </a:r>
            <a:r>
              <a:rPr lang="pt-BR" sz="2400" dirty="0">
                <a:solidFill>
                  <a:prstClr val="black"/>
                </a:solidFill>
              </a:rPr>
              <a:t>pouco antes do evento </a:t>
            </a:r>
            <a:r>
              <a:rPr lang="pt-BR" sz="2400">
                <a:solidFill>
                  <a:prstClr val="black"/>
                </a:solidFill>
              </a:rPr>
              <a:t>de perda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defRPr/>
            </a:pP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lang="pt-BR" altLang="en-US" sz="1400">
                <a:solidFill>
                  <a:prstClr val="black"/>
                </a:solidFill>
                <a:latin typeface="Arial" panose="020B0604020202020204" pitchFamily="34" charset="0"/>
              </a:rPr>
              <a:t>Confira </a:t>
            </a:r>
            <a:r>
              <a:rPr lang="pt-BR" altLang="en-US" sz="1400" dirty="0">
                <a:solidFill>
                  <a:prstClr val="black"/>
                </a:solidFill>
                <a:latin typeface="Arial" panose="020B0604020202020204" pitchFamily="34" charset="0"/>
              </a:rPr>
              <a:t>os exercícios interativos online para </a:t>
            </a:r>
            <a:r>
              <a:rPr lang="pt-BR" altLang="en-US" sz="1400">
                <a:solidFill>
                  <a:prstClr val="black"/>
                </a:solidFill>
                <a:latin typeface="Arial" panose="020B0604020202020204" pitchFamily="34" charset="0"/>
              </a:rPr>
              <a:t>mais exemplos</a:t>
            </a:r>
            <a:r>
              <a:rPr kumimoji="0" lang="pt-BR"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h</a:t>
            </a:r>
            <a:r>
              <a:rPr kumimoji="0" lang="pt-BR"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endParaRPr kumimoji="0" lang="pt-BR"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a:ln>
                  <a:noFill/>
                </a:ln>
                <a:solidFill>
                  <a:srgbClr val="FF0000"/>
                </a:solidFill>
                <a:effectLst/>
                <a:uLnTx/>
                <a:uFillTx/>
                <a:latin typeface="Calibri"/>
                <a:ea typeface="+mn-ea"/>
                <a:cs typeface="+mn-cs"/>
              </a:rPr>
              <a:t>X</a:t>
            </a:r>
            <a:endParaRPr kumimoji="0" lang="pt-BR" sz="1800" b="1" i="0" u="none" strike="noStrike" kern="1200" cap="none" spc="0" normalizeH="0" baseline="0" noProof="0" dirty="0">
              <a:ln>
                <a:noFill/>
              </a:ln>
              <a:solidFill>
                <a:srgbClr val="FF0000"/>
              </a:solidFill>
              <a:effectLst/>
              <a:uLnTx/>
              <a:uFillTx/>
              <a:latin typeface="Calibri"/>
              <a:ea typeface="+mn-ea"/>
              <a:cs typeface="+mn-cs"/>
            </a:endParaRP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129</a:t>
            </a:fld>
            <a:endParaRPr lang="pt-BR"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53332" y="874077"/>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6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630298" y="3262667"/>
              <a:ext cx="1452208" cy="3445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a:ea typeface="+mn-ea"/>
                  <a:cs typeface="+mn-cs"/>
                </a:rPr>
                <a:t>servidor</a:t>
              </a:r>
              <a:r>
                <a:rPr kumimoji="0" lang="en-US" sz="2800" b="0" i="0" u="none" strike="noStrike" kern="1200" cap="none" spc="0" normalizeH="0" baseline="0" noProof="0" dirty="0">
                  <a:ln>
                    <a:noFill/>
                  </a:ln>
                  <a:solidFill>
                    <a:prstClr val="black"/>
                  </a:solidFill>
                  <a:effectLst/>
                  <a:uLnTx/>
                  <a:uFillTx/>
                  <a:latin typeface="Calibri"/>
                  <a:ea typeface="+mn-ea"/>
                  <a:cs typeface="+mn-cs"/>
                </a:rPr>
                <a:t> HTTP</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766018" y="3627317"/>
              <a:ext cx="755956" cy="3445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a:ea typeface="+mn-ea"/>
                  <a:cs typeface="+mn-cs"/>
                </a:rPr>
                <a:t>cliente</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480C6A1-B418-BAFF-0A9B-DF3373520BD3}"/>
              </a:ext>
            </a:extLst>
          </p:cNvPr>
          <p:cNvGrpSpPr/>
          <p:nvPr/>
        </p:nvGrpSpPr>
        <p:grpSpPr>
          <a:xfrm>
            <a:off x="5844802" y="2291678"/>
            <a:ext cx="1108206" cy="369332"/>
            <a:chOff x="5844802" y="2291678"/>
            <a:chExt cx="1108206" cy="369332"/>
          </a:xfrm>
        </p:grpSpPr>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44802" y="2291678"/>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grpSp>
        <p:nvGrpSpPr>
          <p:cNvPr id="10" name="Group 9">
            <a:extLst>
              <a:ext uri="{FF2B5EF4-FFF2-40B4-BE49-F238E27FC236}">
                <a16:creationId xmlns:a16="http://schemas.microsoft.com/office/drawing/2014/main" id="{D8F1E19D-C79D-0399-56EA-1548EEA2BB22}"/>
              </a:ext>
            </a:extLst>
          </p:cNvPr>
          <p:cNvGrpSpPr/>
          <p:nvPr/>
        </p:nvGrpSpPr>
        <p:grpSpPr>
          <a:xfrm>
            <a:off x="5528837" y="2685375"/>
            <a:ext cx="1404036" cy="384588"/>
            <a:chOff x="8597346" y="692270"/>
            <a:chExt cx="1404036" cy="384588"/>
          </a:xfrm>
        </p:grpSpPr>
        <p:sp>
          <p:nvSpPr>
            <p:cNvPr id="12" name="Rectangle 11">
              <a:extLst>
                <a:ext uri="{FF2B5EF4-FFF2-40B4-BE49-F238E27FC236}">
                  <a16:creationId xmlns:a16="http://schemas.microsoft.com/office/drawing/2014/main" id="{545E4894-255A-88E4-2AC9-82A2C51C90CE}"/>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F8C4C298-170E-3D5D-F527-651548E2EB1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sp>
          <p:nvSpPr>
            <p:cNvPr id="14" name="TextBox 13">
              <a:extLst>
                <a:ext uri="{FF2B5EF4-FFF2-40B4-BE49-F238E27FC236}">
                  <a16:creationId xmlns:a16="http://schemas.microsoft.com/office/drawing/2014/main" id="{4315BD13-0EBF-E48C-A912-8A2018D96B53}"/>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grpSp>
        <p:nvGrpSpPr>
          <p:cNvPr id="21" name="Group 20">
            <a:extLst>
              <a:ext uri="{FF2B5EF4-FFF2-40B4-BE49-F238E27FC236}">
                <a16:creationId xmlns:a16="http://schemas.microsoft.com/office/drawing/2014/main" id="{BD8A7E22-A105-49C5-2F08-CFBB2A4F7EB3}"/>
              </a:ext>
            </a:extLst>
          </p:cNvPr>
          <p:cNvGrpSpPr/>
          <p:nvPr/>
        </p:nvGrpSpPr>
        <p:grpSpPr>
          <a:xfrm>
            <a:off x="5272320" y="3145339"/>
            <a:ext cx="1651423" cy="389371"/>
            <a:chOff x="8349959" y="687487"/>
            <a:chExt cx="1651423" cy="389371"/>
          </a:xfrm>
        </p:grpSpPr>
        <p:sp>
          <p:nvSpPr>
            <p:cNvPr id="22" name="Rectangle 21">
              <a:extLst>
                <a:ext uri="{FF2B5EF4-FFF2-40B4-BE49-F238E27FC236}">
                  <a16:creationId xmlns:a16="http://schemas.microsoft.com/office/drawing/2014/main" id="{C55FC8CA-9850-2897-FDF7-32850A59AD47}"/>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AA67C767-1F5A-6342-E5A6-3154E7B6B33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sp>
          <p:nvSpPr>
            <p:cNvPr id="24" name="TextBox 23">
              <a:extLst>
                <a:ext uri="{FF2B5EF4-FFF2-40B4-BE49-F238E27FC236}">
                  <a16:creationId xmlns:a16="http://schemas.microsoft.com/office/drawing/2014/main" id="{4121B5BB-BA6A-F414-E84E-3101842ACD4B}"/>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25" name="TextBox 24">
              <a:extLst>
                <a:ext uri="{FF2B5EF4-FFF2-40B4-BE49-F238E27FC236}">
                  <a16:creationId xmlns:a16="http://schemas.microsoft.com/office/drawing/2014/main" id="{D0750AC3-5B88-E099-CDDB-3E6C13E05DE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grpSp>
        <p:nvGrpSpPr>
          <p:cNvPr id="31" name="Group 30">
            <a:extLst>
              <a:ext uri="{FF2B5EF4-FFF2-40B4-BE49-F238E27FC236}">
                <a16:creationId xmlns:a16="http://schemas.microsoft.com/office/drawing/2014/main" id="{6CF77B7B-CAA6-5EE4-F51C-9FA3BA7AE0EA}"/>
              </a:ext>
            </a:extLst>
          </p:cNvPr>
          <p:cNvGrpSpPr/>
          <p:nvPr/>
        </p:nvGrpSpPr>
        <p:grpSpPr>
          <a:xfrm>
            <a:off x="4107096" y="5561831"/>
            <a:ext cx="1651423" cy="389371"/>
            <a:chOff x="8349959" y="687487"/>
            <a:chExt cx="1651423" cy="389371"/>
          </a:xfrm>
        </p:grpSpPr>
        <p:sp>
          <p:nvSpPr>
            <p:cNvPr id="32" name="Rectangle 31">
              <a:extLst>
                <a:ext uri="{FF2B5EF4-FFF2-40B4-BE49-F238E27FC236}">
                  <a16:creationId xmlns:a16="http://schemas.microsoft.com/office/drawing/2014/main" id="{362B2F3C-1A2C-22DE-11C6-35EF01FB4964}"/>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63BA422A-055D-83BF-7614-2A6490E1E42A}"/>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sp>
          <p:nvSpPr>
            <p:cNvPr id="34" name="TextBox 33">
              <a:extLst>
                <a:ext uri="{FF2B5EF4-FFF2-40B4-BE49-F238E27FC236}">
                  <a16:creationId xmlns:a16="http://schemas.microsoft.com/office/drawing/2014/main" id="{847F086F-8EE5-B65B-F3AD-B90AC3BAA993}"/>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35" name="TextBox 34">
              <a:extLst>
                <a:ext uri="{FF2B5EF4-FFF2-40B4-BE49-F238E27FC236}">
                  <a16:creationId xmlns:a16="http://schemas.microsoft.com/office/drawing/2014/main" id="{A767B5E6-9B62-1E9F-8ECC-7C6440F2D722}"/>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cxnSp>
        <p:nvCxnSpPr>
          <p:cNvPr id="36" name="Straight Connector 35">
            <a:extLst>
              <a:ext uri="{FF2B5EF4-FFF2-40B4-BE49-F238E27FC236}">
                <a16:creationId xmlns:a16="http://schemas.microsoft.com/office/drawing/2014/main" id="{C50FCAC8-2BD7-5831-502D-460A2985C4FB}"/>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3B86B99E-8B69-2971-9DBA-1E90AD4CFFA5}"/>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0F2BD8D8-9D10-8B19-1C62-4230F283322B}"/>
              </a:ext>
            </a:extLst>
          </p:cNvPr>
          <p:cNvGrpSpPr/>
          <p:nvPr/>
        </p:nvGrpSpPr>
        <p:grpSpPr>
          <a:xfrm>
            <a:off x="1875831" y="3699213"/>
            <a:ext cx="1651423" cy="389371"/>
            <a:chOff x="8349959" y="687487"/>
            <a:chExt cx="1651423" cy="389371"/>
          </a:xfrm>
        </p:grpSpPr>
        <p:sp>
          <p:nvSpPr>
            <p:cNvPr id="39" name="Rectangle 38">
              <a:extLst>
                <a:ext uri="{FF2B5EF4-FFF2-40B4-BE49-F238E27FC236}">
                  <a16:creationId xmlns:a16="http://schemas.microsoft.com/office/drawing/2014/main" id="{C37143D8-5E22-4921-A36A-DE7F809ACE66}"/>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82C57A99-F5E8-A08D-D8C0-7C5182504E89}"/>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sp>
          <p:nvSpPr>
            <p:cNvPr id="41" name="TextBox 40">
              <a:extLst>
                <a:ext uri="{FF2B5EF4-FFF2-40B4-BE49-F238E27FC236}">
                  <a16:creationId xmlns:a16="http://schemas.microsoft.com/office/drawing/2014/main" id="{F5073EDC-3591-CB08-2DDA-368C690C6706}"/>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sp>
          <p:nvSpPr>
            <p:cNvPr id="42" name="TextBox 41">
              <a:extLst>
                <a:ext uri="{FF2B5EF4-FFF2-40B4-BE49-F238E27FC236}">
                  <a16:creationId xmlns:a16="http://schemas.microsoft.com/office/drawing/2014/main" id="{C979AAC8-CBF1-2DA6-B365-73E019AA038B}"/>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n</a:t>
              </a:r>
            </a:p>
          </p:txBody>
        </p:sp>
      </p:grpSp>
    </p:spTree>
    <p:extLst>
      <p:ext uri="{BB962C8B-B14F-4D97-AF65-F5344CB8AC3E}">
        <p14:creationId xmlns:p14="http://schemas.microsoft.com/office/powerpoint/2010/main" val="2716899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9" presetClass="entr" presetSubtype="0"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1"/>
                                        </p:tgtEl>
                                      </p:cBhvr>
                                    </p:animEffect>
                                    <p:set>
                                      <p:cBhvr>
                                        <p:cTn id="23" dur="1" fill="hold">
                                          <p:stCondLst>
                                            <p:cond delay="499"/>
                                          </p:stCondLst>
                                        </p:cTn>
                                        <p:tgtEl>
                                          <p:spTgt spid="21"/>
                                        </p:tgtEl>
                                        <p:attrNameLst>
                                          <p:attrName>style.visibility</p:attrName>
                                        </p:attrNameLst>
                                      </p:cBhvr>
                                      <p:to>
                                        <p:strVal val="hidden"/>
                                      </p:to>
                                    </p:se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childTnLst>
                          </p:cTn>
                        </p:par>
                        <p:par>
                          <p:cTn id="28" fill="hold">
                            <p:stCondLst>
                              <p:cond delay="1000"/>
                            </p:stCondLst>
                            <p:childTnLst>
                              <p:par>
                                <p:cTn id="29" presetID="2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right)">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1"/>
                                        </p:tgtEl>
                                      </p:cBhvr>
                                    </p:animEffect>
                                    <p:set>
                                      <p:cBhvr>
                                        <p:cTn id="36" dur="1" fill="hold">
                                          <p:stCondLst>
                                            <p:cond delay="499"/>
                                          </p:stCondLst>
                                        </p:cTn>
                                        <p:tgtEl>
                                          <p:spTgt spid="31"/>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37"/>
                                        </p:tgtEl>
                                      </p:cBhvr>
                                    </p:animEffect>
                                    <p:set>
                                      <p:cBhvr>
                                        <p:cTn id="39" dur="1" fill="hold">
                                          <p:stCondLst>
                                            <p:cond delay="499"/>
                                          </p:stCondLst>
                                        </p:cTn>
                                        <p:tgtEl>
                                          <p:spTgt spid="37"/>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dissolve">
                                      <p:cBhvr>
                                        <p:cTn id="42"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fontScale="90000"/>
          </a:bodyPr>
          <a:lstStyle/>
          <a:p>
            <a:r>
              <a:rPr lang="pt-BR" sz="4800"/>
              <a:t>Resumo: Controle de congestionamento do TCP</a:t>
            </a:r>
            <a:endParaRPr lang="pt-BR"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2"/>
            <a:ext cx="2133600" cy="784225"/>
            <a:chOff x="2168" y="1727"/>
            <a:chExt cx="1344" cy="494"/>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39" y="1727"/>
              <a:ext cx="1201" cy="494"/>
              <a:chOff x="2239" y="1727"/>
              <a:chExt cx="1201" cy="494"/>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endPar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39" y="1838"/>
                <a:ext cx="1201"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pt-BR" sz="100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pt-BR" sz="100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pt-BR" sz="100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rPr>
                  <a:t>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pt-BR" sz="100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lvl="0" fontAlgn="base">
                  <a:lnSpc>
                    <a:spcPct val="80000"/>
                  </a:lnSpc>
                  <a:spcBef>
                    <a:spcPct val="0"/>
                  </a:spcBef>
                  <a:spcAft>
                    <a:spcPct val="0"/>
                  </a:spcAft>
                  <a:defRPr/>
                </a:pPr>
                <a:r>
                  <a:rPr lang="pt-BR" sz="1000" i="1" kern="0" dirty="0">
                    <a:solidFill>
                      <a:srgbClr val="000099"/>
                    </a:solidFill>
                    <a:latin typeface="Arial" charset="0"/>
                  </a:rPr>
                  <a:t>retransmita segmento faltando</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pt-BR" sz="120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endParaRPr kumimoji="0" lang="pt-BR" sz="1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59627" y="1429657"/>
            <a:ext cx="2741613" cy="2398713"/>
            <a:chOff x="3502" y="786"/>
            <a:chExt cx="1727"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552" y="1330"/>
              <a:ext cx="908" cy="754"/>
              <a:chOff x="2243" y="2021"/>
              <a:chExt cx="908"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43" y="2191"/>
                <a:ext cx="908" cy="5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400" b="0" i="0" u="none" strike="noStrike" kern="0" cap="none" spc="-100" normalizeH="0" baseline="0" noProof="0">
                    <a:ln>
                      <a:noFill/>
                    </a:ln>
                    <a:solidFill>
                      <a:srgbClr val="000000"/>
                    </a:solidFill>
                    <a:effectLst/>
                    <a:uLnTx/>
                    <a:uFillTx/>
                    <a:latin typeface="Arial" charset="0"/>
                    <a:ea typeface="ＭＳ Ｐゴシック" charset="0"/>
                    <a:cs typeface="+mn-cs"/>
                  </a:rPr>
                  <a:t>prevenção de</a:t>
                </a:r>
              </a:p>
              <a:p>
                <a:pPr marL="0" marR="0" lvl="0" indent="0" algn="ctr" defTabSz="914400" rtl="0" eaLnBrk="1" fontAlgn="base" latinLnBrk="0" hangingPunct="1">
                  <a:lnSpc>
                    <a:spcPct val="100000"/>
                  </a:lnSpc>
                  <a:spcBef>
                    <a:spcPct val="0"/>
                  </a:spcBef>
                  <a:spcAft>
                    <a:spcPct val="0"/>
                  </a:spcAft>
                  <a:buClrTx/>
                  <a:buSzTx/>
                  <a:buFontTx/>
                  <a:buNone/>
                  <a:tabLst/>
                  <a:defRPr/>
                </a:pPr>
                <a:r>
                  <a:rPr lang="pt-BR" sz="1400" kern="0" spc="-100">
                    <a:solidFill>
                      <a:srgbClr val="000000"/>
                    </a:solidFill>
                    <a:latin typeface="Arial" charset="0"/>
                  </a:rPr>
                  <a:t>congestionamento</a:t>
                </a:r>
                <a:endParaRPr kumimoji="0" lang="pt-BR" sz="1400" b="0" i="0" u="none" strike="noStrike" kern="0" cap="none" spc="-100" normalizeH="0" baseline="0" noProof="0">
                  <a:ln>
                    <a:noFill/>
                  </a:ln>
                  <a:solidFill>
                    <a:srgbClr val="000000"/>
                  </a:solidFill>
                  <a:effectLst/>
                  <a:uLnTx/>
                  <a:uFillTx/>
                  <a:latin typeface="Arial"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502" y="786"/>
              <a:ext cx="1445" cy="558"/>
              <a:chOff x="3525" y="904"/>
              <a:chExt cx="1445" cy="558"/>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525" y="1037"/>
                <a:ext cx="1445" cy="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cwnd = cwnd + MSS    (MSS/cwnd)</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lvl="0" algn="ctr" fontAlgn="base">
                  <a:lnSpc>
                    <a:spcPct val="90000"/>
                  </a:lnSpc>
                  <a:spcBef>
                    <a:spcPct val="0"/>
                  </a:spcBef>
                  <a:spcAft>
                    <a:spcPct val="0"/>
                  </a:spcAft>
                  <a:defRPr/>
                </a:pPr>
                <a:r>
                  <a:rPr lang="pt-BR" sz="1050" i="1" kern="0">
                    <a:solidFill>
                      <a:srgbClr val="000099"/>
                    </a:solidFill>
                    <a:latin typeface="Arial" charset="0"/>
                  </a:rPr>
                  <a:t>transmita novo(s) segmento(s),</a:t>
                </a:r>
              </a:p>
              <a:p>
                <a:pPr lvl="0" algn="ctr" fontAlgn="base">
                  <a:lnSpc>
                    <a:spcPct val="90000"/>
                  </a:lnSpc>
                  <a:spcBef>
                    <a:spcPct val="0"/>
                  </a:spcBef>
                  <a:spcAft>
                    <a:spcPct val="0"/>
                  </a:spcAft>
                  <a:defRPr/>
                </a:pPr>
                <a:r>
                  <a:rPr lang="pt-BR" sz="1050" i="1" kern="0">
                    <a:solidFill>
                      <a:srgbClr val="000099"/>
                    </a:solidFill>
                    <a:latin typeface="Arial" charset="0"/>
                  </a:rPr>
                  <a:t>conforme permitido</a:t>
                </a:r>
                <a:endParaRPr kumimoji="0" lang="pt-BR"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06" y="915"/>
                <a:ext cx="499"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novo ACK</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endParaRPr kumimoji="0" lang="pt-BR" sz="28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83" y="2922"/>
                <a:ext cx="680"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fontAlgn="base">
                  <a:spcBef>
                    <a:spcPct val="0"/>
                  </a:spcBef>
                  <a:spcAft>
                    <a:spcPct val="0"/>
                  </a:spcAft>
                  <a:defRPr/>
                </a:pPr>
                <a:r>
                  <a:rPr lang="pt-BR" sz="1050" kern="0">
                    <a:solidFill>
                      <a:srgbClr val="000000"/>
                    </a:solidFill>
                    <a:latin typeface="Arial" charset="0"/>
                  </a:rPr>
                  <a:t>ACK duplicado</a:t>
                </a:r>
                <a:endParaRPr lang="pt-BR" sz="1050" kern="0" dirty="0">
                  <a:solidFill>
                    <a:srgbClr val="000000"/>
                  </a:solidFill>
                  <a:latin typeface="Arial" charset="0"/>
                </a:endParaRP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00702" y="4880883"/>
            <a:ext cx="4314827" cy="1585913"/>
            <a:chOff x="2520" y="2960"/>
            <a:chExt cx="2718" cy="999"/>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20" y="2960"/>
              <a:ext cx="835" cy="754"/>
              <a:chOff x="2436" y="3045"/>
              <a:chExt cx="835" cy="754"/>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36" y="3190"/>
                <a:ext cx="835" cy="6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800" b="0" i="0" u="none" strike="noStrike" kern="0" cap="none" spc="-100" normalizeH="0" baseline="0" noProof="0">
                    <a:ln>
                      <a:noFill/>
                    </a:ln>
                    <a:solidFill>
                      <a:srgbClr val="000000"/>
                    </a:solidFill>
                    <a:effectLst/>
                    <a:uLnTx/>
                    <a:uFillTx/>
                    <a:latin typeface="Arial" charset="0"/>
                    <a:ea typeface="ＭＳ Ｐゴシック" charset="0"/>
                    <a:cs typeface="+mn-cs"/>
                  </a:rPr>
                  <a:t>recuperação</a:t>
                </a:r>
              </a:p>
              <a:p>
                <a:pPr marL="0" marR="0" lvl="0" indent="0" algn="ctr" defTabSz="914400" rtl="0" eaLnBrk="1" fontAlgn="base" latinLnBrk="0" hangingPunct="1">
                  <a:lnSpc>
                    <a:spcPct val="100000"/>
                  </a:lnSpc>
                  <a:spcBef>
                    <a:spcPct val="0"/>
                  </a:spcBef>
                  <a:spcAft>
                    <a:spcPct val="0"/>
                  </a:spcAft>
                  <a:buClrTx/>
                  <a:buSzTx/>
                  <a:buFontTx/>
                  <a:buNone/>
                  <a:tabLst/>
                  <a:defRPr/>
                </a:pPr>
                <a:r>
                  <a:rPr lang="pt-BR" sz="1800" kern="0" spc="-100">
                    <a:solidFill>
                      <a:srgbClr val="000000"/>
                    </a:solidFill>
                    <a:latin typeface="Arial" charset="0"/>
                  </a:rPr>
                  <a:t>rápida</a:t>
                </a:r>
                <a:endParaRPr kumimoji="0" lang="pt-BR" sz="1800" b="0" i="0" u="none" strike="noStrike" kern="0" cap="none" spc="-100" normalizeH="0" baseline="0" noProof="0">
                  <a:ln>
                    <a:noFill/>
                  </a:ln>
                  <a:solidFill>
                    <a:srgbClr val="000000"/>
                  </a:solidFill>
                  <a:effectLst/>
                  <a:uLnTx/>
                  <a:uFillTx/>
                  <a:latin typeface="Arial"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79" y="3592"/>
              <a:ext cx="2059" cy="367"/>
              <a:chOff x="3530" y="3496"/>
              <a:chExt cx="2059" cy="367"/>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204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cwnd = cwnd + MSS</a:t>
                </a:r>
              </a:p>
              <a:p>
                <a:pPr lvl="0" fontAlgn="base">
                  <a:lnSpc>
                    <a:spcPct val="85000"/>
                  </a:lnSpc>
                  <a:spcBef>
                    <a:spcPct val="0"/>
                  </a:spcBef>
                  <a:spcAft>
                    <a:spcPct val="0"/>
                  </a:spcAft>
                  <a:defRPr/>
                </a:pPr>
                <a:r>
                  <a:rPr lang="pt-BR" sz="1050" i="1" kern="0">
                    <a:solidFill>
                      <a:srgbClr val="000099"/>
                    </a:solidFill>
                    <a:latin typeface="Arial" charset="0"/>
                  </a:rPr>
                  <a:t>transmita novo(s) segmento(s), conforme permitido</a:t>
                </a:r>
                <a:endParaRPr kumimoji="0" lang="pt-BR"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30" y="3496"/>
                <a:ext cx="680"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fontAlgn="base">
                  <a:spcBef>
                    <a:spcPct val="0"/>
                  </a:spcBef>
                  <a:spcAft>
                    <a:spcPct val="0"/>
                  </a:spcAft>
                  <a:defRPr/>
                </a:pPr>
                <a:r>
                  <a:rPr lang="pt-BR" sz="1050" kern="0">
                    <a:solidFill>
                      <a:srgbClr val="000000"/>
                    </a:solidFill>
                    <a:latin typeface="Arial" charset="0"/>
                  </a:rPr>
                  <a:t>ACK duplicado</a:t>
                </a:r>
                <a:endParaRPr lang="pt-BR" sz="1050" kern="0" dirty="0">
                  <a:solidFill>
                    <a:srgbClr val="000000"/>
                  </a:solidFill>
                  <a:latin typeface="Arial" charset="0"/>
                </a:endParaRP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254251" y="3561671"/>
            <a:ext cx="4230689" cy="1974851"/>
            <a:chOff x="412" y="2129"/>
            <a:chExt cx="2665"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412" y="2818"/>
              <a:ext cx="1314" cy="555"/>
              <a:chOff x="271" y="2768"/>
              <a:chExt cx="1314"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271" y="2912"/>
                <a:ext cx="1264"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lvl="0" fontAlgn="base">
                  <a:lnSpc>
                    <a:spcPct val="80000"/>
                  </a:lnSpc>
                  <a:spcBef>
                    <a:spcPct val="0"/>
                  </a:spcBef>
                  <a:spcAft>
                    <a:spcPct val="0"/>
                  </a:spcAft>
                  <a:defRPr/>
                </a:pPr>
                <a:r>
                  <a:rPr lang="pt-BR" sz="1050" i="1" kern="0" dirty="0">
                    <a:solidFill>
                      <a:srgbClr val="000099"/>
                    </a:solidFill>
                    <a:latin typeface="Arial" charset="0"/>
                  </a:rPr>
                  <a:t>retransmita segmento faltando</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264" cy="516"/>
              <a:chOff x="419" y="2872"/>
              <a:chExt cx="1264" cy="516"/>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264" cy="3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lvl="0" fontAlgn="base">
                  <a:lnSpc>
                    <a:spcPct val="80000"/>
                  </a:lnSpc>
                  <a:spcBef>
                    <a:spcPct val="0"/>
                  </a:spcBef>
                  <a:spcAft>
                    <a:spcPct val="0"/>
                  </a:spcAft>
                  <a:defRPr/>
                </a:pPr>
                <a:r>
                  <a:rPr lang="pt-BR" sz="1050" i="1" kern="0" dirty="0">
                    <a:solidFill>
                      <a:srgbClr val="000099"/>
                    </a:solidFill>
                    <a:latin typeface="Arial" charset="0"/>
                  </a:rPr>
                  <a:t>retransmita segmento faltando</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74" y="3553730"/>
            <a:ext cx="3195643" cy="1963736"/>
            <a:chOff x="3371" y="2124"/>
            <a:chExt cx="2013"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264" cy="565"/>
              <a:chOff x="4142" y="2802"/>
              <a:chExt cx="1264"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264"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lvl="0" fontAlgn="base">
                  <a:lnSpc>
                    <a:spcPct val="80000"/>
                  </a:lnSpc>
                  <a:spcBef>
                    <a:spcPct val="0"/>
                  </a:spcBef>
                  <a:spcAft>
                    <a:spcPct val="0"/>
                  </a:spcAft>
                  <a:defRPr/>
                </a:pPr>
                <a:r>
                  <a:rPr lang="pt-BR" sz="1050" i="1" kern="0" dirty="0">
                    <a:solidFill>
                      <a:srgbClr val="000099"/>
                    </a:solidFill>
                    <a:latin typeface="Arial" charset="0"/>
                  </a:rPr>
                  <a:t>retransmita segmento faltando</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pt-BR"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cwnd = ssthresh</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59" y="3496"/>
                  <a:ext cx="513"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Novo ACK</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25687" y="1545544"/>
            <a:ext cx="5122857" cy="2663826"/>
            <a:chOff x="457" y="859"/>
            <a:chExt cx="3227" cy="1678"/>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096" y="1946"/>
                <a:ext cx="610"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Arial" charset="0"/>
                    <a:ea typeface="ＭＳ Ｐゴシック" charset="0"/>
                    <a:cs typeface="+mn-cs"/>
                  </a:rPr>
                  <a:t>partida</a:t>
                </a:r>
              </a:p>
              <a:p>
                <a:pPr marL="0" marR="0" lvl="0" indent="0" algn="ctr" defTabSz="914400" rtl="0" eaLnBrk="1" fontAlgn="base" latinLnBrk="0" hangingPunct="1">
                  <a:lnSpc>
                    <a:spcPct val="100000"/>
                  </a:lnSpc>
                  <a:spcBef>
                    <a:spcPct val="0"/>
                  </a:spcBef>
                  <a:spcAft>
                    <a:spcPct val="0"/>
                  </a:spcAft>
                  <a:buClrTx/>
                  <a:buSzTx/>
                  <a:buFontTx/>
                  <a:buNone/>
                  <a:tabLst/>
                  <a:defRPr/>
                </a:pPr>
                <a:r>
                  <a:rPr lang="pt-BR" sz="2000" kern="0">
                    <a:solidFill>
                      <a:srgbClr val="000000"/>
                    </a:solidFill>
                    <a:latin typeface="Arial" charset="0"/>
                  </a:rPr>
                  <a:t>lenta</a:t>
                </a:r>
                <a:endParaRPr lang="pt-BR" sz="2000" kern="0" dirty="0">
                  <a:solidFill>
                    <a:srgbClr val="000000"/>
                  </a:solidFill>
                  <a:latin typeface="Arial" charset="0"/>
                </a:endParaRP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57" y="2026"/>
              <a:ext cx="1264" cy="511"/>
              <a:chOff x="345" y="2713"/>
              <a:chExt cx="1264" cy="511"/>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45" y="2840"/>
                <a:ext cx="1264" cy="3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lvl="0" fontAlgn="base">
                  <a:lnSpc>
                    <a:spcPct val="80000"/>
                  </a:lnSpc>
                  <a:spcBef>
                    <a:spcPct val="0"/>
                  </a:spcBef>
                  <a:spcAft>
                    <a:spcPct val="0"/>
                  </a:spcAft>
                  <a:defRPr/>
                </a:pPr>
                <a:r>
                  <a:rPr lang="pt-BR" sz="1050" i="1" kern="0" dirty="0">
                    <a:solidFill>
                      <a:srgbClr val="000099"/>
                    </a:solidFill>
                    <a:latin typeface="Arial" charset="0"/>
                  </a:rPr>
                  <a:t>retransmita segmento faltando</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511" cy="652"/>
              <a:chOff x="2683" y="798"/>
              <a:chExt cx="1511" cy="652"/>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511" cy="5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pt-BR" sz="1050" b="0" i="1" u="none" strike="noStrike" kern="0" cap="none" spc="0" normalizeH="0" baseline="0" noProof="0">
                    <a:ln>
                      <a:noFill/>
                    </a:ln>
                    <a:solidFill>
                      <a:srgbClr val="000099"/>
                    </a:solidFill>
                    <a:effectLst/>
                    <a:uLnTx/>
                    <a:uFillTx/>
                    <a:latin typeface="Arial" charset="0"/>
                    <a:ea typeface="ＭＳ Ｐゴシック" charset="0"/>
                    <a:cs typeface="+mn-cs"/>
                  </a:rPr>
                  <a:t>transmita novo(s) segmento(s), conforme permitido</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99"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rPr>
                  <a:t>novo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82" y="2922"/>
                <a:ext cx="680"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ACK duplicado</a:t>
                </a:r>
                <a:endParaRPr kumimoji="0" lang="pt-BR"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pt-BR" sz="1050" b="0" i="0" u="none" strike="noStrike" kern="0" cap="none" spc="0" normalizeH="0" baseline="0" noProof="0" dirty="0">
                  <a:ln>
                    <a:noFill/>
                  </a:ln>
                  <a:solidFill>
                    <a:srgbClr val="000000"/>
                  </a:solidFill>
                  <a:effectLst/>
                  <a:uLnTx/>
                  <a:uFillTx/>
                  <a:latin typeface="Symbol" charset="0"/>
                  <a:ea typeface="ＭＳ Ｐゴシック" charset="0"/>
                  <a:cs typeface="+mn-cs"/>
                </a:endParaRP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pt-BR"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200" b="1" i="1" u="none" strike="noStrike" kern="1200" cap="none" spc="0" normalizeH="0" baseline="0" noProof="0">
                    <a:ln>
                      <a:noFill/>
                    </a:ln>
                    <a:solidFill>
                      <a:srgbClr val="3333CC"/>
                    </a:solidFill>
                    <a:effectLst/>
                    <a:uLnTx/>
                    <a:uFillTx/>
                    <a:latin typeface="Comic Sans MS" charset="0"/>
                    <a:ea typeface="ＭＳ Ｐゴシック" charset="0"/>
                    <a:cs typeface="+mn-cs"/>
                  </a:rPr>
                  <a:t>Novo</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endParaRPr kumimoji="0" lang="pt-BR" sz="1200" b="1" i="1" u="none" strike="noStrike" kern="1200" cap="none" spc="0" normalizeH="0" baseline="0" noProof="0" dirty="0">
                  <a:ln>
                    <a:noFill/>
                  </a:ln>
                  <a:solidFill>
                    <a:srgbClr val="3333CC"/>
                  </a:solidFill>
                  <a:effectLst/>
                  <a:uLnTx/>
                  <a:uFillTx/>
                  <a:latin typeface="Comic Sans MS" charset="0"/>
                  <a:ea typeface="ＭＳ Ｐゴシック" charset="0"/>
                  <a:cs typeface="+mn-cs"/>
                </a:endParaRP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200" b="1" i="1" u="none" strike="noStrike" kern="1200" cap="none" spc="0" normalizeH="0" baseline="0" noProof="0">
                    <a:ln>
                      <a:noFill/>
                    </a:ln>
                    <a:solidFill>
                      <a:srgbClr val="3333CC"/>
                    </a:solidFill>
                    <a:effectLst/>
                    <a:uLnTx/>
                    <a:uFillTx/>
                    <a:latin typeface="Comic Sans MS" charset="0"/>
                    <a:ea typeface="ＭＳ Ｐゴシック" charset="0"/>
                    <a:cs typeface="+mn-cs"/>
                  </a:rPr>
                  <a:t>Novo</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endParaRPr kumimoji="0" lang="pt-BR" sz="1200" b="1" i="1" u="none" strike="noStrike" kern="1200" cap="none" spc="0" normalizeH="0" baseline="0" noProof="0" dirty="0">
                  <a:ln>
                    <a:noFill/>
                  </a:ln>
                  <a:solidFill>
                    <a:srgbClr val="3333CC"/>
                  </a:solidFill>
                  <a:effectLst/>
                  <a:uLnTx/>
                  <a:uFillTx/>
                  <a:latin typeface="Comic Sans MS" charset="0"/>
                  <a:ea typeface="ＭＳ Ｐゴシック" charset="0"/>
                  <a:cs typeface="+mn-cs"/>
                </a:endParaRP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200" b="1" i="1" u="none" strike="noStrike" kern="1200" cap="none" spc="0" normalizeH="0" baseline="0" noProof="0">
                    <a:ln>
                      <a:noFill/>
                    </a:ln>
                    <a:solidFill>
                      <a:srgbClr val="3333CC"/>
                    </a:solidFill>
                    <a:effectLst/>
                    <a:uLnTx/>
                    <a:uFillTx/>
                    <a:latin typeface="Comic Sans MS" charset="0"/>
                    <a:ea typeface="ＭＳ Ｐゴシック" charset="0"/>
                    <a:cs typeface="+mn-cs"/>
                  </a:rPr>
                  <a:t>NovoACK!</a:t>
                </a:r>
                <a:endParaRPr kumimoji="0" lang="pt-BR" sz="1200" b="1" i="1" u="none" strike="noStrike" kern="1200" cap="none" spc="0" normalizeH="0" baseline="0" noProof="0" dirty="0">
                  <a:ln>
                    <a:noFill/>
                  </a:ln>
                  <a:solidFill>
                    <a:srgbClr val="3333CC"/>
                  </a:solidFill>
                  <a:effectLst/>
                  <a:uLnTx/>
                  <a:uFillTx/>
                  <a:latin typeface="Comic Sans MS" charset="0"/>
                  <a:ea typeface="ＭＳ Ｐゴシック" charset="0"/>
                  <a:cs typeface="+mn-cs"/>
                </a:endParaRP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130</a:t>
            </a:fld>
            <a:endParaRPr lang="pt-BR"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49243"/>
            <a:ext cx="11393310" cy="894622"/>
          </a:xfrm>
        </p:spPr>
        <p:txBody>
          <a:bodyPr>
            <a:normAutofit/>
          </a:bodyPr>
          <a:lstStyle/>
          <a:p>
            <a:r>
              <a:rPr lang="pt-BR" sz="4800"/>
              <a:t>TCP CUBIC</a:t>
            </a:r>
            <a:endParaRPr lang="pt-BR"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942122"/>
            <a:ext cx="11164126" cy="498646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lvl="0" indent="-330200">
              <a:defRPr/>
            </a:pPr>
            <a:r>
              <a:rPr lang="pt-BR" altLang="en-US" dirty="0">
                <a:solidFill>
                  <a:prstClr val="black"/>
                </a:solidFill>
                <a:ea typeface="ＭＳ Ｐゴシック" panose="020B0600070205080204" pitchFamily="34" charset="-128"/>
              </a:rPr>
              <a:t>Existe uma maneira melhor </a:t>
            </a:r>
            <a:r>
              <a:rPr lang="pt-BR" altLang="en-US">
                <a:solidFill>
                  <a:prstClr val="black"/>
                </a:solidFill>
                <a:ea typeface="ＭＳ Ｐゴシック" panose="020B0600070205080204" pitchFamily="34" charset="-128"/>
              </a:rPr>
              <a:t>do que</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o AIMD de “sondar” a largura de banda utilizável?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27527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W</a:t>
              </a:r>
              <a:r>
                <a:rPr kumimoji="0" lang="pt-BR" sz="1600" b="0" i="0" u="none" strike="noStrike" kern="1200" cap="none" spc="0" normalizeH="0" baseline="-25000" noProof="0">
                  <a:ln>
                    <a:noFill/>
                  </a:ln>
                  <a:solidFill>
                    <a:prstClr val="black"/>
                  </a:solidFill>
                  <a:effectLst/>
                  <a:uLnTx/>
                  <a:uFillTx/>
                  <a:latin typeface="Tahoma" charset="0"/>
                  <a:ea typeface="ＭＳ Ｐゴシック" charset="0"/>
                  <a:cs typeface="+mn-cs"/>
                </a:rPr>
                <a:t>max</a:t>
              </a:r>
              <a:endParaRPr kumimoji="0" lang="pt-BR" sz="1600" b="0" i="0" u="none" strike="noStrike" kern="1200" cap="none" spc="0" normalizeH="0" baseline="-25000" noProof="0" dirty="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W</a:t>
              </a:r>
              <a:r>
                <a:rPr kumimoji="0" lang="pt-BR" sz="1600" b="0" i="0" u="none" strike="noStrike" kern="1200" cap="none" spc="0" normalizeH="0" baseline="-25000" noProof="0">
                  <a:ln>
                    <a:noFill/>
                  </a:ln>
                  <a:solidFill>
                    <a:prstClr val="black"/>
                  </a:solidFill>
                  <a:effectLst/>
                  <a:uLnTx/>
                  <a:uFillTx/>
                  <a:latin typeface="Tahoma" charset="0"/>
                  <a:ea typeface="ＭＳ Ｐゴシック" charset="0"/>
                  <a:cs typeface="+mn-cs"/>
                </a:rPr>
                <a:t>max</a:t>
              </a: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/2</a:t>
              </a:r>
              <a:endParaRPr kumimoji="0" lang="pt-BR" sz="16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49593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65396"/>
            <a:ext cx="3050589" cy="1128280"/>
            <a:chOff x="7913115" y="4572506"/>
            <a:chExt cx="3050589" cy="1128280"/>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2984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TCP clássico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TCP CUBIC – maior vazão neste exemplo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5966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Insight/intuição: </a:t>
            </a:r>
          </a:p>
          <a:p>
            <a:pPr lvl="1">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a:t>
            </a:r>
            <a:r>
              <a:rPr kumimoji="0" lang="pt-BR" altLang="en-US" sz="2400" b="0" i="0"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rPr>
              <a:t>max</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a:solidFill>
                  <a:prstClr val="black"/>
                </a:solidFill>
                <a:ea typeface="ＭＳ Ｐゴシック" panose="020B0600070205080204" pitchFamily="34" charset="-128"/>
              </a:rPr>
              <a:t>taxa </a:t>
            </a:r>
            <a:r>
              <a:rPr lang="pt-BR" altLang="en-US" dirty="0">
                <a:solidFill>
                  <a:prstClr val="black"/>
                </a:solidFill>
                <a:ea typeface="ＭＳ Ｐゴシック" panose="020B0600070205080204" pitchFamily="34" charset="-128"/>
              </a:rPr>
              <a:t>de envio em que a perda por congestionamento </a:t>
            </a:r>
            <a:r>
              <a:rPr lang="pt-BR" altLang="en-US">
                <a:solidFill>
                  <a:prstClr val="black"/>
                </a:solidFill>
                <a:ea typeface="ＭＳ Ｐゴシック" panose="020B0600070205080204" pitchFamily="34" charset="-128"/>
              </a:rPr>
              <a:t>foi detectada</a:t>
            </a:r>
            <a:endPar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estado de congestionamento</a:t>
            </a:r>
            <a:r>
              <a:rPr kumimoji="0" lang="pt-BR" altLang="en-US" sz="24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do enlace de gargalo</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provavelmente (?) </a:t>
            </a:r>
            <a:r>
              <a:rPr lang="pt-BR" altLang="en-US">
                <a:solidFill>
                  <a:prstClr val="black"/>
                </a:solidFill>
                <a:ea typeface="ＭＳ Ｐゴシック" panose="020B0600070205080204" pitchFamily="34" charset="-128"/>
              </a:rPr>
              <a:t>não mudou muito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48653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245429"/>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pt-BR" altLang="en-US" dirty="0">
                <a:solidFill>
                  <a:prstClr val="black"/>
                </a:solidFill>
                <a:ea typeface="ＭＳ Ｐゴシック" panose="020B0600070205080204" pitchFamily="34" charset="-128"/>
              </a:rPr>
              <a:t>depois de cortar taxa/janela ao meio na perda</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inicialmente sobe em direção a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pt-BR"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mais rápido</a:t>
            </a:r>
            <a:r>
              <a:rPr lang="pt-BR" altLang="en-US" dirty="0">
                <a:solidFill>
                  <a:prstClr val="black"/>
                </a:solidFill>
                <a:ea typeface="ＭＳ Ｐゴシック" panose="020B0600070205080204" pitchFamily="34" charset="-128"/>
              </a:rPr>
              <a:t>, mas em seguida se aproxima de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pt-BR"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pt-BR"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i="1" dirty="0">
                <a:solidFill>
                  <a:srgbClr val="0013A3"/>
                </a:solidFill>
                <a:latin typeface="Calibri" panose="020F0502020204030204"/>
                <a:ea typeface="ＭＳ Ｐゴシック" panose="020B0600070205080204" pitchFamily="34" charset="-128"/>
              </a:rPr>
              <a:t>mais devagar</a:t>
            </a:r>
            <a:endParaRPr kumimoji="0" lang="pt-BR"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15379"/>
            <a:ext cx="2743200" cy="365125"/>
          </a:xfrm>
        </p:spPr>
        <p:txBody>
          <a:bodyPr/>
          <a:lstStyle/>
          <a:p>
            <a:r>
              <a:rPr lang="pt-BR"/>
              <a:t>Transport Layer: 3-</a:t>
            </a:r>
            <a:fld id="{C4204591-24BD-A542-B9D5-F8D8A88D2FEE}" type="slidenum">
              <a:rPr lang="pt-BR" smtClean="0"/>
              <a:pPr/>
              <a:t>131</a:t>
            </a:fld>
            <a:endParaRPr lang="pt-BR"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pt-BR" sz="4800"/>
              <a:t>TCP CUBIC</a:t>
            </a:r>
            <a:endParaRPr lang="pt-BR"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lvl="0" indent="-285750">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 </a:t>
            </a:r>
            <a:r>
              <a:rPr lang="pt-BR" altLang="en-US">
                <a:solidFill>
                  <a:prstClr val="black"/>
                </a:solidFill>
                <a:ea typeface="ＭＳ Ｐゴシック" panose="020B0600070205080204" pitchFamily="34" charset="-128"/>
              </a:rPr>
              <a:t>ponto </a:t>
            </a:r>
            <a:r>
              <a:rPr lang="pt-BR" altLang="en-US" dirty="0">
                <a:solidFill>
                  <a:prstClr val="black"/>
                </a:solidFill>
                <a:ea typeface="ＭＳ Ｐゴシック" panose="020B0600070205080204" pitchFamily="34" charset="-128"/>
              </a:rPr>
              <a:t>no tempo em que o tamanho da janela do TCP </a:t>
            </a:r>
            <a:r>
              <a:rPr lang="pt-BR" altLang="en-US">
                <a:solidFill>
                  <a:prstClr val="black"/>
                </a:solidFill>
                <a:ea typeface="ＭＳ Ｐゴシック" panose="020B0600070205080204" pitchFamily="34" charset="-128"/>
              </a:rPr>
              <a:t>atingirá </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a:t>
            </a:r>
            <a:r>
              <a:rPr kumimoji="0" lang="pt-BR" altLang="en-US" sz="2800" b="0" i="0"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rPr>
              <a:t>max</a:t>
            </a:r>
          </a:p>
          <a:p>
            <a:pPr marL="803275" lvl="1" indent="-295275">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 </a:t>
            </a:r>
            <a:r>
              <a:rPr lang="pt-BR" altLang="en-US">
                <a:solidFill>
                  <a:prstClr val="black"/>
                </a:solidFill>
                <a:ea typeface="ＭＳ Ｐゴシック" panose="020B0600070205080204" pitchFamily="34" charset="-128"/>
              </a:rPr>
              <a:t>em si é ajustável</a:t>
            </a:r>
            <a:endPar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2628305"/>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pt-BR" altLang="en-US" dirty="0">
                <a:solidFill>
                  <a:prstClr val="black"/>
                </a:solidFill>
                <a:ea typeface="ＭＳ Ｐゴシック" panose="020B0600070205080204" pitchFamily="34" charset="-128"/>
              </a:rPr>
              <a:t>aumentos maiores quando mais </a:t>
            </a:r>
            <a:r>
              <a:rPr lang="pt-BR" altLang="en-US">
                <a:solidFill>
                  <a:prstClr val="black"/>
                </a:solidFill>
                <a:ea typeface="ＭＳ Ｐゴシック" panose="020B0600070205080204" pitchFamily="34" charset="-128"/>
              </a:rPr>
              <a:t>longe de</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K</a:t>
            </a:r>
          </a:p>
          <a:p>
            <a:pPr lvl="1">
              <a:defRPr/>
            </a:pPr>
            <a:r>
              <a:rPr lang="pt-BR" altLang="en-US">
                <a:solidFill>
                  <a:prstClr val="black"/>
                </a:solidFill>
                <a:ea typeface="ＭＳ Ｐゴシック" panose="020B0600070205080204" pitchFamily="34" charset="-128"/>
              </a:rPr>
              <a:t>aumentos </a:t>
            </a:r>
            <a:r>
              <a:rPr lang="pt-BR" altLang="en-US" dirty="0">
                <a:solidFill>
                  <a:prstClr val="black"/>
                </a:solidFill>
                <a:ea typeface="ＭＳ Ｐゴシック" panose="020B0600070205080204" pitchFamily="34" charset="-128"/>
              </a:rPr>
              <a:t>menores (cautelosos) quando mais </a:t>
            </a:r>
            <a:r>
              <a:rPr lang="pt-BR" altLang="en-US">
                <a:solidFill>
                  <a:prstClr val="black"/>
                </a:solidFill>
                <a:ea typeface="ＭＳ Ｐゴシック" panose="020B0600070205080204" pitchFamily="34" charset="-128"/>
              </a:rPr>
              <a:t>próximo de</a:t>
            </a: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4092508" y="2893914"/>
            <a:ext cx="6652429" cy="3642264"/>
            <a:chOff x="4092508" y="2893914"/>
            <a:chExt cx="6652429" cy="3642264"/>
          </a:xfrm>
        </p:grpSpPr>
        <p:sp>
          <p:nvSpPr>
            <p:cNvPr id="74" name="TextBox 73">
              <a:extLst>
                <a:ext uri="{FF2B5EF4-FFF2-40B4-BE49-F238E27FC236}">
                  <a16:creationId xmlns:a16="http://schemas.microsoft.com/office/drawing/2014/main" id="{0C00F692-909C-D141-895A-8256B6EEFBF4}"/>
                </a:ext>
              </a:extLst>
            </p:cNvPr>
            <p:cNvSpPr txBox="1"/>
            <p:nvPr/>
          </p:nvSpPr>
          <p:spPr>
            <a:xfrm>
              <a:off x="4092508" y="5185258"/>
              <a:ext cx="1745991"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taxa de</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envio</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do TCP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time</a:t>
              </a: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pt-BR" sz="2000" b="0" i="0" u="none" strike="noStrike" kern="1200" cap="none" spc="0" normalizeH="0" baseline="0" noProof="0">
                  <a:ln>
                    <a:noFill/>
                  </a:ln>
                  <a:solidFill>
                    <a:srgbClr val="C00000"/>
                  </a:solidFill>
                  <a:effectLst/>
                  <a:uLnTx/>
                  <a:uFillTx/>
                  <a:latin typeface="Calibri" panose="020F0502020204030204"/>
                  <a:ea typeface="+mn-ea"/>
                  <a:cs typeface="+mn-cs"/>
                </a:rPr>
                <a:t>TCP Reno</a:t>
              </a:r>
              <a:endParaRPr kumimoji="0" lang="pt-BR" sz="20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pt-BR" sz="2000" b="0" i="0" u="none" strike="noStrike" kern="1200" cap="none" spc="0" normalizeH="0" baseline="0" noProof="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W</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max</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0</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68809" y="6257827"/>
              <a:ext cx="333746" cy="277064"/>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1 </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75411" y="6257147"/>
              <a:ext cx="333746" cy="277064"/>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2 </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596807" y="6256467"/>
              <a:ext cx="333746" cy="277064"/>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3 </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03409" y="6256467"/>
              <a:ext cx="333746" cy="277064"/>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pt-BR"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pt-BR" sz="1400" b="0" i="0" u="none" strike="noStrike" kern="1200" cap="none" spc="0" normalizeH="0" baseline="-25000" noProof="0">
                  <a:ln>
                    <a:noFill/>
                  </a:ln>
                  <a:solidFill>
                    <a:prstClr val="black"/>
                  </a:solidFill>
                  <a:effectLst/>
                  <a:uLnTx/>
                  <a:uFillTx/>
                  <a:latin typeface="Calibri" panose="020F0502020204030204"/>
                  <a:ea typeface="+mn-ea"/>
                  <a:cs typeface="+mn-cs"/>
                </a:rPr>
                <a:t>4 </a:t>
              </a:r>
              <a:endParaRPr kumimoji="0" lang="pt-BR"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lvl="0" indent="-295275">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é padrão no Linux,</a:t>
            </a:r>
            <a:r>
              <a:rPr lang="pt-BR" altLang="en-US" dirty="0">
                <a:solidFill>
                  <a:prstClr val="black"/>
                </a:solidFill>
                <a:latin typeface="Calibri" panose="020F0502020204030204"/>
                <a:ea typeface="ＭＳ Ｐゴシック" panose="020B0600070205080204" pitchFamily="34" charset="-128"/>
              </a:rPr>
              <a:t> e o </a:t>
            </a:r>
            <a:r>
              <a:rPr lang="pt-BR" altLang="en-US" dirty="0">
                <a:solidFill>
                  <a:prstClr val="black"/>
                </a:solidFill>
                <a:ea typeface="ＭＳ Ｐゴシック" panose="020B0600070205080204" pitchFamily="34" charset="-128"/>
              </a:rPr>
              <a:t>TCP mais popular em servidores Web populares</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lvl="0" indent="-330200">
              <a:defRPr/>
            </a:pPr>
            <a:r>
              <a:rPr lang="pt-BR" altLang="en-US">
                <a:solidFill>
                  <a:prstClr val="black"/>
                </a:solidFill>
                <a:ea typeface="ＭＳ Ｐゴシック" panose="020B0600070205080204" pitchFamily="34" charset="-128"/>
              </a:rPr>
              <a:t>aumenta </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 </a:t>
            </a:r>
            <a:r>
              <a:rPr lang="pt-BR" altLang="en-US">
                <a:solidFill>
                  <a:prstClr val="black"/>
                </a:solidFill>
                <a:ea typeface="ＭＳ Ｐゴシック" panose="020B0600070205080204" pitchFamily="34" charset="-128"/>
              </a:rPr>
              <a:t>em função do </a:t>
            </a:r>
            <a:r>
              <a:rPr kumimoji="0" lang="pt-BR"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cubo</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a:solidFill>
                  <a:prstClr val="black"/>
                </a:solidFill>
                <a:ea typeface="ＭＳ Ｐゴシック" panose="020B0600070205080204" pitchFamily="34" charset="-128"/>
              </a:rPr>
              <a:t>da </a:t>
            </a:r>
            <a:r>
              <a:rPr lang="pt-BR" altLang="en-US" dirty="0">
                <a:solidFill>
                  <a:prstClr val="black"/>
                </a:solidFill>
                <a:ea typeface="ＭＳ Ｐゴシック" panose="020B0600070205080204" pitchFamily="34" charset="-128"/>
              </a:rPr>
              <a:t>distância entre o tempo </a:t>
            </a:r>
            <a:r>
              <a:rPr lang="pt-BR" altLang="en-US">
                <a:solidFill>
                  <a:prstClr val="black"/>
                </a:solidFill>
                <a:ea typeface="ＭＳ Ｐゴシック" panose="020B0600070205080204" pitchFamily="34" charset="-128"/>
              </a:rPr>
              <a:t>atual e</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K</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132</a:t>
            </a:fld>
            <a:endParaRPr lang="pt-BR"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pt-BR" sz="4800" dirty="0"/>
              <a:t>TCP e o “enlace de gargalo” congestionado</a:t>
            </a:r>
            <a:endParaRPr lang="pt-BR"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0" indent="-215900">
              <a:buFont typeface="Wingdings" charset="2"/>
              <a:buChar char="§"/>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TCP (clássico, CUBIC) </a:t>
            </a:r>
            <a:r>
              <a:rPr lang="pt-BR" dirty="0">
                <a:solidFill>
                  <a:prstClr val="black"/>
                </a:solidFill>
              </a:rPr>
              <a:t>aumenta a taxa de envio do TCP até que uma perda de pacote ocorra na saída de algum roteador</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o </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enlace de gargalo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2969306" y="3594045"/>
            <a:ext cx="8114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origem</a:t>
            </a:r>
            <a:endParaRPr kumimoji="0" lang="pt-BR"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física</a:t>
            </a:r>
            <a:endPar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endParaRP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839075" y="3673978"/>
            <a:ext cx="2003425" cy="1620287"/>
            <a:chOff x="4927179" y="4007261"/>
            <a:chExt cx="2002389"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5073464" y="4007261"/>
              <a:ext cx="844667" cy="338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destino</a:t>
              </a:r>
              <a:endParaRPr kumimoji="0" lang="pt-BR"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física</a:t>
                </a:r>
                <a:endPar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endParaRP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746282" cy="338554"/>
          </a:xfrm>
          <a:prstGeom prst="rect">
            <a:avLst/>
          </a:prstGeom>
          <a:noFill/>
        </p:spPr>
        <p:txBody>
          <a:bodyPr wrap="none" rtlCol="0">
            <a:spAutoFit/>
          </a:bodyPr>
          <a:lstStyle/>
          <a:p>
            <a:pPr lvl="0">
              <a:defRPr/>
            </a:pPr>
            <a:r>
              <a:rPr kumimoji="0" lang="pt-BR" sz="1600" b="0" i="0" u="none" strike="noStrike" kern="1200" cap="none" spc="0" normalizeH="0" baseline="0" noProof="0">
                <a:ln>
                  <a:noFill/>
                </a:ln>
                <a:solidFill>
                  <a:srgbClr val="C00000"/>
                </a:solidFill>
                <a:effectLst/>
                <a:uLnTx/>
                <a:uFillTx/>
                <a:latin typeface="Calibri" panose="020F0502020204030204"/>
                <a:ea typeface="+mn-ea"/>
                <a:cs typeface="+mn-cs"/>
              </a:rPr>
              <a:t>enlace de gargalo</a:t>
            </a:r>
            <a:r>
              <a:rPr lang="pt-BR" sz="1600">
                <a:solidFill>
                  <a:srgbClr val="C00000"/>
                </a:solidFill>
              </a:rPr>
              <a:t> (quase sempre ocupado)</a:t>
            </a:r>
            <a:endParaRPr kumimoji="0" lang="pt-BR"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1323439"/>
            <a:chOff x="703842" y="5262044"/>
            <a:chExt cx="4764459" cy="1323439"/>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1323439"/>
            </a:xfrm>
            <a:prstGeom prst="rect">
              <a:avLst/>
            </a:prstGeom>
            <a:noFill/>
          </p:spPr>
          <p:txBody>
            <a:bodyPr wrap="square" rtlCol="0">
              <a:spAutoFit/>
            </a:bodyPr>
            <a:lstStyle/>
            <a:p>
              <a:pPr lvl="0" algn="r">
                <a:defRPr/>
              </a:pPr>
              <a:r>
                <a:rPr lang="pt-BR" sz="1600" dirty="0">
                  <a:solidFill>
                    <a:srgbClr val="C00000"/>
                  </a:solidFill>
                </a:rPr>
                <a:t>fila de pacotes quase nunca vazia, às vezes transborda pacotes (perda)</a:t>
              </a:r>
              <a:r>
                <a:rPr lang="pt-BR" sz="1600">
                  <a:solidFill>
                    <a:srgbClr val="C00000"/>
                  </a:solidFill>
                </a:rPr>
                <a:t>
</a:t>
              </a:r>
              <a:endParaRPr kumimoji="0" lang="pt-BR"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133</a:t>
            </a:fld>
            <a:endParaRPr lang="pt-BR"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pt-BR" sz="4800" dirty="0"/>
              <a:t>TCP e o “enlace de gargalo</a:t>
            </a:r>
            <a:r>
              <a:rPr lang="pt-BR" sz="4800"/>
              <a:t>” congestionado</a:t>
            </a:r>
            <a:endParaRPr lang="pt-BR"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0" indent="-215900">
              <a:buFont typeface="Wingdings" charset="2"/>
              <a:buChar char="§"/>
              <a:defRPr/>
            </a:pPr>
            <a:r>
              <a:rPr lang="pt-BR" dirty="0">
                <a:solidFill>
                  <a:prstClr val="black"/>
                </a:solidFill>
              </a:rPr>
              <a:t>TCP (clássico, CUBIC) aumenta a taxa de envio do TCP até que uma perda de pacote ocorra na saída de </a:t>
            </a:r>
            <a:r>
              <a:rPr lang="pt-BR">
                <a:solidFill>
                  <a:prstClr val="black"/>
                </a:solidFill>
              </a:rPr>
              <a:t>algum roteador</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o </a:t>
            </a:r>
            <a:r>
              <a:rPr lang="pt-BR" i="1">
                <a:solidFill>
                  <a:srgbClr val="C00000"/>
                </a:solidFill>
              </a:rPr>
              <a:t>enlace de gargalo</a:t>
            </a:r>
            <a:endPar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2969306" y="3594045"/>
            <a:ext cx="8114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origem</a:t>
            </a:r>
            <a:endParaRPr kumimoji="0" lang="pt-BR"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física</a:t>
            </a:r>
            <a:endPar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endParaRP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839075" y="3673978"/>
            <a:ext cx="2003425" cy="1620287"/>
            <a:chOff x="4927179" y="4007261"/>
            <a:chExt cx="2002389"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5073464" y="4007261"/>
              <a:ext cx="844667" cy="338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destino</a:t>
              </a:r>
              <a:endParaRPr kumimoji="0" lang="pt-BR"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a:ln>
                      <a:noFill/>
                    </a:ln>
                    <a:solidFill>
                      <a:srgbClr val="FFFFFF">
                        <a:lumMod val="75000"/>
                      </a:srgbClr>
                    </a:solidFill>
                    <a:effectLst/>
                    <a:uLnTx/>
                    <a:uFillTx/>
                    <a:latin typeface="Arial" charset="0"/>
                    <a:ea typeface="ＭＳ Ｐゴシック" charset="0"/>
                  </a:rPr>
                  <a:t>física</a:t>
                </a:r>
                <a:endPar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endParaRP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entendendo o congestionamento: </a:t>
            </a:r>
            <a:r>
              <a:rPr lang="pt-BR">
                <a:solidFill>
                  <a:prstClr val="black"/>
                </a:solidFill>
                <a:latin typeface="Calibri" panose="020F0502020204030204"/>
              </a:rPr>
              <a:t>é útil focar no enlace de gargalo congestionado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lvl="0" indent="-460375">
                <a:lnSpc>
                  <a:spcPct val="90000"/>
                </a:lnSpc>
                <a:defRPr/>
              </a:pPr>
              <a:r>
                <a:rPr kumimoji="0" lang="pt-BR" sz="1800" b="1" i="0" u="none" strike="noStrike" kern="1200" cap="none" spc="0" normalizeH="0" baseline="0" noProof="0">
                  <a:ln>
                    <a:noFill/>
                  </a:ln>
                  <a:solidFill>
                    <a:srgbClr val="0000A3"/>
                  </a:solidFill>
                  <a:effectLst/>
                  <a:uLnTx/>
                  <a:uFillTx/>
                  <a:latin typeface="Calibri" panose="020F0502020204030204"/>
                  <a:ea typeface="+mn-ea"/>
                  <a:cs typeface="+mn-cs"/>
                </a:rPr>
                <a:t>intuição: </a:t>
              </a:r>
              <a:r>
                <a:rPr lang="pt-BR">
                  <a:solidFill>
                    <a:prstClr val="black"/>
                  </a:solidFill>
                </a:rPr>
                <a:t>aumentar </a:t>
              </a:r>
              <a:r>
                <a:rPr lang="pt-BR" dirty="0">
                  <a:solidFill>
                    <a:prstClr val="black"/>
                  </a:solidFill>
                </a:rPr>
                <a:t>a taxa de envio do TCP </a:t>
              </a:r>
              <a:r>
                <a:rPr lang="pt-BR" i="1">
                  <a:solidFill>
                    <a:prstClr val="black"/>
                  </a:solidFill>
                </a:rPr>
                <a:t>não vai</a:t>
              </a: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 aumentar vazão fim-a-fim com um gargalo congestionado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lvl="0" indent="-460375" algn="r">
                <a:lnSpc>
                  <a:spcPct val="90000"/>
                </a:lnSpc>
                <a:defRPr/>
              </a:pPr>
              <a:r>
                <a:rPr kumimoji="0" lang="pt-BR" sz="1800" b="1" i="0" u="none" strike="noStrike" kern="1200" cap="none" spc="0" normalizeH="0" baseline="0" noProof="0">
                  <a:ln>
                    <a:noFill/>
                  </a:ln>
                  <a:solidFill>
                    <a:srgbClr val="0000A3"/>
                  </a:solidFill>
                  <a:effectLst/>
                  <a:uLnTx/>
                  <a:uFillTx/>
                  <a:latin typeface="Calibri" panose="020F0502020204030204"/>
                  <a:ea typeface="+mn-ea"/>
                  <a:cs typeface="+mn-cs"/>
                </a:rPr>
                <a:t>intuição: </a:t>
              </a:r>
              <a:r>
                <a:rPr lang="pt-BR">
                  <a:solidFill>
                    <a:prstClr val="black"/>
                  </a:solidFill>
                </a:rPr>
                <a:t>aumentar </a:t>
              </a:r>
              <a:r>
                <a:rPr lang="pt-BR" dirty="0">
                  <a:solidFill>
                    <a:prstClr val="black"/>
                  </a:solidFill>
                </a:rPr>
                <a:t>a taxa de envio de </a:t>
              </a:r>
              <a:r>
                <a:rPr lang="pt-BR">
                  <a:solidFill>
                    <a:prstClr val="black"/>
                  </a:solidFill>
                </a:rPr>
                <a:t>TCP </a:t>
              </a:r>
              <a:r>
                <a:rPr kumimoji="0" lang="pt-BR" sz="1800" b="0" i="1" u="none" strike="noStrike" kern="1200" cap="none" spc="0" normalizeH="0" baseline="0" noProof="0">
                  <a:ln>
                    <a:noFill/>
                  </a:ln>
                  <a:solidFill>
                    <a:prstClr val="black"/>
                  </a:solidFill>
                  <a:effectLst/>
                  <a:uLnTx/>
                  <a:uFillTx/>
                  <a:latin typeface="Calibri" panose="020F0502020204030204"/>
                  <a:ea typeface="+mn-ea"/>
                  <a:cs typeface="+mn-cs"/>
                </a:rPr>
                <a:t>vai</a:t>
              </a: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 aumentar RTT medido</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TextBox 30">
            <a:extLst>
              <a:ext uri="{FF2B5EF4-FFF2-40B4-BE49-F238E27FC236}">
                <a16:creationId xmlns:a16="http://schemas.microsoft.com/office/drawing/2014/main" id="{AB18F1EA-ED80-CE47-9C3C-647F034AB95E}"/>
              </a:ext>
            </a:extLst>
          </p:cNvPr>
          <p:cNvSpPr txBox="1"/>
          <p:nvPr/>
        </p:nvSpPr>
        <p:spPr>
          <a:xfrm>
            <a:off x="1110286" y="6328977"/>
            <a:ext cx="9594063"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pt-BR" sz="2400" b="1" i="1" u="none" strike="noStrike" kern="1200" cap="none" spc="0" normalizeH="0" baseline="0" noProof="0" dirty="0">
                <a:ln>
                  <a:noFill/>
                </a:ln>
                <a:solidFill>
                  <a:srgbClr val="0000A3"/>
                </a:solidFill>
                <a:effectLst/>
                <a:uLnTx/>
                <a:uFillTx/>
                <a:latin typeface="Calibri" panose="020F0502020204030204"/>
                <a:ea typeface="+mn-ea"/>
                <a:cs typeface="+mn-cs"/>
              </a:rPr>
              <a:t>Objetivo: </a:t>
            </a:r>
            <a:r>
              <a:rPr kumimoji="0" lang="pt-BR" sz="2200" b="0" i="1" u="none" strike="noStrike" kern="1200" cap="none" spc="0" normalizeH="0" baseline="0" noProof="0" dirty="0">
                <a:ln>
                  <a:noFill/>
                </a:ln>
                <a:solidFill>
                  <a:prstClr val="black"/>
                </a:solidFill>
                <a:effectLst/>
                <a:uLnTx/>
                <a:uFillTx/>
                <a:latin typeface="Calibri" panose="020F0502020204030204"/>
                <a:ea typeface="+mn-ea"/>
                <a:cs typeface="+mn-cs"/>
              </a:rPr>
              <a:t>“manter o </a:t>
            </a:r>
            <a:r>
              <a:rPr lang="pt-BR" sz="2200" i="1" dirty="0">
                <a:solidFill>
                  <a:prstClr val="black"/>
                </a:solidFill>
                <a:latin typeface="Calibri" panose="020F0502020204030204"/>
              </a:rPr>
              <a:t>cano fim-a-fim apenas cheio</a:t>
            </a:r>
            <a:r>
              <a:rPr kumimoji="0" lang="pt-BR" sz="2200" b="0" i="1" u="none" strike="noStrike" kern="1200" cap="none" spc="0" normalizeH="0" baseline="0" noProof="0" dirty="0">
                <a:ln>
                  <a:noFill/>
                </a:ln>
                <a:solidFill>
                  <a:prstClr val="black"/>
                </a:solidFill>
                <a:effectLst/>
                <a:uLnTx/>
                <a:uFillTx/>
                <a:latin typeface="Calibri" panose="020F0502020204030204"/>
                <a:ea typeface="+mn-ea"/>
                <a:cs typeface="+mn-cs"/>
              </a:rPr>
              <a:t>, mas não mais do que cheio”</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134</a:t>
            </a:fld>
            <a:endParaRPr lang="pt-BR" dirty="0"/>
          </a:p>
        </p:txBody>
      </p:sp>
      <p:grpSp>
        <p:nvGrpSpPr>
          <p:cNvPr id="3" name="Group 15">
            <a:extLst>
              <a:ext uri="{FF2B5EF4-FFF2-40B4-BE49-F238E27FC236}">
                <a16:creationId xmlns:a16="http://schemas.microsoft.com/office/drawing/2014/main" id="{51064D77-31B2-4171-D1C4-EDB811F584C7}"/>
              </a:ext>
            </a:extLst>
          </p:cNvPr>
          <p:cNvGrpSpPr/>
          <p:nvPr/>
        </p:nvGrpSpPr>
        <p:grpSpPr>
          <a:xfrm>
            <a:off x="4839045" y="5517878"/>
            <a:ext cx="876995" cy="403711"/>
            <a:chOff x="5033182" y="4091488"/>
            <a:chExt cx="876995" cy="403711"/>
          </a:xfrm>
        </p:grpSpPr>
        <p:cxnSp>
          <p:nvCxnSpPr>
            <p:cNvPr id="5" name="Straight Connector 14">
              <a:extLst>
                <a:ext uri="{FF2B5EF4-FFF2-40B4-BE49-F238E27FC236}">
                  <a16:creationId xmlns:a16="http://schemas.microsoft.com/office/drawing/2014/main" id="{1F95B0EE-2A43-5273-A563-33377360E674}"/>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7">
              <a:extLst>
                <a:ext uri="{FF2B5EF4-FFF2-40B4-BE49-F238E27FC236}">
                  <a16:creationId xmlns:a16="http://schemas.microsoft.com/office/drawing/2014/main" id="{9AB16B7D-DA4C-296F-B988-FC4C9C3B9C2A}"/>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Oval 8">
              <a:extLst>
                <a:ext uri="{FF2B5EF4-FFF2-40B4-BE49-F238E27FC236}">
                  <a16:creationId xmlns:a16="http://schemas.microsoft.com/office/drawing/2014/main" id="{E20E21BB-338D-333B-0AD4-B842F3D0D100}"/>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2" name="Straight Connector 12">
              <a:extLst>
                <a:ext uri="{FF2B5EF4-FFF2-40B4-BE49-F238E27FC236}">
                  <a16:creationId xmlns:a16="http://schemas.microsoft.com/office/drawing/2014/main" id="{DA8B33A6-1DAB-227B-40B3-85E1716B7BB7}"/>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96">
              <a:extLst>
                <a:ext uri="{FF2B5EF4-FFF2-40B4-BE49-F238E27FC236}">
                  <a16:creationId xmlns:a16="http://schemas.microsoft.com/office/drawing/2014/main" id="{41CD0694-E4E3-0687-6D32-86BC5E57A899}"/>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97">
              <a:extLst>
                <a:ext uri="{FF2B5EF4-FFF2-40B4-BE49-F238E27FC236}">
                  <a16:creationId xmlns:a16="http://schemas.microsoft.com/office/drawing/2014/main" id="{C82B0BB2-FEAB-39DA-0D1A-5EE9FE4B6202}"/>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ctangle 98">
              <a:extLst>
                <a:ext uri="{FF2B5EF4-FFF2-40B4-BE49-F238E27FC236}">
                  <a16:creationId xmlns:a16="http://schemas.microsoft.com/office/drawing/2014/main" id="{240DA2B3-CE9C-27A0-D447-8B74CCF5DA1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1" name="TextBox 9">
            <a:extLst>
              <a:ext uri="{FF2B5EF4-FFF2-40B4-BE49-F238E27FC236}">
                <a16:creationId xmlns:a16="http://schemas.microsoft.com/office/drawing/2014/main" id="{F96FDA79-992A-D531-411F-B3ADEABC400D}"/>
              </a:ext>
            </a:extLst>
          </p:cNvPr>
          <p:cNvSpPr txBox="1"/>
          <p:nvPr/>
        </p:nvSpPr>
        <p:spPr>
          <a:xfrm>
            <a:off x="5386039" y="5509414"/>
            <a:ext cx="328936" cy="400110"/>
          </a:xfrm>
          <a:prstGeom prst="rect">
            <a:avLst/>
          </a:prstGeom>
          <a:noFill/>
        </p:spPr>
        <p:txBody>
          <a:bodyPr wrap="none" rtlCol="0">
            <a:spAutoFit/>
          </a:bodyPr>
          <a:lstStyle/>
          <a:p>
            <a:r>
              <a:rPr lang="en-US" sz="2000" dirty="0">
                <a:solidFill>
                  <a:schemeClr val="bg1"/>
                </a:solidFill>
              </a:rPr>
              <a:t>R</a:t>
            </a:r>
          </a:p>
        </p:txBody>
      </p:sp>
      <p:cxnSp>
        <p:nvCxnSpPr>
          <p:cNvPr id="24" name="Straight Connector 27">
            <a:extLst>
              <a:ext uri="{FF2B5EF4-FFF2-40B4-BE49-F238E27FC236}">
                <a16:creationId xmlns:a16="http://schemas.microsoft.com/office/drawing/2014/main" id="{A28974D5-1CA2-6769-1CA2-84DB48E6E583}"/>
              </a:ext>
            </a:extLst>
          </p:cNvPr>
          <p:cNvCxnSpPr>
            <a:cxnSpLocks/>
          </p:cNvCxnSpPr>
          <p:nvPr/>
        </p:nvCxnSpPr>
        <p:spPr>
          <a:xfrm>
            <a:off x="3983442" y="4385866"/>
            <a:ext cx="3811183" cy="10918"/>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7" name="TextBox 28">
            <a:extLst>
              <a:ext uri="{FF2B5EF4-FFF2-40B4-BE49-F238E27FC236}">
                <a16:creationId xmlns:a16="http://schemas.microsoft.com/office/drawing/2014/main" id="{D59271FA-448C-E7A7-5FC5-0B550FE954BA}"/>
              </a:ext>
            </a:extLst>
          </p:cNvPr>
          <p:cNvSpPr txBox="1"/>
          <p:nvPr/>
        </p:nvSpPr>
        <p:spPr>
          <a:xfrm>
            <a:off x="5579052" y="4212118"/>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870840-002A-65E7-397F-AA85723E8DBD}"/>
            </a:ext>
          </a:extLst>
        </p:cNvPr>
        <p:cNvGrpSpPr/>
        <p:nvPr/>
      </p:nvGrpSpPr>
      <p:grpSpPr>
        <a:xfrm>
          <a:off x="0" y="0"/>
          <a:ext cx="0" cy="0"/>
          <a:chOff x="0" y="0"/>
          <a:chExt cx="0" cy="0"/>
        </a:xfrm>
      </p:grpSpPr>
      <p:sp>
        <p:nvSpPr>
          <p:cNvPr id="189" name="Freeform 2">
            <a:extLst>
              <a:ext uri="{FF2B5EF4-FFF2-40B4-BE49-F238E27FC236}">
                <a16:creationId xmlns:a16="http://schemas.microsoft.com/office/drawing/2014/main" id="{9856E51F-AFF4-CEF8-0A54-0A11FEB20C63}"/>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31FCCB9-68FA-BD91-1CC1-A450E5DD8716}"/>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118E0BEF-9D46-D766-1FDE-0FC2279226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46B43209-17AD-1CC7-41B5-EDBEAF0BB0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414BDAE6-8D1C-427D-6C9D-226C9EC7DE1F}"/>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3A6F4156-E274-FA6B-631F-DC21CB5D4FD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A21982C4-D5EB-4602-57A0-51401CD2BA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BBBD3C7E-0B44-23FB-06FA-CE6428141E4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9EA68B3-408A-CA80-6A36-CBEFA1BEBB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9AA3017C-CD97-E14C-E94D-13F71745282D}"/>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7732AB86-B47C-A12A-48DA-2C4A07309E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AF4E23C9-0772-298A-E284-FE73399FC2E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36DB8665-E966-57E6-CC0D-C64D55DD0D78}"/>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54851C97-C075-2993-D020-0DF2D3D1BF7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B9BEBCB4-19E3-3716-DEFB-17FF0857FA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846368C0-A140-8B2B-1B43-AC66E3C94E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946B246D-0FED-7BEE-936A-BD60BDECFF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B5B83DFD-D3F4-CFEF-E6D4-EA0D45E792AA}"/>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97C3D4C2-D98A-C41D-FEE4-5E3051A81C8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9BA9DBDD-8D53-6230-CAFD-7319EFAB7D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A547BBB9-919C-93CD-B93F-E6FA44E9E8C0}"/>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3A5BA550-AC47-14F5-9E0A-E75295FB267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527A0236-8818-4014-B590-101D6F6FD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187238BF-2B3A-43BD-ABA9-72073F1EA38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E278D606-F517-B790-D306-52FB50CE5AD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84F48542-E45A-A4AB-8F8A-B0610ECD0918}"/>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320A0F2-2D70-F041-57E3-21D8D2BE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FC6E5532-6C25-9D32-8423-9491C6215A3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20CE577B-3F5A-260F-9C0D-280D56DACACC}"/>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EF669FD-3D93-F60A-B880-0CE8396CEC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64690180-BE5A-D4B4-882B-6711DF533C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DA937A96-B59A-9FC9-3BDE-D656DA809BC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3CFCA56-6A96-BEEC-FDE7-3742D644068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CAD13C47-0E87-9C8B-21BA-5F7A579A86E9}"/>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4CEF3197-3BEB-8294-835A-7838D78A59C8}"/>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233C4567-2137-3EA9-5141-7B9276F6CEF8}"/>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CAF1A00E-187D-B164-1597-960354AB72DF}"/>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1027419E-69C2-04F4-DC26-5C8746B563CF}"/>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515BFBB3-964F-38B7-ED43-845120CCC7C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103DC549-A9AF-F82C-8B37-6B0B2385D7AB}"/>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61D4761E-A031-CA2E-6073-2E35F841CE41}"/>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98CE59A6-35A0-CBB0-2EC9-BBC79BDC12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6169441E-3E91-0854-5B83-727AA04E783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009685CE-53A0-7F41-AA8B-ECEBDC7CFAD0}"/>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28505CF5-A124-EB2E-D48A-00D74E70D5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24EB6E06-E2B1-4A01-8D89-0CB56418C09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0C3BC699-2EDF-C87C-DEAB-EE38585E985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9E122143-051C-705C-0EB3-BE8D200B39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6D0CCE03-3FB5-A057-2744-69143DEDEEBE}"/>
              </a:ext>
            </a:extLst>
          </p:cNvPr>
          <p:cNvSpPr>
            <a:spLocks noGrp="1"/>
          </p:cNvSpPr>
          <p:nvPr>
            <p:ph type="title"/>
          </p:nvPr>
        </p:nvSpPr>
        <p:spPr>
          <a:xfrm>
            <a:off x="760590" y="272143"/>
            <a:ext cx="11393310" cy="894622"/>
          </a:xfrm>
        </p:spPr>
        <p:txBody>
          <a:bodyPr>
            <a:normAutofit/>
          </a:bodyPr>
          <a:lstStyle/>
          <a:p>
            <a:r>
              <a:rPr lang="en-US" sz="4800" dirty="0"/>
              <a:t>TCP e o “enlace de </a:t>
            </a:r>
            <a:r>
              <a:rPr lang="en-US" sz="4800" dirty="0" err="1"/>
              <a:t>gargalo</a:t>
            </a:r>
            <a:r>
              <a:rPr lang="en-US" sz="4800" dirty="0"/>
              <a:t>” </a:t>
            </a:r>
            <a:r>
              <a:rPr lang="en-US" sz="4800" dirty="0" err="1"/>
              <a:t>congestionado</a:t>
            </a:r>
            <a:endParaRPr lang="en-US" sz="4400" b="0" dirty="0"/>
          </a:p>
        </p:txBody>
      </p:sp>
      <p:sp>
        <p:nvSpPr>
          <p:cNvPr id="6" name="Rectangle 4">
            <a:extLst>
              <a:ext uri="{FF2B5EF4-FFF2-40B4-BE49-F238E27FC236}">
                <a16:creationId xmlns:a16="http://schemas.microsoft.com/office/drawing/2014/main" id="{F6E60047-AE23-338E-0954-259516FB0050}"/>
              </a:ext>
            </a:extLst>
          </p:cNvPr>
          <p:cNvSpPr txBox="1">
            <a:spLocks noChangeArrowheads="1"/>
          </p:cNvSpPr>
          <p:nvPr/>
        </p:nvSpPr>
        <p:spPr>
          <a:xfrm>
            <a:off x="667043" y="1366203"/>
            <a:ext cx="11177587" cy="160838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0" indent="-215900">
              <a:buFont typeface="Wingdings" charset="2"/>
              <a:buChar char="§"/>
              <a:defRPr/>
            </a:pPr>
            <a:r>
              <a:rPr lang="pt-BR" dirty="0">
                <a:solidFill>
                  <a:prstClr val="black"/>
                </a:solidFill>
              </a:rPr>
              <a:t>múltiplos fluxos congestionam coletivamente o enlace de gargalo</a:t>
            </a:r>
            <a:r>
              <a:rPr lang="en-US" dirty="0">
                <a:solidFill>
                  <a:prstClr val="black"/>
                </a:solidFill>
                <a:latin typeface="Calibri" panose="020F0502020204030204"/>
              </a:rPr>
              <a:t>:</a:t>
            </a:r>
          </a:p>
          <a:p>
            <a:pPr marL="690563" lvl="1" indent="-227013">
              <a:spcBef>
                <a:spcPts val="400"/>
              </a:spcBef>
              <a:buClr>
                <a:srgbClr val="0000A3"/>
              </a:buClr>
              <a:defRPr/>
            </a:pPr>
            <a:r>
              <a:rPr lang="pt-BR" sz="2800" dirty="0">
                <a:solidFill>
                  <a:prstClr val="black"/>
                </a:solidFill>
              </a:rPr>
              <a:t>cada um executando seu próprio controle de congestionamento TCP</a:t>
            </a:r>
            <a:endParaRPr lang="en-US" sz="2800" dirty="0">
              <a:solidFill>
                <a:prstClr val="black"/>
              </a:solidFill>
              <a:latin typeface="Calibri" panose="020F0502020204030204"/>
            </a:endParaRPr>
          </a:p>
          <a:p>
            <a:pPr marL="690563" lvl="1" indent="-227013">
              <a:spcBef>
                <a:spcPts val="400"/>
              </a:spcBef>
              <a:buClr>
                <a:srgbClr val="0000A3"/>
              </a:buClr>
              <a:defRPr/>
            </a:pPr>
            <a:r>
              <a:rPr lang="pt-BR" sz="2800" dirty="0">
                <a:solidFill>
                  <a:prstClr val="black"/>
                </a:solidFill>
              </a:rPr>
              <a:t>cada um dos fluxos </a:t>
            </a:r>
            <a:r>
              <a:rPr lang="pt-BR" sz="2800" i="1" dirty="0">
                <a:solidFill>
                  <a:prstClr val="black"/>
                </a:solidFill>
              </a:rPr>
              <a:t>N</a:t>
            </a:r>
            <a:r>
              <a:rPr lang="pt-BR" sz="2800" dirty="0">
                <a:solidFill>
                  <a:prstClr val="black"/>
                </a:solidFill>
              </a:rPr>
              <a:t> deve, idealmente, receber uma taxa de transferência de </a:t>
            </a:r>
            <a:r>
              <a:rPr lang="pt-BR" sz="2800" i="1" dirty="0">
                <a:solidFill>
                  <a:prstClr val="black"/>
                </a:solidFill>
              </a:rPr>
              <a:t>R/N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800100" lvl="1" indent="-215900">
              <a:spcBef>
                <a:spcPts val="1000"/>
              </a:spcBef>
              <a:buClr>
                <a:srgbClr val="0000A3"/>
              </a:buClr>
              <a:buFont typeface="Wingdings" charset="2"/>
              <a:buChar char="§"/>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Slide Number Placeholder 2">
            <a:extLst>
              <a:ext uri="{FF2B5EF4-FFF2-40B4-BE49-F238E27FC236}">
                <a16:creationId xmlns:a16="http://schemas.microsoft.com/office/drawing/2014/main" id="{B635E8D0-C0E4-F8AE-90C3-4D7FFDB6497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grpSp>
        <p:nvGrpSpPr>
          <p:cNvPr id="37" name="Group 36">
            <a:extLst>
              <a:ext uri="{FF2B5EF4-FFF2-40B4-BE49-F238E27FC236}">
                <a16:creationId xmlns:a16="http://schemas.microsoft.com/office/drawing/2014/main" id="{5BF05370-6623-FF5B-3C75-AF392D11EA74}"/>
              </a:ext>
            </a:extLst>
          </p:cNvPr>
          <p:cNvGrpSpPr/>
          <p:nvPr/>
        </p:nvGrpSpPr>
        <p:grpSpPr>
          <a:xfrm>
            <a:off x="4932769" y="5194220"/>
            <a:ext cx="768768" cy="634581"/>
            <a:chOff x="8692732" y="3768846"/>
            <a:chExt cx="887337" cy="733973"/>
          </a:xfrm>
        </p:grpSpPr>
        <p:sp>
          <p:nvSpPr>
            <p:cNvPr id="36" name="Freeform 35">
              <a:extLst>
                <a:ext uri="{FF2B5EF4-FFF2-40B4-BE49-F238E27FC236}">
                  <a16:creationId xmlns:a16="http://schemas.microsoft.com/office/drawing/2014/main" id="{FFD190DF-835E-E1D1-2BFA-B2EE45F8F479}"/>
                </a:ext>
              </a:extLst>
            </p:cNvPr>
            <p:cNvSpPr/>
            <p:nvPr/>
          </p:nvSpPr>
          <p:spPr>
            <a:xfrm>
              <a:off x="8692732" y="3842979"/>
              <a:ext cx="757595" cy="178863"/>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Freeform 13">
              <a:extLst>
                <a:ext uri="{FF2B5EF4-FFF2-40B4-BE49-F238E27FC236}">
                  <a16:creationId xmlns:a16="http://schemas.microsoft.com/office/drawing/2014/main" id="{250785A7-8C18-868F-F36A-FB30F795C965}"/>
                </a:ext>
              </a:extLst>
            </p:cNvPr>
            <p:cNvSpPr/>
            <p:nvPr/>
          </p:nvSpPr>
          <p:spPr>
            <a:xfrm>
              <a:off x="8694412" y="4310142"/>
              <a:ext cx="757595" cy="19267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 name="Oval 29">
              <a:extLst>
                <a:ext uri="{FF2B5EF4-FFF2-40B4-BE49-F238E27FC236}">
                  <a16:creationId xmlns:a16="http://schemas.microsoft.com/office/drawing/2014/main" id="{41F39742-5052-803A-BF8C-C42BAD6F909D}"/>
                </a:ext>
              </a:extLst>
            </p:cNvPr>
            <p:cNvSpPr/>
            <p:nvPr/>
          </p:nvSpPr>
          <p:spPr>
            <a:xfrm>
              <a:off x="8698808" y="4225810"/>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445C9901-29FD-F284-0EAD-3277E3F45A2D}"/>
                </a:ext>
              </a:extLst>
            </p:cNvPr>
            <p:cNvSpPr/>
            <p:nvPr/>
          </p:nvSpPr>
          <p:spPr>
            <a:xfrm>
              <a:off x="8696938" y="3768846"/>
              <a:ext cx="755069"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 name="Group 18">
              <a:extLst>
                <a:ext uri="{FF2B5EF4-FFF2-40B4-BE49-F238E27FC236}">
                  <a16:creationId xmlns:a16="http://schemas.microsoft.com/office/drawing/2014/main" id="{23AD7AA2-B45E-CEED-21E6-6AD1C7FBD3A2}"/>
                </a:ext>
              </a:extLst>
            </p:cNvPr>
            <p:cNvGrpSpPr/>
            <p:nvPr/>
          </p:nvGrpSpPr>
          <p:grpSpPr>
            <a:xfrm>
              <a:off x="8897947" y="3782018"/>
              <a:ext cx="348960" cy="123931"/>
              <a:chOff x="7786941" y="2884917"/>
              <a:chExt cx="897649" cy="353919"/>
            </a:xfrm>
          </p:grpSpPr>
          <p:sp>
            <p:nvSpPr>
              <p:cNvPr id="21" name="Freeform 20">
                <a:extLst>
                  <a:ext uri="{FF2B5EF4-FFF2-40B4-BE49-F238E27FC236}">
                    <a16:creationId xmlns:a16="http://schemas.microsoft.com/office/drawing/2014/main" id="{1D6B95E5-F5AE-97C1-9034-95690277C8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BD1A2EAA-8AC5-180F-3387-854F0FADF8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1CC5E81A-6925-D465-D05B-5DE2404326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Freeform 26">
                <a:extLst>
                  <a:ext uri="{FF2B5EF4-FFF2-40B4-BE49-F238E27FC236}">
                    <a16:creationId xmlns:a16="http://schemas.microsoft.com/office/drawing/2014/main" id="{80787448-CB6E-E43B-DA1E-398CDFFBA4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34" name="Straight Connector 33">
              <a:extLst>
                <a:ext uri="{FF2B5EF4-FFF2-40B4-BE49-F238E27FC236}">
                  <a16:creationId xmlns:a16="http://schemas.microsoft.com/office/drawing/2014/main" id="{CCA06453-B111-A7ED-9C4E-5F471D159B93}"/>
                </a:ext>
              </a:extLst>
            </p:cNvPr>
            <p:cNvCxnSpPr>
              <a:stCxn id="30" idx="2"/>
            </p:cNvCxnSpPr>
            <p:nvPr/>
          </p:nvCxnSpPr>
          <p:spPr>
            <a:xfrm flipH="1" flipV="1">
              <a:off x="8694412" y="3851391"/>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4DB4073-158A-9C29-1A2E-C14AB480711F}"/>
                </a:ext>
              </a:extLst>
            </p:cNvPr>
            <p:cNvCxnSpPr/>
            <p:nvPr/>
          </p:nvCxnSpPr>
          <p:spPr>
            <a:xfrm flipH="1" flipV="1">
              <a:off x="9453877" y="3842979"/>
              <a:ext cx="4396" cy="458751"/>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pic>
          <p:nvPicPr>
            <p:cNvPr id="11" name="Picture 10" descr="A row of colorful rectangular objects&#10;&#10;Description automatically generated">
              <a:extLst>
                <a:ext uri="{FF2B5EF4-FFF2-40B4-BE49-F238E27FC236}">
                  <a16:creationId xmlns:a16="http://schemas.microsoft.com/office/drawing/2014/main" id="{0031780E-3965-ADCA-7733-EE6AC49B2461}"/>
                </a:ext>
              </a:extLst>
            </p:cNvPr>
            <p:cNvPicPr>
              <a:picLocks noChangeAspect="1"/>
            </p:cNvPicPr>
            <p:nvPr/>
          </p:nvPicPr>
          <p:blipFill>
            <a:blip r:embed="rId3"/>
            <a:stretch>
              <a:fillRect/>
            </a:stretch>
          </p:blipFill>
          <p:spPr>
            <a:xfrm>
              <a:off x="8897947" y="3957329"/>
              <a:ext cx="682122" cy="390314"/>
            </a:xfrm>
            <a:prstGeom prst="rect">
              <a:avLst/>
            </a:prstGeom>
          </p:spPr>
        </p:pic>
      </p:grpSp>
      <p:grpSp>
        <p:nvGrpSpPr>
          <p:cNvPr id="38" name="Group 37">
            <a:extLst>
              <a:ext uri="{FF2B5EF4-FFF2-40B4-BE49-F238E27FC236}">
                <a16:creationId xmlns:a16="http://schemas.microsoft.com/office/drawing/2014/main" id="{E3816AD1-B3E1-BA51-5128-02522C010DC7}"/>
              </a:ext>
            </a:extLst>
          </p:cNvPr>
          <p:cNvGrpSpPr/>
          <p:nvPr/>
        </p:nvGrpSpPr>
        <p:grpSpPr>
          <a:xfrm>
            <a:off x="1916841" y="3261962"/>
            <a:ext cx="1322364" cy="3338489"/>
            <a:chOff x="2187427" y="1018200"/>
            <a:chExt cx="1149383" cy="2958858"/>
          </a:xfrm>
        </p:grpSpPr>
        <p:sp>
          <p:nvSpPr>
            <p:cNvPr id="39" name="Freeform 417">
              <a:extLst>
                <a:ext uri="{FF2B5EF4-FFF2-40B4-BE49-F238E27FC236}">
                  <a16:creationId xmlns:a16="http://schemas.microsoft.com/office/drawing/2014/main" id="{D6D39DD7-3E34-3972-B0B8-16CC618E9504}"/>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40" name="Picture 39" descr="A computer with a green screen&#10;&#10;Description automatically generated">
              <a:extLst>
                <a:ext uri="{FF2B5EF4-FFF2-40B4-BE49-F238E27FC236}">
                  <a16:creationId xmlns:a16="http://schemas.microsoft.com/office/drawing/2014/main" id="{5A4B6895-6225-B4EF-43D7-AE6E682D7BD5}"/>
                </a:ext>
              </a:extLst>
            </p:cNvPr>
            <p:cNvPicPr>
              <a:picLocks noChangeAspect="1"/>
            </p:cNvPicPr>
            <p:nvPr/>
          </p:nvPicPr>
          <p:blipFill>
            <a:blip r:embed="rId4"/>
            <a:stretch>
              <a:fillRect/>
            </a:stretch>
          </p:blipFill>
          <p:spPr>
            <a:xfrm>
              <a:off x="2193295" y="1018200"/>
              <a:ext cx="571757" cy="566742"/>
            </a:xfrm>
            <a:prstGeom prst="rect">
              <a:avLst/>
            </a:prstGeom>
          </p:spPr>
        </p:pic>
        <p:sp>
          <p:nvSpPr>
            <p:cNvPr id="41" name="Freeform 417">
              <a:extLst>
                <a:ext uri="{FF2B5EF4-FFF2-40B4-BE49-F238E27FC236}">
                  <a16:creationId xmlns:a16="http://schemas.microsoft.com/office/drawing/2014/main" id="{8F5E38F6-154B-371A-39CB-58D964595628}"/>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42" name="Freeform 417">
              <a:extLst>
                <a:ext uri="{FF2B5EF4-FFF2-40B4-BE49-F238E27FC236}">
                  <a16:creationId xmlns:a16="http://schemas.microsoft.com/office/drawing/2014/main" id="{39B16BFE-724E-0361-2472-E808A228AAEE}"/>
                </a:ext>
              </a:extLst>
            </p:cNvPr>
            <p:cNvSpPr>
              <a:spLocks/>
            </p:cNvSpPr>
            <p:nvPr/>
          </p:nvSpPr>
          <p:spPr bwMode="auto">
            <a:xfrm>
              <a:off x="2187427" y="329652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43" name="Group 42">
              <a:extLst>
                <a:ext uri="{FF2B5EF4-FFF2-40B4-BE49-F238E27FC236}">
                  <a16:creationId xmlns:a16="http://schemas.microsoft.com/office/drawing/2014/main" id="{1B17814E-E26F-F7D3-F39A-7C696B9E06DF}"/>
                </a:ext>
              </a:extLst>
            </p:cNvPr>
            <p:cNvGrpSpPr/>
            <p:nvPr/>
          </p:nvGrpSpPr>
          <p:grpSpPr>
            <a:xfrm>
              <a:off x="2221530" y="1863658"/>
              <a:ext cx="571757" cy="566742"/>
              <a:chOff x="5973704" y="2562470"/>
              <a:chExt cx="2172970" cy="2153910"/>
            </a:xfrm>
          </p:grpSpPr>
          <p:pic>
            <p:nvPicPr>
              <p:cNvPr id="48" name="Picture 47" descr="A computer with a green screen&#10;&#10;Description automatically generated">
                <a:extLst>
                  <a:ext uri="{FF2B5EF4-FFF2-40B4-BE49-F238E27FC236}">
                    <a16:creationId xmlns:a16="http://schemas.microsoft.com/office/drawing/2014/main" id="{8915B6BB-099C-2960-6462-B49DD2819B8F}"/>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9" name="Freeform 48">
                <a:extLst>
                  <a:ext uri="{FF2B5EF4-FFF2-40B4-BE49-F238E27FC236}">
                    <a16:creationId xmlns:a16="http://schemas.microsoft.com/office/drawing/2014/main" id="{D4A37CC1-8261-EFA2-B388-29B27B7F04B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D7D57FB6-98ED-8F22-1100-1C6194FA4582}"/>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44" name="Group 43">
              <a:extLst>
                <a:ext uri="{FF2B5EF4-FFF2-40B4-BE49-F238E27FC236}">
                  <a16:creationId xmlns:a16="http://schemas.microsoft.com/office/drawing/2014/main" id="{417D3647-ACDB-BF56-7619-6025EDD07B75}"/>
                </a:ext>
              </a:extLst>
            </p:cNvPr>
            <p:cNvGrpSpPr/>
            <p:nvPr/>
          </p:nvGrpSpPr>
          <p:grpSpPr>
            <a:xfrm>
              <a:off x="2211440" y="3041647"/>
              <a:ext cx="571757" cy="566742"/>
              <a:chOff x="5973704" y="2562470"/>
              <a:chExt cx="2172970" cy="2153910"/>
            </a:xfrm>
          </p:grpSpPr>
          <p:pic>
            <p:nvPicPr>
              <p:cNvPr id="45" name="Picture 44" descr="A computer with a green screen&#10;&#10;Description automatically generated">
                <a:extLst>
                  <a:ext uri="{FF2B5EF4-FFF2-40B4-BE49-F238E27FC236}">
                    <a16:creationId xmlns:a16="http://schemas.microsoft.com/office/drawing/2014/main" id="{16CE30C8-7C7D-541E-DD6D-1FEABD8D6C56}"/>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46" name="Freeform 45">
                <a:extLst>
                  <a:ext uri="{FF2B5EF4-FFF2-40B4-BE49-F238E27FC236}">
                    <a16:creationId xmlns:a16="http://schemas.microsoft.com/office/drawing/2014/main" id="{05661C77-73B4-749A-FAC2-833F1B2B3DE4}"/>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6FC4AB24-3DBD-2968-6545-BA2A4B675A22}"/>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grpSp>
        <p:nvGrpSpPr>
          <p:cNvPr id="51" name="Group 50">
            <a:extLst>
              <a:ext uri="{FF2B5EF4-FFF2-40B4-BE49-F238E27FC236}">
                <a16:creationId xmlns:a16="http://schemas.microsoft.com/office/drawing/2014/main" id="{59780823-5CFA-EA55-3FD6-B0E5837767F4}"/>
              </a:ext>
            </a:extLst>
          </p:cNvPr>
          <p:cNvGrpSpPr/>
          <p:nvPr/>
        </p:nvGrpSpPr>
        <p:grpSpPr>
          <a:xfrm>
            <a:off x="7529914" y="3535921"/>
            <a:ext cx="1529705" cy="3153047"/>
            <a:chOff x="8489331" y="2314488"/>
            <a:chExt cx="1529705" cy="3153047"/>
          </a:xfrm>
        </p:grpSpPr>
        <p:grpSp>
          <p:nvGrpSpPr>
            <p:cNvPr id="52" name="Group 51">
              <a:extLst>
                <a:ext uri="{FF2B5EF4-FFF2-40B4-BE49-F238E27FC236}">
                  <a16:creationId xmlns:a16="http://schemas.microsoft.com/office/drawing/2014/main" id="{ED06E003-043D-1E26-AA85-CDC01C00E953}"/>
                </a:ext>
              </a:extLst>
            </p:cNvPr>
            <p:cNvGrpSpPr/>
            <p:nvPr/>
          </p:nvGrpSpPr>
          <p:grpSpPr>
            <a:xfrm flipH="1">
              <a:off x="8489331" y="2318781"/>
              <a:ext cx="1322364" cy="3148754"/>
              <a:chOff x="2187427" y="1018200"/>
              <a:chExt cx="1149383" cy="2790698"/>
            </a:xfrm>
          </p:grpSpPr>
          <p:sp>
            <p:nvSpPr>
              <p:cNvPr id="58" name="Freeform 417">
                <a:extLst>
                  <a:ext uri="{FF2B5EF4-FFF2-40B4-BE49-F238E27FC236}">
                    <a16:creationId xmlns:a16="http://schemas.microsoft.com/office/drawing/2014/main" id="{B4F08912-AFC8-599A-2E8B-9544E20DE29E}"/>
                  </a:ext>
                </a:extLst>
              </p:cNvPr>
              <p:cNvSpPr>
                <a:spLocks/>
              </p:cNvSpPr>
              <p:nvPr/>
            </p:nvSpPr>
            <p:spPr bwMode="auto">
              <a:xfrm>
                <a:off x="2193296" y="1226167"/>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pic>
            <p:nvPicPr>
              <p:cNvPr id="59" name="Picture 58" descr="A computer with a green screen&#10;&#10;Description automatically generated">
                <a:extLst>
                  <a:ext uri="{FF2B5EF4-FFF2-40B4-BE49-F238E27FC236}">
                    <a16:creationId xmlns:a16="http://schemas.microsoft.com/office/drawing/2014/main" id="{7E07C5DE-CB97-38DD-9F76-C7886FC72038}"/>
                  </a:ext>
                </a:extLst>
              </p:cNvPr>
              <p:cNvPicPr>
                <a:picLocks noChangeAspect="1"/>
              </p:cNvPicPr>
              <p:nvPr/>
            </p:nvPicPr>
            <p:blipFill>
              <a:blip r:embed="rId4"/>
              <a:stretch>
                <a:fillRect/>
              </a:stretch>
            </p:blipFill>
            <p:spPr>
              <a:xfrm>
                <a:off x="2193295" y="1018200"/>
                <a:ext cx="571757" cy="566742"/>
              </a:xfrm>
              <a:prstGeom prst="rect">
                <a:avLst/>
              </a:prstGeom>
            </p:spPr>
          </p:pic>
          <p:sp>
            <p:nvSpPr>
              <p:cNvPr id="60" name="Freeform 417">
                <a:extLst>
                  <a:ext uri="{FF2B5EF4-FFF2-40B4-BE49-F238E27FC236}">
                    <a16:creationId xmlns:a16="http://schemas.microsoft.com/office/drawing/2014/main" id="{A44A115A-FD6D-1648-6928-8A97F2743FB6}"/>
                  </a:ext>
                </a:extLst>
              </p:cNvPr>
              <p:cNvSpPr>
                <a:spLocks/>
              </p:cNvSpPr>
              <p:nvPr/>
            </p:nvSpPr>
            <p:spPr bwMode="auto">
              <a:xfrm>
                <a:off x="2193296" y="1961034"/>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61" name="Freeform 417">
                <a:extLst>
                  <a:ext uri="{FF2B5EF4-FFF2-40B4-BE49-F238E27FC236}">
                    <a16:creationId xmlns:a16="http://schemas.microsoft.com/office/drawing/2014/main" id="{EB73D587-6397-FF55-5A45-C595A7AC488D}"/>
                  </a:ext>
                </a:extLst>
              </p:cNvPr>
              <p:cNvSpPr>
                <a:spLocks/>
              </p:cNvSpPr>
              <p:nvPr/>
            </p:nvSpPr>
            <p:spPr bwMode="auto">
              <a:xfrm>
                <a:off x="2187427" y="3128365"/>
                <a:ext cx="1143514" cy="680533"/>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grpSp>
            <p:nvGrpSpPr>
              <p:cNvPr id="62" name="Group 61">
                <a:extLst>
                  <a:ext uri="{FF2B5EF4-FFF2-40B4-BE49-F238E27FC236}">
                    <a16:creationId xmlns:a16="http://schemas.microsoft.com/office/drawing/2014/main" id="{4FD14474-CA87-E041-CCB2-4ED67DEE9DD9}"/>
                  </a:ext>
                </a:extLst>
              </p:cNvPr>
              <p:cNvGrpSpPr/>
              <p:nvPr/>
            </p:nvGrpSpPr>
            <p:grpSpPr>
              <a:xfrm>
                <a:off x="2221530" y="1863658"/>
                <a:ext cx="571757" cy="566742"/>
                <a:chOff x="5973704" y="2562470"/>
                <a:chExt cx="2172970" cy="2153910"/>
              </a:xfrm>
            </p:grpSpPr>
            <p:pic>
              <p:nvPicPr>
                <p:cNvPr id="67" name="Picture 66" descr="A computer with a green screen&#10;&#10;Description automatically generated">
                  <a:extLst>
                    <a:ext uri="{FF2B5EF4-FFF2-40B4-BE49-F238E27FC236}">
                      <a16:creationId xmlns:a16="http://schemas.microsoft.com/office/drawing/2014/main" id="{093E91E0-B617-6A39-74D2-4722D187AF5E}"/>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8" name="Freeform 67">
                  <a:extLst>
                    <a:ext uri="{FF2B5EF4-FFF2-40B4-BE49-F238E27FC236}">
                      <a16:creationId xmlns:a16="http://schemas.microsoft.com/office/drawing/2014/main" id="{7653AB30-4DC8-6AFF-C46B-99C30C3CE9EC}"/>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FCBA92"/>
                    </a:gs>
                    <a:gs pos="53000">
                      <a:srgbClr val="FEE3D0"/>
                    </a:gs>
                    <a:gs pos="99000">
                      <a:srgbClr val="FCBA9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a:extLst>
                    <a:ext uri="{FF2B5EF4-FFF2-40B4-BE49-F238E27FC236}">
                      <a16:creationId xmlns:a16="http://schemas.microsoft.com/office/drawing/2014/main" id="{C41E9251-DF24-7176-9914-5F24A07D4616}"/>
                    </a:ext>
                  </a:extLst>
                </p:cNvPr>
                <p:cNvCxnSpPr>
                  <a:cxnSpLocks/>
                </p:cNvCxnSpPr>
                <p:nvPr/>
              </p:nvCxnSpPr>
              <p:spPr>
                <a:xfrm flipV="1">
                  <a:off x="6878781" y="4400550"/>
                  <a:ext cx="944419" cy="120650"/>
                </a:xfrm>
                <a:prstGeom prst="line">
                  <a:avLst/>
                </a:prstGeom>
                <a:ln w="31750" cap="rnd">
                  <a:solidFill>
                    <a:srgbClr val="FCBA92"/>
                  </a:solidFill>
                </a:ln>
              </p:spPr>
              <p:style>
                <a:lnRef idx="2">
                  <a:schemeClr val="accent1"/>
                </a:lnRef>
                <a:fillRef idx="0">
                  <a:schemeClr val="accent1"/>
                </a:fillRef>
                <a:effectRef idx="1">
                  <a:schemeClr val="accent1"/>
                </a:effectRef>
                <a:fontRef idx="minor">
                  <a:schemeClr val="tx1"/>
                </a:fontRef>
              </p:style>
            </p:cxnSp>
          </p:grpSp>
          <p:grpSp>
            <p:nvGrpSpPr>
              <p:cNvPr id="63" name="Group 62">
                <a:extLst>
                  <a:ext uri="{FF2B5EF4-FFF2-40B4-BE49-F238E27FC236}">
                    <a16:creationId xmlns:a16="http://schemas.microsoft.com/office/drawing/2014/main" id="{B03C4FD9-5096-32F3-80F4-6BF41B1DB099}"/>
                  </a:ext>
                </a:extLst>
              </p:cNvPr>
              <p:cNvGrpSpPr/>
              <p:nvPr/>
            </p:nvGrpSpPr>
            <p:grpSpPr>
              <a:xfrm>
                <a:off x="2211440" y="3041647"/>
                <a:ext cx="571757" cy="566742"/>
                <a:chOff x="5973704" y="2562470"/>
                <a:chExt cx="2172970" cy="2153910"/>
              </a:xfrm>
            </p:grpSpPr>
            <p:pic>
              <p:nvPicPr>
                <p:cNvPr id="64" name="Picture 63" descr="A computer with a green screen&#10;&#10;Description automatically generated">
                  <a:extLst>
                    <a:ext uri="{FF2B5EF4-FFF2-40B4-BE49-F238E27FC236}">
                      <a16:creationId xmlns:a16="http://schemas.microsoft.com/office/drawing/2014/main" id="{9FCDA57F-8223-7504-8881-C0A46B3CDD57}"/>
                    </a:ext>
                  </a:extLst>
                </p:cNvPr>
                <p:cNvPicPr>
                  <a:picLocks noChangeAspect="1"/>
                </p:cNvPicPr>
                <p:nvPr/>
              </p:nvPicPr>
              <p:blipFill>
                <a:blip r:embed="rId4"/>
                <a:stretch>
                  <a:fillRect/>
                </a:stretch>
              </p:blipFill>
              <p:spPr>
                <a:xfrm>
                  <a:off x="5973704" y="2562470"/>
                  <a:ext cx="2172970" cy="2153910"/>
                </a:xfrm>
                <a:prstGeom prst="rect">
                  <a:avLst/>
                </a:prstGeom>
              </p:spPr>
            </p:pic>
            <p:sp>
              <p:nvSpPr>
                <p:cNvPr id="65" name="Freeform 64">
                  <a:extLst>
                    <a:ext uri="{FF2B5EF4-FFF2-40B4-BE49-F238E27FC236}">
                      <a16:creationId xmlns:a16="http://schemas.microsoft.com/office/drawing/2014/main" id="{E332C14C-BED9-E7F8-FFD6-32590CBB6840}"/>
                    </a:ext>
                  </a:extLst>
                </p:cNvPr>
                <p:cNvSpPr/>
                <p:nvPr/>
              </p:nvSpPr>
              <p:spPr>
                <a:xfrm>
                  <a:off x="6378038" y="3006418"/>
                  <a:ext cx="1037815" cy="904875"/>
                </a:xfrm>
                <a:custGeom>
                  <a:avLst/>
                  <a:gdLst>
                    <a:gd name="connsiteX0" fmla="*/ 0 w 1002890"/>
                    <a:gd name="connsiteY0" fmla="*/ 29496 h 914400"/>
                    <a:gd name="connsiteX1" fmla="*/ 1002890 w 1002890"/>
                    <a:gd name="connsiteY1" fmla="*/ 0 h 914400"/>
                    <a:gd name="connsiteX2" fmla="*/ 1002890 w 1002890"/>
                    <a:gd name="connsiteY2" fmla="*/ 811161 h 914400"/>
                    <a:gd name="connsiteX3" fmla="*/ 88490 w 1002890"/>
                    <a:gd name="connsiteY3" fmla="*/ 914400 h 914400"/>
                    <a:gd name="connsiteX4" fmla="*/ 0 w 1002890"/>
                    <a:gd name="connsiteY4" fmla="*/ 29496 h 914400"/>
                    <a:gd name="connsiteX0" fmla="*/ 0 w 1009240"/>
                    <a:gd name="connsiteY0" fmla="*/ 48546 h 914400"/>
                    <a:gd name="connsiteX1" fmla="*/ 1009240 w 1009240"/>
                    <a:gd name="connsiteY1" fmla="*/ 0 h 914400"/>
                    <a:gd name="connsiteX2" fmla="*/ 1009240 w 1009240"/>
                    <a:gd name="connsiteY2" fmla="*/ 811161 h 914400"/>
                    <a:gd name="connsiteX3" fmla="*/ 94840 w 1009240"/>
                    <a:gd name="connsiteY3" fmla="*/ 914400 h 914400"/>
                    <a:gd name="connsiteX4" fmla="*/ 0 w 1009240"/>
                    <a:gd name="connsiteY4" fmla="*/ 48546 h 914400"/>
                    <a:gd name="connsiteX0" fmla="*/ 0 w 999715"/>
                    <a:gd name="connsiteY0" fmla="*/ 35846 h 914400"/>
                    <a:gd name="connsiteX1" fmla="*/ 999715 w 999715"/>
                    <a:gd name="connsiteY1" fmla="*/ 0 h 914400"/>
                    <a:gd name="connsiteX2" fmla="*/ 999715 w 999715"/>
                    <a:gd name="connsiteY2" fmla="*/ 811161 h 914400"/>
                    <a:gd name="connsiteX3" fmla="*/ 85315 w 999715"/>
                    <a:gd name="connsiteY3" fmla="*/ 914400 h 914400"/>
                    <a:gd name="connsiteX4" fmla="*/ 0 w 999715"/>
                    <a:gd name="connsiteY4" fmla="*/ 35846 h 914400"/>
                    <a:gd name="connsiteX0" fmla="*/ 0 w 999715"/>
                    <a:gd name="connsiteY0" fmla="*/ 35846 h 882650"/>
                    <a:gd name="connsiteX1" fmla="*/ 999715 w 999715"/>
                    <a:gd name="connsiteY1" fmla="*/ 0 h 882650"/>
                    <a:gd name="connsiteX2" fmla="*/ 999715 w 999715"/>
                    <a:gd name="connsiteY2" fmla="*/ 811161 h 882650"/>
                    <a:gd name="connsiteX3" fmla="*/ 69440 w 999715"/>
                    <a:gd name="connsiteY3" fmla="*/ 882650 h 882650"/>
                    <a:gd name="connsiteX4" fmla="*/ 0 w 999715"/>
                    <a:gd name="connsiteY4" fmla="*/ 35846 h 882650"/>
                    <a:gd name="connsiteX0" fmla="*/ 0 w 1018765"/>
                    <a:gd name="connsiteY0" fmla="*/ 35846 h 882650"/>
                    <a:gd name="connsiteX1" fmla="*/ 999715 w 1018765"/>
                    <a:gd name="connsiteY1" fmla="*/ 0 h 882650"/>
                    <a:gd name="connsiteX2" fmla="*/ 1018765 w 1018765"/>
                    <a:gd name="connsiteY2" fmla="*/ 827036 h 882650"/>
                    <a:gd name="connsiteX3" fmla="*/ 69440 w 1018765"/>
                    <a:gd name="connsiteY3" fmla="*/ 882650 h 882650"/>
                    <a:gd name="connsiteX4" fmla="*/ 0 w 1018765"/>
                    <a:gd name="connsiteY4" fmla="*/ 35846 h 882650"/>
                    <a:gd name="connsiteX0" fmla="*/ 0 w 1018765"/>
                    <a:gd name="connsiteY0" fmla="*/ 32671 h 879475"/>
                    <a:gd name="connsiteX1" fmla="*/ 971140 w 1018765"/>
                    <a:gd name="connsiteY1" fmla="*/ 0 h 879475"/>
                    <a:gd name="connsiteX2" fmla="*/ 1018765 w 1018765"/>
                    <a:gd name="connsiteY2" fmla="*/ 823861 h 879475"/>
                    <a:gd name="connsiteX3" fmla="*/ 69440 w 1018765"/>
                    <a:gd name="connsiteY3" fmla="*/ 879475 h 879475"/>
                    <a:gd name="connsiteX4" fmla="*/ 0 w 1018765"/>
                    <a:gd name="connsiteY4" fmla="*/ 32671 h 879475"/>
                    <a:gd name="connsiteX0" fmla="*/ 0 w 1018765"/>
                    <a:gd name="connsiteY0" fmla="*/ 29496 h 876300"/>
                    <a:gd name="connsiteX1" fmla="*/ 987015 w 1018765"/>
                    <a:gd name="connsiteY1" fmla="*/ 0 h 876300"/>
                    <a:gd name="connsiteX2" fmla="*/ 1018765 w 1018765"/>
                    <a:gd name="connsiteY2" fmla="*/ 820686 h 876300"/>
                    <a:gd name="connsiteX3" fmla="*/ 69440 w 1018765"/>
                    <a:gd name="connsiteY3" fmla="*/ 876300 h 876300"/>
                    <a:gd name="connsiteX4" fmla="*/ 0 w 1018765"/>
                    <a:gd name="connsiteY4" fmla="*/ 29496 h 876300"/>
                    <a:gd name="connsiteX0" fmla="*/ 0 w 1002890"/>
                    <a:gd name="connsiteY0" fmla="*/ 26321 h 876300"/>
                    <a:gd name="connsiteX1" fmla="*/ 971140 w 1002890"/>
                    <a:gd name="connsiteY1" fmla="*/ 0 h 876300"/>
                    <a:gd name="connsiteX2" fmla="*/ 1002890 w 1002890"/>
                    <a:gd name="connsiteY2" fmla="*/ 820686 h 876300"/>
                    <a:gd name="connsiteX3" fmla="*/ 53565 w 1002890"/>
                    <a:gd name="connsiteY3" fmla="*/ 876300 h 876300"/>
                    <a:gd name="connsiteX4" fmla="*/ 0 w 1002890"/>
                    <a:gd name="connsiteY4" fmla="*/ 26321 h 876300"/>
                    <a:gd name="connsiteX0" fmla="*/ 0 w 1021940"/>
                    <a:gd name="connsiteY0" fmla="*/ 2949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9496 h 876300"/>
                    <a:gd name="connsiteX0" fmla="*/ 0 w 1021940"/>
                    <a:gd name="connsiteY0" fmla="*/ 23146 h 876300"/>
                    <a:gd name="connsiteX1" fmla="*/ 990190 w 1021940"/>
                    <a:gd name="connsiteY1" fmla="*/ 0 h 876300"/>
                    <a:gd name="connsiteX2" fmla="*/ 1021940 w 1021940"/>
                    <a:gd name="connsiteY2" fmla="*/ 820686 h 876300"/>
                    <a:gd name="connsiteX3" fmla="*/ 72615 w 1021940"/>
                    <a:gd name="connsiteY3" fmla="*/ 876300 h 876300"/>
                    <a:gd name="connsiteX4" fmla="*/ 0 w 1021940"/>
                    <a:gd name="connsiteY4" fmla="*/ 23146 h 876300"/>
                    <a:gd name="connsiteX0" fmla="*/ 0 w 1021940"/>
                    <a:gd name="connsiteY0" fmla="*/ 23146 h 911225"/>
                    <a:gd name="connsiteX1" fmla="*/ 990190 w 1021940"/>
                    <a:gd name="connsiteY1" fmla="*/ 0 h 911225"/>
                    <a:gd name="connsiteX2" fmla="*/ 1021940 w 1021940"/>
                    <a:gd name="connsiteY2" fmla="*/ 820686 h 911225"/>
                    <a:gd name="connsiteX3" fmla="*/ 75790 w 1021940"/>
                    <a:gd name="connsiteY3" fmla="*/ 911225 h 911225"/>
                    <a:gd name="connsiteX4" fmla="*/ 0 w 1021940"/>
                    <a:gd name="connsiteY4" fmla="*/ 23146 h 911225"/>
                    <a:gd name="connsiteX0" fmla="*/ 0 w 1040990"/>
                    <a:gd name="connsiteY0" fmla="*/ 23146 h 911225"/>
                    <a:gd name="connsiteX1" fmla="*/ 990190 w 1040990"/>
                    <a:gd name="connsiteY1" fmla="*/ 0 h 911225"/>
                    <a:gd name="connsiteX2" fmla="*/ 1040990 w 1040990"/>
                    <a:gd name="connsiteY2" fmla="*/ 846086 h 911225"/>
                    <a:gd name="connsiteX3" fmla="*/ 75790 w 1040990"/>
                    <a:gd name="connsiteY3" fmla="*/ 911225 h 911225"/>
                    <a:gd name="connsiteX4" fmla="*/ 0 w 1040990"/>
                    <a:gd name="connsiteY4" fmla="*/ 23146 h 911225"/>
                    <a:gd name="connsiteX0" fmla="*/ 0 w 1040990"/>
                    <a:gd name="connsiteY0" fmla="*/ 16796 h 904875"/>
                    <a:gd name="connsiteX1" fmla="*/ 1002890 w 1040990"/>
                    <a:gd name="connsiteY1" fmla="*/ 0 h 904875"/>
                    <a:gd name="connsiteX2" fmla="*/ 1040990 w 1040990"/>
                    <a:gd name="connsiteY2" fmla="*/ 839736 h 904875"/>
                    <a:gd name="connsiteX3" fmla="*/ 75790 w 1040990"/>
                    <a:gd name="connsiteY3" fmla="*/ 904875 h 904875"/>
                    <a:gd name="connsiteX4" fmla="*/ 0 w 1040990"/>
                    <a:gd name="connsiteY4" fmla="*/ 16796 h 904875"/>
                    <a:gd name="connsiteX0" fmla="*/ 0 w 1037815"/>
                    <a:gd name="connsiteY0" fmla="*/ 13621 h 904875"/>
                    <a:gd name="connsiteX1" fmla="*/ 999715 w 1037815"/>
                    <a:gd name="connsiteY1" fmla="*/ 0 h 904875"/>
                    <a:gd name="connsiteX2" fmla="*/ 1037815 w 1037815"/>
                    <a:gd name="connsiteY2" fmla="*/ 839736 h 904875"/>
                    <a:gd name="connsiteX3" fmla="*/ 72615 w 1037815"/>
                    <a:gd name="connsiteY3" fmla="*/ 904875 h 904875"/>
                    <a:gd name="connsiteX4" fmla="*/ 0 w 1037815"/>
                    <a:gd name="connsiteY4" fmla="*/ 13621 h 904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815" h="904875">
                      <a:moveTo>
                        <a:pt x="0" y="13621"/>
                      </a:moveTo>
                      <a:lnTo>
                        <a:pt x="999715" y="0"/>
                      </a:lnTo>
                      <a:lnTo>
                        <a:pt x="1037815" y="839736"/>
                      </a:lnTo>
                      <a:lnTo>
                        <a:pt x="72615" y="904875"/>
                      </a:lnTo>
                      <a:lnTo>
                        <a:pt x="0" y="13621"/>
                      </a:lnTo>
                      <a:close/>
                    </a:path>
                  </a:pathLst>
                </a:custGeom>
                <a:gradFill>
                  <a:gsLst>
                    <a:gs pos="0">
                      <a:srgbClr val="5F57A0"/>
                    </a:gs>
                    <a:gs pos="53000">
                      <a:srgbClr val="8477E4"/>
                    </a:gs>
                    <a:gs pos="99000">
                      <a:srgbClr val="5F57A0"/>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6" name="Straight Connector 65">
                  <a:extLst>
                    <a:ext uri="{FF2B5EF4-FFF2-40B4-BE49-F238E27FC236}">
                      <a16:creationId xmlns:a16="http://schemas.microsoft.com/office/drawing/2014/main" id="{1F6F5DE3-D4EF-9ACB-EBFB-E87E95D7D4A6}"/>
                    </a:ext>
                  </a:extLst>
                </p:cNvPr>
                <p:cNvCxnSpPr>
                  <a:cxnSpLocks/>
                </p:cNvCxnSpPr>
                <p:nvPr/>
              </p:nvCxnSpPr>
              <p:spPr>
                <a:xfrm flipV="1">
                  <a:off x="6878781" y="4400550"/>
                  <a:ext cx="944419" cy="120650"/>
                </a:xfrm>
                <a:prstGeom prst="line">
                  <a:avLst/>
                </a:prstGeom>
                <a:ln w="31750" cap="rnd">
                  <a:solidFill>
                    <a:srgbClr val="5F57A0"/>
                  </a:solidFill>
                </a:ln>
              </p:spPr>
              <p:style>
                <a:lnRef idx="2">
                  <a:schemeClr val="accent1"/>
                </a:lnRef>
                <a:fillRef idx="0">
                  <a:schemeClr val="accent1"/>
                </a:fillRef>
                <a:effectRef idx="1">
                  <a:schemeClr val="accent1"/>
                </a:effectRef>
                <a:fontRef idx="minor">
                  <a:schemeClr val="tx1"/>
                </a:fontRef>
              </p:style>
            </p:cxnSp>
          </p:grpSp>
        </p:grpSp>
        <p:sp>
          <p:nvSpPr>
            <p:cNvPr id="53" name="TextBox 52">
              <a:extLst>
                <a:ext uri="{FF2B5EF4-FFF2-40B4-BE49-F238E27FC236}">
                  <a16:creationId xmlns:a16="http://schemas.microsoft.com/office/drawing/2014/main" id="{36822FA0-2770-B189-0686-1AAE7AADDD70}"/>
                </a:ext>
              </a:extLst>
            </p:cNvPr>
            <p:cNvSpPr txBox="1"/>
            <p:nvPr/>
          </p:nvSpPr>
          <p:spPr>
            <a:xfrm>
              <a:off x="9666340" y="2314488"/>
              <a:ext cx="337867" cy="381992"/>
            </a:xfrm>
            <a:prstGeom prst="rect">
              <a:avLst/>
            </a:prstGeom>
            <a:noFill/>
          </p:spPr>
          <p:txBody>
            <a:bodyPr wrap="none" rtlCol="0">
              <a:spAutoFit/>
            </a:bodyPr>
            <a:lstStyle/>
            <a:p>
              <a:r>
                <a:rPr lang="en-US" sz="1600" i="1" dirty="0"/>
                <a:t>1</a:t>
              </a:r>
            </a:p>
          </p:txBody>
        </p:sp>
        <p:sp>
          <p:nvSpPr>
            <p:cNvPr id="54" name="TextBox 53">
              <a:extLst>
                <a:ext uri="{FF2B5EF4-FFF2-40B4-BE49-F238E27FC236}">
                  <a16:creationId xmlns:a16="http://schemas.microsoft.com/office/drawing/2014/main" id="{AF442C4D-D77B-0978-207B-A87DD10A777B}"/>
                </a:ext>
              </a:extLst>
            </p:cNvPr>
            <p:cNvSpPr txBox="1"/>
            <p:nvPr/>
          </p:nvSpPr>
          <p:spPr>
            <a:xfrm>
              <a:off x="9670935" y="3331755"/>
              <a:ext cx="337867" cy="381992"/>
            </a:xfrm>
            <a:prstGeom prst="rect">
              <a:avLst/>
            </a:prstGeom>
            <a:noFill/>
          </p:spPr>
          <p:txBody>
            <a:bodyPr wrap="none" rtlCol="0">
              <a:spAutoFit/>
            </a:bodyPr>
            <a:lstStyle/>
            <a:p>
              <a:r>
                <a:rPr lang="en-US" sz="1600" i="1" dirty="0"/>
                <a:t>2</a:t>
              </a:r>
            </a:p>
          </p:txBody>
        </p:sp>
        <p:sp>
          <p:nvSpPr>
            <p:cNvPr id="55" name="TextBox 54">
              <a:extLst>
                <a:ext uri="{FF2B5EF4-FFF2-40B4-BE49-F238E27FC236}">
                  <a16:creationId xmlns:a16="http://schemas.microsoft.com/office/drawing/2014/main" id="{50875458-65E8-D8ED-3FE7-996899327219}"/>
                </a:ext>
              </a:extLst>
            </p:cNvPr>
            <p:cNvSpPr txBox="1"/>
            <p:nvPr/>
          </p:nvSpPr>
          <p:spPr>
            <a:xfrm>
              <a:off x="9640595" y="4663272"/>
              <a:ext cx="378441" cy="381992"/>
            </a:xfrm>
            <a:prstGeom prst="rect">
              <a:avLst/>
            </a:prstGeom>
            <a:noFill/>
          </p:spPr>
          <p:txBody>
            <a:bodyPr wrap="none" rtlCol="0">
              <a:spAutoFit/>
            </a:bodyPr>
            <a:lstStyle/>
            <a:p>
              <a:r>
                <a:rPr lang="en-US" sz="1600" i="1" dirty="0"/>
                <a:t>N</a:t>
              </a:r>
            </a:p>
          </p:txBody>
        </p:sp>
        <p:sp>
          <p:nvSpPr>
            <p:cNvPr id="57" name="TextBox 56">
              <a:extLst>
                <a:ext uri="{FF2B5EF4-FFF2-40B4-BE49-F238E27FC236}">
                  <a16:creationId xmlns:a16="http://schemas.microsoft.com/office/drawing/2014/main" id="{B06A3419-1DB3-EDE7-5600-1AF918593E7D}"/>
                </a:ext>
              </a:extLst>
            </p:cNvPr>
            <p:cNvSpPr txBox="1"/>
            <p:nvPr/>
          </p:nvSpPr>
          <p:spPr>
            <a:xfrm>
              <a:off x="9326599" y="3961965"/>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grpSp>
      <p:sp>
        <p:nvSpPr>
          <p:cNvPr id="70" name="Freeform 69">
            <a:extLst>
              <a:ext uri="{FF2B5EF4-FFF2-40B4-BE49-F238E27FC236}">
                <a16:creationId xmlns:a16="http://schemas.microsoft.com/office/drawing/2014/main" id="{C1E90886-9D66-A8DF-A7CC-2E8A1A88415A}"/>
              </a:ext>
            </a:extLst>
          </p:cNvPr>
          <p:cNvSpPr/>
          <p:nvPr/>
        </p:nvSpPr>
        <p:spPr>
          <a:xfrm>
            <a:off x="2452086" y="3570139"/>
            <a:ext cx="2456227" cy="208480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66747"/>
              <a:gd name="connsiteY0" fmla="*/ 0 h 1329049"/>
              <a:gd name="connsiteX1" fmla="*/ 1143000 w 2666747"/>
              <a:gd name="connsiteY1" fmla="*/ 203200 h 1329049"/>
              <a:gd name="connsiteX2" fmla="*/ 1714500 w 2666747"/>
              <a:gd name="connsiteY2" fmla="*/ 1117600 h 1329049"/>
              <a:gd name="connsiteX3" fmla="*/ 2666747 w 2666747"/>
              <a:gd name="connsiteY3" fmla="*/ 1328508 h 1329049"/>
              <a:gd name="connsiteX0" fmla="*/ 0 w 2699940"/>
              <a:gd name="connsiteY0" fmla="*/ 0 h 1426196"/>
              <a:gd name="connsiteX1" fmla="*/ 1143000 w 2699940"/>
              <a:gd name="connsiteY1" fmla="*/ 203200 h 1426196"/>
              <a:gd name="connsiteX2" fmla="*/ 1714500 w 2699940"/>
              <a:gd name="connsiteY2" fmla="*/ 1117600 h 1426196"/>
              <a:gd name="connsiteX3" fmla="*/ 2699940 w 2699940"/>
              <a:gd name="connsiteY3" fmla="*/ 1426082 h 1426196"/>
              <a:gd name="connsiteX0" fmla="*/ 0 w 2699940"/>
              <a:gd name="connsiteY0" fmla="*/ 0 h 1426182"/>
              <a:gd name="connsiteX1" fmla="*/ 1143000 w 2699940"/>
              <a:gd name="connsiteY1" fmla="*/ 203200 h 1426182"/>
              <a:gd name="connsiteX2" fmla="*/ 1992486 w 2699940"/>
              <a:gd name="connsiteY2" fmla="*/ 1102076 h 1426182"/>
              <a:gd name="connsiteX3" fmla="*/ 2699940 w 2699940"/>
              <a:gd name="connsiteY3" fmla="*/ 1426082 h 1426182"/>
              <a:gd name="connsiteX0" fmla="*/ 0 w 2699940"/>
              <a:gd name="connsiteY0" fmla="*/ 0 h 1426403"/>
              <a:gd name="connsiteX1" fmla="*/ 1143000 w 2699940"/>
              <a:gd name="connsiteY1" fmla="*/ 203200 h 1426403"/>
              <a:gd name="connsiteX2" fmla="*/ 1992486 w 2699940"/>
              <a:gd name="connsiteY2" fmla="*/ 1102076 h 1426403"/>
              <a:gd name="connsiteX3" fmla="*/ 2699940 w 2699940"/>
              <a:gd name="connsiteY3" fmla="*/ 1426082 h 1426403"/>
              <a:gd name="connsiteX0" fmla="*/ 0 w 2708238"/>
              <a:gd name="connsiteY0" fmla="*/ 0 h 1342310"/>
              <a:gd name="connsiteX1" fmla="*/ 1143000 w 2708238"/>
              <a:gd name="connsiteY1" fmla="*/ 203200 h 1342310"/>
              <a:gd name="connsiteX2" fmla="*/ 1992486 w 2708238"/>
              <a:gd name="connsiteY2" fmla="*/ 1102076 h 1342310"/>
              <a:gd name="connsiteX3" fmla="*/ 2708238 w 2708238"/>
              <a:gd name="connsiteY3" fmla="*/ 1335160 h 1342310"/>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 name="connsiteX0" fmla="*/ 0 w 2708238"/>
              <a:gd name="connsiteY0" fmla="*/ 0 h 1343597"/>
              <a:gd name="connsiteX1" fmla="*/ 1143000 w 2708238"/>
              <a:gd name="connsiteY1" fmla="*/ 203200 h 1343597"/>
              <a:gd name="connsiteX2" fmla="*/ 1992486 w 2708238"/>
              <a:gd name="connsiteY2" fmla="*/ 1102076 h 1343597"/>
              <a:gd name="connsiteX3" fmla="*/ 2708238 w 2708238"/>
              <a:gd name="connsiteY3" fmla="*/ 1335160 h 1343597"/>
            </a:gdLst>
            <a:ahLst/>
            <a:cxnLst>
              <a:cxn ang="0">
                <a:pos x="connsiteX0" y="connsiteY0"/>
              </a:cxn>
              <a:cxn ang="0">
                <a:pos x="connsiteX1" y="connsiteY1"/>
              </a:cxn>
              <a:cxn ang="0">
                <a:pos x="connsiteX2" y="connsiteY2"/>
              </a:cxn>
              <a:cxn ang="0">
                <a:pos x="connsiteX3" y="connsiteY3"/>
              </a:cxn>
            </a:cxnLst>
            <a:rect l="l" t="t" r="r" b="b"/>
            <a:pathLst>
              <a:path w="2708238" h="1343597">
                <a:moveTo>
                  <a:pt x="0" y="0"/>
                </a:moveTo>
                <a:cubicBezTo>
                  <a:pt x="428625" y="8466"/>
                  <a:pt x="810919" y="19521"/>
                  <a:pt x="1143000" y="203200"/>
                </a:cubicBezTo>
                <a:cubicBezTo>
                  <a:pt x="1475081" y="386879"/>
                  <a:pt x="1918243" y="929720"/>
                  <a:pt x="1992486" y="1102076"/>
                </a:cubicBezTo>
                <a:cubicBezTo>
                  <a:pt x="2079176" y="1403052"/>
                  <a:pt x="2414021" y="1339393"/>
                  <a:pt x="2708238" y="1335160"/>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70">
            <a:extLst>
              <a:ext uri="{FF2B5EF4-FFF2-40B4-BE49-F238E27FC236}">
                <a16:creationId xmlns:a16="http://schemas.microsoft.com/office/drawing/2014/main" id="{25CA6443-5FC0-52ED-12D4-4B64EA0A2E63}"/>
              </a:ext>
            </a:extLst>
          </p:cNvPr>
          <p:cNvSpPr/>
          <p:nvPr/>
        </p:nvSpPr>
        <p:spPr>
          <a:xfrm flipV="1">
            <a:off x="2387048" y="5772697"/>
            <a:ext cx="2513404" cy="5860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Lst>
            <a:ahLst/>
            <a:cxnLst>
              <a:cxn ang="0">
                <a:pos x="connsiteX0" y="connsiteY0"/>
              </a:cxn>
              <a:cxn ang="0">
                <a:pos x="connsiteX1" y="connsiteY1"/>
              </a:cxn>
              <a:cxn ang="0">
                <a:pos x="connsiteX2" y="connsiteY2"/>
              </a:cxn>
              <a:cxn ang="0">
                <a:pos x="connsiteX3" y="connsiteY3"/>
              </a:cxn>
            </a:cxnLst>
            <a:rect l="l" t="t" r="r" b="b"/>
            <a:pathLst>
              <a:path w="2654300" h="1368444">
                <a:moveTo>
                  <a:pt x="0" y="0"/>
                </a:moveTo>
                <a:cubicBezTo>
                  <a:pt x="428625" y="8466"/>
                  <a:pt x="744966" y="-13296"/>
                  <a:pt x="1041400" y="35824"/>
                </a:cubicBezTo>
                <a:cubicBezTo>
                  <a:pt x="1337834" y="84944"/>
                  <a:pt x="1617293" y="-49415"/>
                  <a:pt x="1778605" y="294720"/>
                </a:cubicBezTo>
                <a:cubicBezTo>
                  <a:pt x="1913961" y="637715"/>
                  <a:pt x="2360083" y="1372658"/>
                  <a:pt x="2654300" y="1368425"/>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a:extLst>
              <a:ext uri="{FF2B5EF4-FFF2-40B4-BE49-F238E27FC236}">
                <a16:creationId xmlns:a16="http://schemas.microsoft.com/office/drawing/2014/main" id="{9B51ABAF-DF6B-5F61-A024-283CDB762904}"/>
              </a:ext>
            </a:extLst>
          </p:cNvPr>
          <p:cNvSpPr/>
          <p:nvPr/>
        </p:nvSpPr>
        <p:spPr>
          <a:xfrm>
            <a:off x="2494937" y="4492133"/>
            <a:ext cx="2398084" cy="1231874"/>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653721"/>
              <a:gd name="connsiteY0" fmla="*/ 8318 h 1301365"/>
              <a:gd name="connsiteX1" fmla="*/ 1795579 w 2653721"/>
              <a:gd name="connsiteY1" fmla="*/ 881564 h 1301365"/>
              <a:gd name="connsiteX2" fmla="*/ 2653721 w 2653721"/>
              <a:gd name="connsiteY2" fmla="*/ 1263294 h 1301365"/>
              <a:gd name="connsiteX0" fmla="*/ 0 w 2653721"/>
              <a:gd name="connsiteY0" fmla="*/ 7282 h 1323999"/>
              <a:gd name="connsiteX1" fmla="*/ 2081298 w 2653721"/>
              <a:gd name="connsiteY1" fmla="*/ 922951 h 1323999"/>
              <a:gd name="connsiteX2" fmla="*/ 2653721 w 2653721"/>
              <a:gd name="connsiteY2" fmla="*/ 1262258 h 1323999"/>
              <a:gd name="connsiteX0" fmla="*/ 0 w 2653721"/>
              <a:gd name="connsiteY0" fmla="*/ 2260 h 1318978"/>
              <a:gd name="connsiteX1" fmla="*/ 2081298 w 2653721"/>
              <a:gd name="connsiteY1" fmla="*/ 917929 h 1318978"/>
              <a:gd name="connsiteX2" fmla="*/ 2653721 w 2653721"/>
              <a:gd name="connsiteY2" fmla="*/ 1257236 h 1318978"/>
              <a:gd name="connsiteX0" fmla="*/ 0 w 2653721"/>
              <a:gd name="connsiteY0" fmla="*/ 2260 h 1347104"/>
              <a:gd name="connsiteX1" fmla="*/ 2081298 w 2653721"/>
              <a:gd name="connsiteY1" fmla="*/ 917929 h 1347104"/>
              <a:gd name="connsiteX2" fmla="*/ 2653721 w 2653721"/>
              <a:gd name="connsiteY2" fmla="*/ 1257236 h 1347104"/>
              <a:gd name="connsiteX0" fmla="*/ 0 w 2687837"/>
              <a:gd name="connsiteY0" fmla="*/ 2260 h 1329587"/>
              <a:gd name="connsiteX1" fmla="*/ 2081298 w 2687837"/>
              <a:gd name="connsiteY1" fmla="*/ 917929 h 1329587"/>
              <a:gd name="connsiteX2" fmla="*/ 2687837 w 2687837"/>
              <a:gd name="connsiteY2" fmla="*/ 1218076 h 1329587"/>
              <a:gd name="connsiteX0" fmla="*/ 0 w 2687837"/>
              <a:gd name="connsiteY0" fmla="*/ 2260 h 1220433"/>
              <a:gd name="connsiteX1" fmla="*/ 2081298 w 2687837"/>
              <a:gd name="connsiteY1" fmla="*/ 917929 h 1220433"/>
              <a:gd name="connsiteX2" fmla="*/ 2687837 w 2687837"/>
              <a:gd name="connsiteY2" fmla="*/ 1218076 h 1220433"/>
              <a:gd name="connsiteX0" fmla="*/ 0 w 2687837"/>
              <a:gd name="connsiteY0" fmla="*/ 2110 h 1248944"/>
              <a:gd name="connsiteX1" fmla="*/ 2017331 w 2687837"/>
              <a:gd name="connsiteY1" fmla="*/ 989571 h 1248944"/>
              <a:gd name="connsiteX2" fmla="*/ 2687837 w 2687837"/>
              <a:gd name="connsiteY2" fmla="*/ 1217926 h 1248944"/>
              <a:gd name="connsiteX0" fmla="*/ 0 w 2687837"/>
              <a:gd name="connsiteY0" fmla="*/ 2110 h 1223519"/>
              <a:gd name="connsiteX1" fmla="*/ 2017331 w 2687837"/>
              <a:gd name="connsiteY1" fmla="*/ 989571 h 1223519"/>
              <a:gd name="connsiteX2" fmla="*/ 2687837 w 2687837"/>
              <a:gd name="connsiteY2" fmla="*/ 1217926 h 1223519"/>
              <a:gd name="connsiteX0" fmla="*/ 0 w 2687837"/>
              <a:gd name="connsiteY0" fmla="*/ 2121 h 1223530"/>
              <a:gd name="connsiteX1" fmla="*/ 2017331 w 2687837"/>
              <a:gd name="connsiteY1" fmla="*/ 989582 h 1223530"/>
              <a:gd name="connsiteX2" fmla="*/ 2687837 w 2687837"/>
              <a:gd name="connsiteY2" fmla="*/ 1217937 h 1223530"/>
              <a:gd name="connsiteX0" fmla="*/ 0 w 2687837"/>
              <a:gd name="connsiteY0" fmla="*/ 2060 h 1237203"/>
              <a:gd name="connsiteX1" fmla="*/ 2158059 w 2687837"/>
              <a:gd name="connsiteY1" fmla="*/ 1022154 h 1237203"/>
              <a:gd name="connsiteX2" fmla="*/ 2687837 w 2687837"/>
              <a:gd name="connsiteY2" fmla="*/ 1217876 h 1237203"/>
              <a:gd name="connsiteX0" fmla="*/ 0 w 2717689"/>
              <a:gd name="connsiteY0" fmla="*/ 2060 h 1286406"/>
              <a:gd name="connsiteX1" fmla="*/ 2158059 w 2717689"/>
              <a:gd name="connsiteY1" fmla="*/ 1022154 h 1286406"/>
              <a:gd name="connsiteX2" fmla="*/ 2717689 w 2717689"/>
              <a:gd name="connsiteY2" fmla="*/ 1286406 h 1286406"/>
              <a:gd name="connsiteX0" fmla="*/ 0 w 2717689"/>
              <a:gd name="connsiteY0" fmla="*/ 2060 h 1291521"/>
              <a:gd name="connsiteX1" fmla="*/ 2158059 w 2717689"/>
              <a:gd name="connsiteY1" fmla="*/ 1022154 h 1291521"/>
              <a:gd name="connsiteX2" fmla="*/ 2717689 w 2717689"/>
              <a:gd name="connsiteY2" fmla="*/ 1286406 h 1291521"/>
              <a:gd name="connsiteX0" fmla="*/ 0 w 2717689"/>
              <a:gd name="connsiteY0" fmla="*/ 2154 h 1286500"/>
              <a:gd name="connsiteX1" fmla="*/ 1936307 w 2717689"/>
              <a:gd name="connsiteY1" fmla="*/ 973298 h 1286500"/>
              <a:gd name="connsiteX2" fmla="*/ 2717689 w 2717689"/>
              <a:gd name="connsiteY2" fmla="*/ 1286500 h 1286500"/>
              <a:gd name="connsiteX0" fmla="*/ 0 w 2717689"/>
              <a:gd name="connsiteY0" fmla="*/ 4730 h 1289076"/>
              <a:gd name="connsiteX1" fmla="*/ 1936307 w 2717689"/>
              <a:gd name="connsiteY1" fmla="*/ 975874 h 1289076"/>
              <a:gd name="connsiteX2" fmla="*/ 2717689 w 2717689"/>
              <a:gd name="connsiteY2" fmla="*/ 1289076 h 1289076"/>
              <a:gd name="connsiteX0" fmla="*/ 0 w 2717689"/>
              <a:gd name="connsiteY0" fmla="*/ 4730 h 1289913"/>
              <a:gd name="connsiteX1" fmla="*/ 1936307 w 2717689"/>
              <a:gd name="connsiteY1" fmla="*/ 975874 h 1289913"/>
              <a:gd name="connsiteX2" fmla="*/ 2717689 w 2717689"/>
              <a:gd name="connsiteY2" fmla="*/ 1289076 h 1289913"/>
            </a:gdLst>
            <a:ahLst/>
            <a:cxnLst>
              <a:cxn ang="0">
                <a:pos x="connsiteX0" y="connsiteY0"/>
              </a:cxn>
              <a:cxn ang="0">
                <a:pos x="connsiteX1" y="connsiteY1"/>
              </a:cxn>
              <a:cxn ang="0">
                <a:pos x="connsiteX2" y="connsiteY2"/>
              </a:cxn>
            </a:cxnLst>
            <a:rect l="l" t="t" r="r" b="b"/>
            <a:pathLst>
              <a:path w="2717689" h="1289913">
                <a:moveTo>
                  <a:pt x="0" y="4730"/>
                </a:moveTo>
                <a:cubicBezTo>
                  <a:pt x="875193" y="-50372"/>
                  <a:pt x="1427205" y="382180"/>
                  <a:pt x="1936307" y="975874"/>
                </a:cubicBezTo>
                <a:cubicBezTo>
                  <a:pt x="2027490" y="1341138"/>
                  <a:pt x="2364244" y="1284743"/>
                  <a:pt x="2717689" y="1289076"/>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72">
            <a:extLst>
              <a:ext uri="{FF2B5EF4-FFF2-40B4-BE49-F238E27FC236}">
                <a16:creationId xmlns:a16="http://schemas.microsoft.com/office/drawing/2014/main" id="{267FC1F1-0D2A-8FA6-2F2B-9A5F1218B3EB}"/>
              </a:ext>
            </a:extLst>
          </p:cNvPr>
          <p:cNvSpPr/>
          <p:nvPr/>
        </p:nvSpPr>
        <p:spPr>
          <a:xfrm flipV="1">
            <a:off x="5650982" y="3901418"/>
            <a:ext cx="2680481" cy="1733253"/>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931"/>
              <a:gd name="connsiteX1" fmla="*/ 1143000 w 2654300"/>
              <a:gd name="connsiteY1" fmla="*/ 203200 h 1368931"/>
              <a:gd name="connsiteX2" fmla="*/ 1057532 w 2654300"/>
              <a:gd name="connsiteY2" fmla="*/ 1155455 h 1368931"/>
              <a:gd name="connsiteX3" fmla="*/ 2654300 w 2654300"/>
              <a:gd name="connsiteY3" fmla="*/ 1368425 h 1368931"/>
              <a:gd name="connsiteX0" fmla="*/ 0 w 2654300"/>
              <a:gd name="connsiteY0" fmla="*/ 0 h 1368931"/>
              <a:gd name="connsiteX1" fmla="*/ 646062 w 2654300"/>
              <a:gd name="connsiteY1" fmla="*/ 172228 h 1368931"/>
              <a:gd name="connsiteX2" fmla="*/ 1057532 w 2654300"/>
              <a:gd name="connsiteY2" fmla="*/ 1155455 h 1368931"/>
              <a:gd name="connsiteX3" fmla="*/ 2654300 w 2654300"/>
              <a:gd name="connsiteY3" fmla="*/ 1368425 h 1368931"/>
              <a:gd name="connsiteX0" fmla="*/ 0 w 2654300"/>
              <a:gd name="connsiteY0" fmla="*/ 0 h 1372468"/>
              <a:gd name="connsiteX1" fmla="*/ 646062 w 2654300"/>
              <a:gd name="connsiteY1" fmla="*/ 172228 h 1372468"/>
              <a:gd name="connsiteX2" fmla="*/ 998572 w 2654300"/>
              <a:gd name="connsiteY2" fmla="*/ 1203634 h 1372468"/>
              <a:gd name="connsiteX3" fmla="*/ 2654300 w 2654300"/>
              <a:gd name="connsiteY3" fmla="*/ 1368425 h 1372468"/>
              <a:gd name="connsiteX0" fmla="*/ 0 w 2721680"/>
              <a:gd name="connsiteY0" fmla="*/ 0 h 1375909"/>
              <a:gd name="connsiteX1" fmla="*/ 713442 w 2721680"/>
              <a:gd name="connsiteY1" fmla="*/ 175669 h 1375909"/>
              <a:gd name="connsiteX2" fmla="*/ 1065952 w 2721680"/>
              <a:gd name="connsiteY2" fmla="*/ 1207075 h 1375909"/>
              <a:gd name="connsiteX3" fmla="*/ 2721680 w 2721680"/>
              <a:gd name="connsiteY3" fmla="*/ 1371866 h 1375909"/>
              <a:gd name="connsiteX0" fmla="*/ 0 w 3337713"/>
              <a:gd name="connsiteY0" fmla="*/ 0 h 1411845"/>
              <a:gd name="connsiteX1" fmla="*/ 1329475 w 3337713"/>
              <a:gd name="connsiteY1" fmla="*/ 211605 h 1411845"/>
              <a:gd name="connsiteX2" fmla="*/ 1681985 w 3337713"/>
              <a:gd name="connsiteY2" fmla="*/ 1243011 h 1411845"/>
              <a:gd name="connsiteX3" fmla="*/ 3337713 w 3337713"/>
              <a:gd name="connsiteY3" fmla="*/ 1407802 h 1411845"/>
              <a:gd name="connsiteX0" fmla="*/ 0 w 3784506"/>
              <a:gd name="connsiteY0" fmla="*/ 0 h 1408578"/>
              <a:gd name="connsiteX1" fmla="*/ 1776268 w 3784506"/>
              <a:gd name="connsiteY1" fmla="*/ 208338 h 1408578"/>
              <a:gd name="connsiteX2" fmla="*/ 2128778 w 3784506"/>
              <a:gd name="connsiteY2" fmla="*/ 1239744 h 1408578"/>
              <a:gd name="connsiteX3" fmla="*/ 3784506 w 3784506"/>
              <a:gd name="connsiteY3" fmla="*/ 1404535 h 1408578"/>
              <a:gd name="connsiteX0" fmla="*/ 0 w 3919898"/>
              <a:gd name="connsiteY0" fmla="*/ 0 h 1392243"/>
              <a:gd name="connsiteX1" fmla="*/ 1911660 w 3919898"/>
              <a:gd name="connsiteY1" fmla="*/ 192003 h 1392243"/>
              <a:gd name="connsiteX2" fmla="*/ 2264170 w 3919898"/>
              <a:gd name="connsiteY2" fmla="*/ 1223409 h 1392243"/>
              <a:gd name="connsiteX3" fmla="*/ 3919898 w 3919898"/>
              <a:gd name="connsiteY3" fmla="*/ 1388200 h 1392243"/>
              <a:gd name="connsiteX0" fmla="*/ 0 w 3919898"/>
              <a:gd name="connsiteY0" fmla="*/ 496 h 1392739"/>
              <a:gd name="connsiteX1" fmla="*/ 1911660 w 3919898"/>
              <a:gd name="connsiteY1" fmla="*/ 192499 h 1392739"/>
              <a:gd name="connsiteX2" fmla="*/ 2264170 w 3919898"/>
              <a:gd name="connsiteY2" fmla="*/ 1223905 h 1392739"/>
              <a:gd name="connsiteX3" fmla="*/ 3919898 w 3919898"/>
              <a:gd name="connsiteY3" fmla="*/ 1388696 h 1392739"/>
            </a:gdLst>
            <a:ahLst/>
            <a:cxnLst>
              <a:cxn ang="0">
                <a:pos x="connsiteX0" y="connsiteY0"/>
              </a:cxn>
              <a:cxn ang="0">
                <a:pos x="connsiteX1" y="connsiteY1"/>
              </a:cxn>
              <a:cxn ang="0">
                <a:pos x="connsiteX2" y="connsiteY2"/>
              </a:cxn>
              <a:cxn ang="0">
                <a:pos x="connsiteX3" y="connsiteY3"/>
              </a:cxn>
            </a:cxnLst>
            <a:rect l="l" t="t" r="r" b="b"/>
            <a:pathLst>
              <a:path w="3919898" h="1392739">
                <a:moveTo>
                  <a:pt x="0" y="496"/>
                </a:moveTo>
                <a:cubicBezTo>
                  <a:pt x="503091" y="-838"/>
                  <a:pt x="1534298" y="-11402"/>
                  <a:pt x="1911660" y="192499"/>
                </a:cubicBezTo>
                <a:cubicBezTo>
                  <a:pt x="2289022" y="396400"/>
                  <a:pt x="2077903" y="1024938"/>
                  <a:pt x="2264170" y="1223905"/>
                </a:cubicBezTo>
                <a:cubicBezTo>
                  <a:pt x="2450437" y="1422872"/>
                  <a:pt x="3625681" y="1392929"/>
                  <a:pt x="3919898" y="1388696"/>
                </a:cubicBezTo>
              </a:path>
            </a:pathLst>
          </a:custGeom>
          <a:noFill/>
          <a:ln>
            <a:solidFill>
              <a:schemeClr val="accent6">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73">
            <a:extLst>
              <a:ext uri="{FF2B5EF4-FFF2-40B4-BE49-F238E27FC236}">
                <a16:creationId xmlns:a16="http://schemas.microsoft.com/office/drawing/2014/main" id="{101BE629-B7EA-DACC-5ED3-05C0510DE416}"/>
              </a:ext>
            </a:extLst>
          </p:cNvPr>
          <p:cNvSpPr/>
          <p:nvPr/>
        </p:nvSpPr>
        <p:spPr>
          <a:xfrm>
            <a:off x="5642728" y="5730077"/>
            <a:ext cx="2622040" cy="415971"/>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654300"/>
              <a:gd name="connsiteY0" fmla="*/ 0 h 1368441"/>
              <a:gd name="connsiteX1" fmla="*/ 1143000 w 2654300"/>
              <a:gd name="connsiteY1" fmla="*/ 203200 h 1368441"/>
              <a:gd name="connsiteX2" fmla="*/ 1831975 w 2654300"/>
              <a:gd name="connsiteY2" fmla="*/ 397882 h 1368441"/>
              <a:gd name="connsiteX3" fmla="*/ 2654300 w 2654300"/>
              <a:gd name="connsiteY3" fmla="*/ 1368425 h 1368441"/>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52"/>
              <a:gd name="connsiteX1" fmla="*/ 1143000 w 2654300"/>
              <a:gd name="connsiteY1" fmla="*/ 203200 h 1368452"/>
              <a:gd name="connsiteX2" fmla="*/ 1831975 w 2654300"/>
              <a:gd name="connsiteY2" fmla="*/ 397882 h 1368452"/>
              <a:gd name="connsiteX3" fmla="*/ 2654300 w 2654300"/>
              <a:gd name="connsiteY3" fmla="*/ 1368425 h 1368452"/>
              <a:gd name="connsiteX0" fmla="*/ 0 w 2654300"/>
              <a:gd name="connsiteY0" fmla="*/ 0 h 1368497"/>
              <a:gd name="connsiteX1" fmla="*/ 1143000 w 2654300"/>
              <a:gd name="connsiteY1" fmla="*/ 203200 h 1368497"/>
              <a:gd name="connsiteX2" fmla="*/ 1831975 w 2654300"/>
              <a:gd name="connsiteY2" fmla="*/ 397882 h 1368497"/>
              <a:gd name="connsiteX3" fmla="*/ 2654300 w 2654300"/>
              <a:gd name="connsiteY3" fmla="*/ 1368425 h 1368497"/>
              <a:gd name="connsiteX0" fmla="*/ 0 w 2654300"/>
              <a:gd name="connsiteY0" fmla="*/ 3796 h 1372293"/>
              <a:gd name="connsiteX1" fmla="*/ 1041400 w 2654300"/>
              <a:gd name="connsiteY1" fmla="*/ 39620 h 1372293"/>
              <a:gd name="connsiteX2" fmla="*/ 1831975 w 2654300"/>
              <a:gd name="connsiteY2" fmla="*/ 401678 h 1372293"/>
              <a:gd name="connsiteX3" fmla="*/ 2654300 w 2654300"/>
              <a:gd name="connsiteY3" fmla="*/ 1372221 h 1372293"/>
              <a:gd name="connsiteX0" fmla="*/ 0 w 2654300"/>
              <a:gd name="connsiteY0" fmla="*/ 0 h 1368497"/>
              <a:gd name="connsiteX1" fmla="*/ 1041400 w 2654300"/>
              <a:gd name="connsiteY1" fmla="*/ 35824 h 1368497"/>
              <a:gd name="connsiteX2" fmla="*/ 1831975 w 2654300"/>
              <a:gd name="connsiteY2" fmla="*/ 397882 h 1368497"/>
              <a:gd name="connsiteX3" fmla="*/ 2654300 w 2654300"/>
              <a:gd name="connsiteY3" fmla="*/ 1368425 h 1368497"/>
              <a:gd name="connsiteX0" fmla="*/ 0 w 2654300"/>
              <a:gd name="connsiteY0" fmla="*/ 0 h 1368447"/>
              <a:gd name="connsiteX1" fmla="*/ 1041400 w 2654300"/>
              <a:gd name="connsiteY1" fmla="*/ 35824 h 1368447"/>
              <a:gd name="connsiteX2" fmla="*/ 1831975 w 2654300"/>
              <a:gd name="connsiteY2" fmla="*/ 397882 h 1368447"/>
              <a:gd name="connsiteX3" fmla="*/ 2654300 w 2654300"/>
              <a:gd name="connsiteY3" fmla="*/ 1368425 h 1368447"/>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23905 h 1392349"/>
              <a:gd name="connsiteX1" fmla="*/ 1041400 w 2654300"/>
              <a:gd name="connsiteY1" fmla="*/ 59729 h 1392349"/>
              <a:gd name="connsiteX2" fmla="*/ 1778605 w 2654300"/>
              <a:gd name="connsiteY2" fmla="*/ 318625 h 1392349"/>
              <a:gd name="connsiteX3" fmla="*/ 2654300 w 2654300"/>
              <a:gd name="connsiteY3" fmla="*/ 1392330 h 1392349"/>
              <a:gd name="connsiteX0" fmla="*/ 0 w 2654300"/>
              <a:gd name="connsiteY0" fmla="*/ 0 h 1368444"/>
              <a:gd name="connsiteX1" fmla="*/ 1041400 w 2654300"/>
              <a:gd name="connsiteY1" fmla="*/ 35824 h 1368444"/>
              <a:gd name="connsiteX2" fmla="*/ 1778605 w 2654300"/>
              <a:gd name="connsiteY2" fmla="*/ 294720 h 1368444"/>
              <a:gd name="connsiteX3" fmla="*/ 2654300 w 2654300"/>
              <a:gd name="connsiteY3" fmla="*/ 1368425 h 1368444"/>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041400 w 2654300"/>
              <a:gd name="connsiteY1" fmla="*/ 35824 h 1368471"/>
              <a:gd name="connsiteX2" fmla="*/ 1778605 w 2654300"/>
              <a:gd name="connsiteY2" fmla="*/ 294720 h 1368471"/>
              <a:gd name="connsiteX3" fmla="*/ 2654300 w 2654300"/>
              <a:gd name="connsiteY3" fmla="*/ 1368425 h 1368471"/>
              <a:gd name="connsiteX0" fmla="*/ 0 w 2654300"/>
              <a:gd name="connsiteY0" fmla="*/ 0 h 1368471"/>
              <a:gd name="connsiteX1" fmla="*/ 1778605 w 2654300"/>
              <a:gd name="connsiteY1" fmla="*/ 294720 h 1368471"/>
              <a:gd name="connsiteX2" fmla="*/ 2654300 w 2654300"/>
              <a:gd name="connsiteY2" fmla="*/ 1368425 h 1368471"/>
              <a:gd name="connsiteX0" fmla="*/ 0 w 2654300"/>
              <a:gd name="connsiteY0" fmla="*/ 132258 h 1500729"/>
              <a:gd name="connsiteX1" fmla="*/ 1778605 w 2654300"/>
              <a:gd name="connsiteY1" fmla="*/ 426978 h 1500729"/>
              <a:gd name="connsiteX2" fmla="*/ 2654300 w 2654300"/>
              <a:gd name="connsiteY2" fmla="*/ 1500683 h 1500729"/>
              <a:gd name="connsiteX0" fmla="*/ 0 w 2654300"/>
              <a:gd name="connsiteY0" fmla="*/ 15639 h 1384088"/>
              <a:gd name="connsiteX1" fmla="*/ 1778605 w 2654300"/>
              <a:gd name="connsiteY1" fmla="*/ 310359 h 1384088"/>
              <a:gd name="connsiteX2" fmla="*/ 2654300 w 2654300"/>
              <a:gd name="connsiteY2" fmla="*/ 1384064 h 1384088"/>
              <a:gd name="connsiteX0" fmla="*/ 0 w 2876587"/>
              <a:gd name="connsiteY0" fmla="*/ -1 h 1368441"/>
              <a:gd name="connsiteX1" fmla="*/ 1778605 w 2876587"/>
              <a:gd name="connsiteY1" fmla="*/ 294719 h 1368441"/>
              <a:gd name="connsiteX2" fmla="*/ 2876587 w 2876587"/>
              <a:gd name="connsiteY2" fmla="*/ 1368425 h 1368441"/>
              <a:gd name="connsiteX0" fmla="*/ 0 w 2876587"/>
              <a:gd name="connsiteY0" fmla="*/ -1 h 1368449"/>
              <a:gd name="connsiteX1" fmla="*/ 1778605 w 2876587"/>
              <a:gd name="connsiteY1" fmla="*/ 294719 h 1368449"/>
              <a:gd name="connsiteX2" fmla="*/ 2876587 w 2876587"/>
              <a:gd name="connsiteY2" fmla="*/ 1368425 h 1368449"/>
              <a:gd name="connsiteX0" fmla="*/ 0 w 2851889"/>
              <a:gd name="connsiteY0" fmla="*/ 0 h 1355200"/>
              <a:gd name="connsiteX1" fmla="*/ 1753907 w 2851889"/>
              <a:gd name="connsiteY1" fmla="*/ 281477 h 1355200"/>
              <a:gd name="connsiteX2" fmla="*/ 2851889 w 2851889"/>
              <a:gd name="connsiteY2" fmla="*/ 1355183 h 1355200"/>
              <a:gd name="connsiteX0" fmla="*/ 0 w 2851889"/>
              <a:gd name="connsiteY0" fmla="*/ 1343 h 1356539"/>
              <a:gd name="connsiteX1" fmla="*/ 1753907 w 2851889"/>
              <a:gd name="connsiteY1" fmla="*/ 282820 h 1356539"/>
              <a:gd name="connsiteX2" fmla="*/ 2851889 w 2851889"/>
              <a:gd name="connsiteY2" fmla="*/ 1356526 h 1356539"/>
              <a:gd name="connsiteX0" fmla="*/ 0 w 2851889"/>
              <a:gd name="connsiteY0" fmla="*/ 67852 h 1423059"/>
              <a:gd name="connsiteX1" fmla="*/ 1753907 w 2851889"/>
              <a:gd name="connsiteY1" fmla="*/ 349329 h 1423059"/>
              <a:gd name="connsiteX2" fmla="*/ 2851889 w 2851889"/>
              <a:gd name="connsiteY2" fmla="*/ 1423035 h 1423059"/>
              <a:gd name="connsiteX0" fmla="*/ 0 w 2851889"/>
              <a:gd name="connsiteY0" fmla="*/ 67852 h 1423036"/>
              <a:gd name="connsiteX1" fmla="*/ 1753907 w 2851889"/>
              <a:gd name="connsiteY1" fmla="*/ 349329 h 1423036"/>
              <a:gd name="connsiteX2" fmla="*/ 2171227 w 2851889"/>
              <a:gd name="connsiteY2" fmla="*/ 877854 h 1423036"/>
              <a:gd name="connsiteX3" fmla="*/ 2851889 w 2851889"/>
              <a:gd name="connsiteY3" fmla="*/ 1423035 h 1423036"/>
              <a:gd name="connsiteX0" fmla="*/ 0 w 2851889"/>
              <a:gd name="connsiteY0" fmla="*/ 994 h 1356178"/>
              <a:gd name="connsiteX1" fmla="*/ 1753907 w 2851889"/>
              <a:gd name="connsiteY1" fmla="*/ 282471 h 1356178"/>
              <a:gd name="connsiteX2" fmla="*/ 2212391 w 2851889"/>
              <a:gd name="connsiteY2" fmla="*/ 1168532 h 1356178"/>
              <a:gd name="connsiteX3" fmla="*/ 2851889 w 2851889"/>
              <a:gd name="connsiteY3" fmla="*/ 1356177 h 1356178"/>
              <a:gd name="connsiteX0" fmla="*/ 0 w 2851889"/>
              <a:gd name="connsiteY0" fmla="*/ 5152 h 1360336"/>
              <a:gd name="connsiteX1" fmla="*/ 1770373 w 2851889"/>
              <a:gd name="connsiteY1" fmla="*/ 180691 h 1360336"/>
              <a:gd name="connsiteX2" fmla="*/ 2212391 w 2851889"/>
              <a:gd name="connsiteY2" fmla="*/ 1172690 h 1360336"/>
              <a:gd name="connsiteX3" fmla="*/ 2851889 w 2851889"/>
              <a:gd name="connsiteY3" fmla="*/ 1360335 h 1360336"/>
              <a:gd name="connsiteX0" fmla="*/ 0 w 3476340"/>
              <a:gd name="connsiteY0" fmla="*/ 3991 h 1371745"/>
              <a:gd name="connsiteX1" fmla="*/ 2394824 w 3476340"/>
              <a:gd name="connsiteY1" fmla="*/ 192100 h 1371745"/>
              <a:gd name="connsiteX2" fmla="*/ 2836842 w 3476340"/>
              <a:gd name="connsiteY2" fmla="*/ 1184099 h 1371745"/>
              <a:gd name="connsiteX3" fmla="*/ 3476340 w 3476340"/>
              <a:gd name="connsiteY3" fmla="*/ 1371744 h 1371745"/>
              <a:gd name="connsiteX0" fmla="*/ 0 w 3953071"/>
              <a:gd name="connsiteY0" fmla="*/ 5153 h 1360336"/>
              <a:gd name="connsiteX1" fmla="*/ 2871555 w 3953071"/>
              <a:gd name="connsiteY1" fmla="*/ 180691 h 1360336"/>
              <a:gd name="connsiteX2" fmla="*/ 3313573 w 3953071"/>
              <a:gd name="connsiteY2" fmla="*/ 1172690 h 1360336"/>
              <a:gd name="connsiteX3" fmla="*/ 3953071 w 3953071"/>
              <a:gd name="connsiteY3" fmla="*/ 1360335 h 1360336"/>
              <a:gd name="connsiteX0" fmla="*/ 0 w 3953071"/>
              <a:gd name="connsiteY0" fmla="*/ 21092 h 1376275"/>
              <a:gd name="connsiteX1" fmla="*/ 2871555 w 3953071"/>
              <a:gd name="connsiteY1" fmla="*/ 196630 h 1376275"/>
              <a:gd name="connsiteX2" fmla="*/ 3313573 w 3953071"/>
              <a:gd name="connsiteY2" fmla="*/ 1188629 h 1376275"/>
              <a:gd name="connsiteX3" fmla="*/ 3953071 w 3953071"/>
              <a:gd name="connsiteY3" fmla="*/ 1376274 h 1376275"/>
              <a:gd name="connsiteX0" fmla="*/ 0 w 3953071"/>
              <a:gd name="connsiteY0" fmla="*/ 245345 h 1600528"/>
              <a:gd name="connsiteX1" fmla="*/ 2871555 w 3953071"/>
              <a:gd name="connsiteY1" fmla="*/ 420883 h 1600528"/>
              <a:gd name="connsiteX2" fmla="*/ 3313573 w 3953071"/>
              <a:gd name="connsiteY2" fmla="*/ 1412882 h 1600528"/>
              <a:gd name="connsiteX3" fmla="*/ 3953071 w 3953071"/>
              <a:gd name="connsiteY3" fmla="*/ 1600527 h 1600528"/>
              <a:gd name="connsiteX0" fmla="*/ 0 w 3953071"/>
              <a:gd name="connsiteY0" fmla="*/ 177501 h 1532684"/>
              <a:gd name="connsiteX1" fmla="*/ 1661022 w 3953071"/>
              <a:gd name="connsiteY1" fmla="*/ 3297 h 1532684"/>
              <a:gd name="connsiteX2" fmla="*/ 2871555 w 3953071"/>
              <a:gd name="connsiteY2" fmla="*/ 353039 h 1532684"/>
              <a:gd name="connsiteX3" fmla="*/ 3313573 w 3953071"/>
              <a:gd name="connsiteY3" fmla="*/ 1345038 h 1532684"/>
              <a:gd name="connsiteX4" fmla="*/ 3953071 w 3953071"/>
              <a:gd name="connsiteY4" fmla="*/ 1532683 h 1532684"/>
              <a:gd name="connsiteX0" fmla="*/ 0 w 3953071"/>
              <a:gd name="connsiteY0" fmla="*/ 43232 h 1398415"/>
              <a:gd name="connsiteX1" fmla="*/ 1737181 w 3953071"/>
              <a:gd name="connsiteY1" fmla="*/ 11607 h 1398415"/>
              <a:gd name="connsiteX2" fmla="*/ 2871555 w 3953071"/>
              <a:gd name="connsiteY2" fmla="*/ 21877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3953071"/>
              <a:gd name="connsiteY0" fmla="*/ 43232 h 1398415"/>
              <a:gd name="connsiteX1" fmla="*/ 1737181 w 3953071"/>
              <a:gd name="connsiteY1" fmla="*/ 11607 h 1398415"/>
              <a:gd name="connsiteX2" fmla="*/ 2803858 w 3953071"/>
              <a:gd name="connsiteY2" fmla="*/ 440560 h 1398415"/>
              <a:gd name="connsiteX3" fmla="*/ 3313573 w 3953071"/>
              <a:gd name="connsiteY3" fmla="*/ 1210769 h 1398415"/>
              <a:gd name="connsiteX4" fmla="*/ 3953071 w 3953071"/>
              <a:gd name="connsiteY4" fmla="*/ 1398414 h 1398415"/>
              <a:gd name="connsiteX0" fmla="*/ 0 w 4012307"/>
              <a:gd name="connsiteY0" fmla="*/ 11527 h 1430078"/>
              <a:gd name="connsiteX1" fmla="*/ 1796417 w 4012307"/>
              <a:gd name="connsiteY1" fmla="*/ 43270 h 1430078"/>
              <a:gd name="connsiteX2" fmla="*/ 2863094 w 4012307"/>
              <a:gd name="connsiteY2" fmla="*/ 472223 h 1430078"/>
              <a:gd name="connsiteX3" fmla="*/ 3372809 w 4012307"/>
              <a:gd name="connsiteY3" fmla="*/ 1242432 h 1430078"/>
              <a:gd name="connsiteX4" fmla="*/ 4012307 w 4012307"/>
              <a:gd name="connsiteY4" fmla="*/ 1430077 h 1430078"/>
              <a:gd name="connsiteX0" fmla="*/ 0 w 4012307"/>
              <a:gd name="connsiteY0" fmla="*/ 0 h 1418551"/>
              <a:gd name="connsiteX1" fmla="*/ 1796417 w 4012307"/>
              <a:gd name="connsiteY1" fmla="*/ 31743 h 1418551"/>
              <a:gd name="connsiteX2" fmla="*/ 2863094 w 4012307"/>
              <a:gd name="connsiteY2" fmla="*/ 460696 h 1418551"/>
              <a:gd name="connsiteX3" fmla="*/ 3372809 w 4012307"/>
              <a:gd name="connsiteY3" fmla="*/ 1230905 h 1418551"/>
              <a:gd name="connsiteX4" fmla="*/ 4012307 w 4012307"/>
              <a:gd name="connsiteY4" fmla="*/ 1418550 h 1418551"/>
              <a:gd name="connsiteX0" fmla="*/ 0 w 4012307"/>
              <a:gd name="connsiteY0" fmla="*/ 12384 h 1430935"/>
              <a:gd name="connsiteX1" fmla="*/ 1830265 w 4012307"/>
              <a:gd name="connsiteY1" fmla="*/ 12445 h 1430935"/>
              <a:gd name="connsiteX2" fmla="*/ 2863094 w 4012307"/>
              <a:gd name="connsiteY2" fmla="*/ 473080 h 1430935"/>
              <a:gd name="connsiteX3" fmla="*/ 3372809 w 4012307"/>
              <a:gd name="connsiteY3" fmla="*/ 1243289 h 1430935"/>
              <a:gd name="connsiteX4" fmla="*/ 4012307 w 4012307"/>
              <a:gd name="connsiteY4" fmla="*/ 1430934 h 1430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2307" h="1430935">
                <a:moveTo>
                  <a:pt x="0" y="12384"/>
                </a:moveTo>
                <a:cubicBezTo>
                  <a:pt x="1182284" y="15036"/>
                  <a:pt x="1351673" y="-16811"/>
                  <a:pt x="1830265" y="12445"/>
                </a:cubicBezTo>
                <a:cubicBezTo>
                  <a:pt x="2308857" y="41701"/>
                  <a:pt x="2606003" y="267939"/>
                  <a:pt x="2863094" y="473080"/>
                </a:cubicBezTo>
                <a:cubicBezTo>
                  <a:pt x="3120185" y="678221"/>
                  <a:pt x="3189812" y="1064338"/>
                  <a:pt x="3372809" y="1243289"/>
                </a:cubicBezTo>
                <a:cubicBezTo>
                  <a:pt x="3555806" y="1422240"/>
                  <a:pt x="3898863" y="1340071"/>
                  <a:pt x="4012307" y="1430934"/>
                </a:cubicBezTo>
              </a:path>
            </a:pathLst>
          </a:custGeom>
          <a:noFill/>
          <a:ln>
            <a:solidFill>
              <a:srgbClr val="5F57A0"/>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7C078DEE-19F4-0ED1-E36A-AF660B9AAB2C}"/>
              </a:ext>
            </a:extLst>
          </p:cNvPr>
          <p:cNvSpPr/>
          <p:nvPr/>
        </p:nvSpPr>
        <p:spPr>
          <a:xfrm flipV="1">
            <a:off x="5644041" y="4850076"/>
            <a:ext cx="2716382" cy="836969"/>
          </a:xfrm>
          <a:custGeom>
            <a:avLst/>
            <a:gdLst>
              <a:gd name="connsiteX0" fmla="*/ 0 w 2260600"/>
              <a:gd name="connsiteY0" fmla="*/ 0 h 1397000"/>
              <a:gd name="connsiteX1" fmla="*/ 1143000 w 2260600"/>
              <a:gd name="connsiteY1" fmla="*/ 203200 h 1397000"/>
              <a:gd name="connsiteX2" fmla="*/ 1714500 w 2260600"/>
              <a:gd name="connsiteY2" fmla="*/ 1117600 h 1397000"/>
              <a:gd name="connsiteX3" fmla="*/ 2260600 w 2260600"/>
              <a:gd name="connsiteY3" fmla="*/ 1397000 h 1397000"/>
              <a:gd name="connsiteX0" fmla="*/ 0 w 2619375"/>
              <a:gd name="connsiteY0" fmla="*/ 0 h 1387475"/>
              <a:gd name="connsiteX1" fmla="*/ 1143000 w 2619375"/>
              <a:gd name="connsiteY1" fmla="*/ 203200 h 1387475"/>
              <a:gd name="connsiteX2" fmla="*/ 1714500 w 2619375"/>
              <a:gd name="connsiteY2" fmla="*/ 1117600 h 1387475"/>
              <a:gd name="connsiteX3" fmla="*/ 2619375 w 2619375"/>
              <a:gd name="connsiteY3" fmla="*/ 1387475 h 1387475"/>
              <a:gd name="connsiteX0" fmla="*/ 0 w 2619375"/>
              <a:gd name="connsiteY0" fmla="*/ 0 h 1391742"/>
              <a:gd name="connsiteX1" fmla="*/ 1143000 w 2619375"/>
              <a:gd name="connsiteY1" fmla="*/ 203200 h 1391742"/>
              <a:gd name="connsiteX2" fmla="*/ 1714500 w 2619375"/>
              <a:gd name="connsiteY2" fmla="*/ 1117600 h 1391742"/>
              <a:gd name="connsiteX3" fmla="*/ 2619375 w 2619375"/>
              <a:gd name="connsiteY3" fmla="*/ 1387475 h 1391742"/>
              <a:gd name="connsiteX0" fmla="*/ 0 w 2565400"/>
              <a:gd name="connsiteY0" fmla="*/ 0 h 1391742"/>
              <a:gd name="connsiteX1" fmla="*/ 1143000 w 2565400"/>
              <a:gd name="connsiteY1" fmla="*/ 203200 h 1391742"/>
              <a:gd name="connsiteX2" fmla="*/ 1714500 w 2565400"/>
              <a:gd name="connsiteY2" fmla="*/ 1117600 h 1391742"/>
              <a:gd name="connsiteX3" fmla="*/ 2565400 w 2565400"/>
              <a:gd name="connsiteY3" fmla="*/ 1387475 h 1391742"/>
              <a:gd name="connsiteX0" fmla="*/ 0 w 2565400"/>
              <a:gd name="connsiteY0" fmla="*/ 0 h 1387475"/>
              <a:gd name="connsiteX1" fmla="*/ 1143000 w 2565400"/>
              <a:gd name="connsiteY1" fmla="*/ 203200 h 1387475"/>
              <a:gd name="connsiteX2" fmla="*/ 1714500 w 2565400"/>
              <a:gd name="connsiteY2" fmla="*/ 1117600 h 1387475"/>
              <a:gd name="connsiteX3" fmla="*/ 2565400 w 2565400"/>
              <a:gd name="connsiteY3" fmla="*/ 1387475 h 1387475"/>
              <a:gd name="connsiteX0" fmla="*/ 0 w 2613025"/>
              <a:gd name="connsiteY0" fmla="*/ 0 h 1368425"/>
              <a:gd name="connsiteX1" fmla="*/ 1143000 w 2613025"/>
              <a:gd name="connsiteY1" fmla="*/ 203200 h 1368425"/>
              <a:gd name="connsiteX2" fmla="*/ 1714500 w 2613025"/>
              <a:gd name="connsiteY2" fmla="*/ 1117600 h 1368425"/>
              <a:gd name="connsiteX3" fmla="*/ 2613025 w 2613025"/>
              <a:gd name="connsiteY3" fmla="*/ 1368425 h 1368425"/>
              <a:gd name="connsiteX0" fmla="*/ 0 w 2613025"/>
              <a:gd name="connsiteY0" fmla="*/ 0 h 1368644"/>
              <a:gd name="connsiteX1" fmla="*/ 1143000 w 2613025"/>
              <a:gd name="connsiteY1" fmla="*/ 203200 h 1368644"/>
              <a:gd name="connsiteX2" fmla="*/ 1714500 w 2613025"/>
              <a:gd name="connsiteY2" fmla="*/ 1117600 h 1368644"/>
              <a:gd name="connsiteX3" fmla="*/ 2613025 w 2613025"/>
              <a:gd name="connsiteY3" fmla="*/ 1368425 h 1368644"/>
              <a:gd name="connsiteX0" fmla="*/ 0 w 2654300"/>
              <a:gd name="connsiteY0" fmla="*/ 0 h 1368644"/>
              <a:gd name="connsiteX1" fmla="*/ 1143000 w 2654300"/>
              <a:gd name="connsiteY1" fmla="*/ 203200 h 1368644"/>
              <a:gd name="connsiteX2" fmla="*/ 1714500 w 2654300"/>
              <a:gd name="connsiteY2" fmla="*/ 1117600 h 1368644"/>
              <a:gd name="connsiteX3" fmla="*/ 2654300 w 2654300"/>
              <a:gd name="connsiteY3" fmla="*/ 1368425 h 1368644"/>
              <a:gd name="connsiteX0" fmla="*/ 0 w 2465727"/>
              <a:gd name="connsiteY0" fmla="*/ 0 h 1293253"/>
              <a:gd name="connsiteX1" fmla="*/ 1143000 w 2465727"/>
              <a:gd name="connsiteY1" fmla="*/ 203200 h 1293253"/>
              <a:gd name="connsiteX2" fmla="*/ 1714500 w 2465727"/>
              <a:gd name="connsiteY2" fmla="*/ 1117600 h 1293253"/>
              <a:gd name="connsiteX3" fmla="*/ 2465727 w 2465727"/>
              <a:gd name="connsiteY3" fmla="*/ 1290429 h 1293253"/>
              <a:gd name="connsiteX0" fmla="*/ 0 w 2504865"/>
              <a:gd name="connsiteY0" fmla="*/ 0 h 1265835"/>
              <a:gd name="connsiteX1" fmla="*/ 1143000 w 2504865"/>
              <a:gd name="connsiteY1" fmla="*/ 203200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65835"/>
              <a:gd name="connsiteX1" fmla="*/ 951614 w 2504865"/>
              <a:gd name="connsiteY1" fmla="*/ 732925 h 1265835"/>
              <a:gd name="connsiteX2" fmla="*/ 1714500 w 2504865"/>
              <a:gd name="connsiteY2" fmla="*/ 1117600 h 1265835"/>
              <a:gd name="connsiteX3" fmla="*/ 2504865 w 2504865"/>
              <a:gd name="connsiteY3" fmla="*/ 1254976 h 1265835"/>
              <a:gd name="connsiteX0" fmla="*/ 0 w 2504865"/>
              <a:gd name="connsiteY0" fmla="*/ 0 h 1254976"/>
              <a:gd name="connsiteX1" fmla="*/ 951614 w 2504865"/>
              <a:gd name="connsiteY1" fmla="*/ 732925 h 1254976"/>
              <a:gd name="connsiteX2" fmla="*/ 2504865 w 2504865"/>
              <a:gd name="connsiteY2" fmla="*/ 1254976 h 1254976"/>
              <a:gd name="connsiteX0" fmla="*/ 0 w 2504865"/>
              <a:gd name="connsiteY0" fmla="*/ 0 h 1254976"/>
              <a:gd name="connsiteX1" fmla="*/ 951614 w 2504865"/>
              <a:gd name="connsiteY1" fmla="*/ 732925 h 1254976"/>
              <a:gd name="connsiteX2" fmla="*/ 2504865 w 2504865"/>
              <a:gd name="connsiteY2" fmla="*/ 1254976 h 1254976"/>
              <a:gd name="connsiteX0" fmla="*/ 0 w 2653721"/>
              <a:gd name="connsiteY0" fmla="*/ 0 h 1254976"/>
              <a:gd name="connsiteX1" fmla="*/ 1100470 w 2653721"/>
              <a:gd name="connsiteY1" fmla="*/ 732925 h 1254976"/>
              <a:gd name="connsiteX2" fmla="*/ 2653721 w 2653721"/>
              <a:gd name="connsiteY2" fmla="*/ 1254976 h 1254976"/>
              <a:gd name="connsiteX0" fmla="*/ 0 w 2653721"/>
              <a:gd name="connsiteY0" fmla="*/ 3679 h 1258655"/>
              <a:gd name="connsiteX1" fmla="*/ 1100470 w 2653721"/>
              <a:gd name="connsiteY1" fmla="*/ 736604 h 1258655"/>
              <a:gd name="connsiteX2" fmla="*/ 2653721 w 2653721"/>
              <a:gd name="connsiteY2" fmla="*/ 1258655 h 1258655"/>
              <a:gd name="connsiteX0" fmla="*/ 0 w 2653721"/>
              <a:gd name="connsiteY0" fmla="*/ 7709 h 1262685"/>
              <a:gd name="connsiteX1" fmla="*/ 1100470 w 2653721"/>
              <a:gd name="connsiteY1" fmla="*/ 740634 h 1262685"/>
              <a:gd name="connsiteX2" fmla="*/ 2653721 w 2653721"/>
              <a:gd name="connsiteY2" fmla="*/ 1262685 h 1262685"/>
              <a:gd name="connsiteX0" fmla="*/ 0 w 2653721"/>
              <a:gd name="connsiteY0" fmla="*/ 14688 h 1269664"/>
              <a:gd name="connsiteX1" fmla="*/ 1100470 w 2653721"/>
              <a:gd name="connsiteY1" fmla="*/ 747613 h 1269664"/>
              <a:gd name="connsiteX2" fmla="*/ 2653721 w 2653721"/>
              <a:gd name="connsiteY2" fmla="*/ 1269664 h 1269664"/>
              <a:gd name="connsiteX0" fmla="*/ 0 w 2546872"/>
              <a:gd name="connsiteY0" fmla="*/ 3593 h 1276339"/>
              <a:gd name="connsiteX1" fmla="*/ 993621 w 2546872"/>
              <a:gd name="connsiteY1" fmla="*/ 754288 h 1276339"/>
              <a:gd name="connsiteX2" fmla="*/ 2546872 w 2546872"/>
              <a:gd name="connsiteY2" fmla="*/ 1276339 h 1276339"/>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2546872 w 2546872"/>
              <a:gd name="connsiteY2" fmla="*/ 1272746 h 1272746"/>
              <a:gd name="connsiteX0" fmla="*/ 0 w 2546872"/>
              <a:gd name="connsiteY0" fmla="*/ 0 h 1272746"/>
              <a:gd name="connsiteX1" fmla="*/ 993621 w 2546872"/>
              <a:gd name="connsiteY1" fmla="*/ 750695 h 1272746"/>
              <a:gd name="connsiteX2" fmla="*/ 1886003 w 2546872"/>
              <a:gd name="connsiteY2" fmla="*/ 1172031 h 1272746"/>
              <a:gd name="connsiteX3" fmla="*/ 2546872 w 2546872"/>
              <a:gd name="connsiteY3" fmla="*/ 1272746 h 1272746"/>
              <a:gd name="connsiteX0" fmla="*/ 0 w 2546872"/>
              <a:gd name="connsiteY0" fmla="*/ 0 h 1312605"/>
              <a:gd name="connsiteX1" fmla="*/ 993621 w 2546872"/>
              <a:gd name="connsiteY1" fmla="*/ 750695 h 1312605"/>
              <a:gd name="connsiteX2" fmla="*/ 1872647 w 2546872"/>
              <a:gd name="connsiteY2" fmla="*/ 1278655 h 1312605"/>
              <a:gd name="connsiteX3" fmla="*/ 2546872 w 2546872"/>
              <a:gd name="connsiteY3" fmla="*/ 1272746 h 1312605"/>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26236"/>
              <a:gd name="connsiteX1" fmla="*/ 993621 w 2533516"/>
              <a:gd name="connsiteY1" fmla="*/ 750695 h 1326236"/>
              <a:gd name="connsiteX2" fmla="*/ 1872647 w 2533516"/>
              <a:gd name="connsiteY2" fmla="*/ 1278655 h 1326236"/>
              <a:gd name="connsiteX3" fmla="*/ 2533516 w 2533516"/>
              <a:gd name="connsiteY3" fmla="*/ 1320135 h 1326236"/>
              <a:gd name="connsiteX0" fmla="*/ 0 w 2533516"/>
              <a:gd name="connsiteY0" fmla="*/ 0 h 1326238"/>
              <a:gd name="connsiteX1" fmla="*/ 993621 w 2533516"/>
              <a:gd name="connsiteY1" fmla="*/ 750695 h 1326238"/>
              <a:gd name="connsiteX2" fmla="*/ 1872647 w 2533516"/>
              <a:gd name="connsiteY2" fmla="*/ 1278655 h 1326238"/>
              <a:gd name="connsiteX3" fmla="*/ 2533516 w 2533516"/>
              <a:gd name="connsiteY3" fmla="*/ 1320135 h 1326238"/>
              <a:gd name="connsiteX0" fmla="*/ 0 w 2533516"/>
              <a:gd name="connsiteY0" fmla="*/ 0 h 1364750"/>
              <a:gd name="connsiteX1" fmla="*/ 993621 w 2533516"/>
              <a:gd name="connsiteY1" fmla="*/ 750695 h 1364750"/>
              <a:gd name="connsiteX2" fmla="*/ 1865969 w 2533516"/>
              <a:gd name="connsiteY2" fmla="*/ 1331968 h 1364750"/>
              <a:gd name="connsiteX3" fmla="*/ 2533516 w 2533516"/>
              <a:gd name="connsiteY3" fmla="*/ 1320135 h 1364750"/>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2533516"/>
              <a:gd name="connsiteY0" fmla="*/ 0 h 1332324"/>
              <a:gd name="connsiteX1" fmla="*/ 993621 w 2533516"/>
              <a:gd name="connsiteY1" fmla="*/ 750695 h 1332324"/>
              <a:gd name="connsiteX2" fmla="*/ 1865969 w 2533516"/>
              <a:gd name="connsiteY2" fmla="*/ 1331968 h 1332324"/>
              <a:gd name="connsiteX3" fmla="*/ 2533516 w 2533516"/>
              <a:gd name="connsiteY3" fmla="*/ 1320135 h 1332324"/>
              <a:gd name="connsiteX0" fmla="*/ 0 w 2533516"/>
              <a:gd name="connsiteY0" fmla="*/ 0 h 1332322"/>
              <a:gd name="connsiteX1" fmla="*/ 993621 w 2533516"/>
              <a:gd name="connsiteY1" fmla="*/ 750695 h 1332322"/>
              <a:gd name="connsiteX2" fmla="*/ 1865969 w 2533516"/>
              <a:gd name="connsiteY2" fmla="*/ 1331968 h 1332322"/>
              <a:gd name="connsiteX3" fmla="*/ 2533516 w 2533516"/>
              <a:gd name="connsiteY3" fmla="*/ 1320135 h 1332322"/>
              <a:gd name="connsiteX0" fmla="*/ 0 w 3081754"/>
              <a:gd name="connsiteY0" fmla="*/ 0 h 1357050"/>
              <a:gd name="connsiteX1" fmla="*/ 1541859 w 3081754"/>
              <a:gd name="connsiteY1" fmla="*/ 775421 h 1357050"/>
              <a:gd name="connsiteX2" fmla="*/ 2414207 w 3081754"/>
              <a:gd name="connsiteY2" fmla="*/ 1356694 h 1357050"/>
              <a:gd name="connsiteX3" fmla="*/ 3081754 w 3081754"/>
              <a:gd name="connsiteY3" fmla="*/ 1344861 h 1357050"/>
              <a:gd name="connsiteX0" fmla="*/ 0 w 3081754"/>
              <a:gd name="connsiteY0" fmla="*/ 0 h 1357048"/>
              <a:gd name="connsiteX1" fmla="*/ 1541859 w 3081754"/>
              <a:gd name="connsiteY1" fmla="*/ 775421 h 1357048"/>
              <a:gd name="connsiteX2" fmla="*/ 2414207 w 3081754"/>
              <a:gd name="connsiteY2" fmla="*/ 1356694 h 1357048"/>
              <a:gd name="connsiteX3" fmla="*/ 3081754 w 3081754"/>
              <a:gd name="connsiteY3" fmla="*/ 1344861 h 1357048"/>
              <a:gd name="connsiteX0" fmla="*/ 0 w 3081754"/>
              <a:gd name="connsiteY0" fmla="*/ 22 h 1357072"/>
              <a:gd name="connsiteX1" fmla="*/ 1541859 w 3081754"/>
              <a:gd name="connsiteY1" fmla="*/ 775443 h 1357072"/>
              <a:gd name="connsiteX2" fmla="*/ 2414207 w 3081754"/>
              <a:gd name="connsiteY2" fmla="*/ 1356716 h 1357072"/>
              <a:gd name="connsiteX3" fmla="*/ 3081754 w 3081754"/>
              <a:gd name="connsiteY3" fmla="*/ 1344883 h 1357072"/>
              <a:gd name="connsiteX0" fmla="*/ 0 w 3523881"/>
              <a:gd name="connsiteY0" fmla="*/ 13 h 1326154"/>
              <a:gd name="connsiteX1" fmla="*/ 1983986 w 3523881"/>
              <a:gd name="connsiteY1" fmla="*/ 744527 h 1326154"/>
              <a:gd name="connsiteX2" fmla="*/ 2856334 w 3523881"/>
              <a:gd name="connsiteY2" fmla="*/ 1325800 h 1326154"/>
              <a:gd name="connsiteX3" fmla="*/ 3523881 w 3523881"/>
              <a:gd name="connsiteY3" fmla="*/ 1313967 h 1326154"/>
              <a:gd name="connsiteX0" fmla="*/ 0 w 3523881"/>
              <a:gd name="connsiteY0" fmla="*/ 50 h 1326193"/>
              <a:gd name="connsiteX1" fmla="*/ 1983986 w 3523881"/>
              <a:gd name="connsiteY1" fmla="*/ 744564 h 1326193"/>
              <a:gd name="connsiteX2" fmla="*/ 2856334 w 3523881"/>
              <a:gd name="connsiteY2" fmla="*/ 1325837 h 1326193"/>
              <a:gd name="connsiteX3" fmla="*/ 3523881 w 3523881"/>
              <a:gd name="connsiteY3" fmla="*/ 1314004 h 1326193"/>
            </a:gdLst>
            <a:ahLst/>
            <a:cxnLst>
              <a:cxn ang="0">
                <a:pos x="connsiteX0" y="connsiteY0"/>
              </a:cxn>
              <a:cxn ang="0">
                <a:pos x="connsiteX1" y="connsiteY1"/>
              </a:cxn>
              <a:cxn ang="0">
                <a:pos x="connsiteX2" y="connsiteY2"/>
              </a:cxn>
              <a:cxn ang="0">
                <a:pos x="connsiteX3" y="connsiteY3"/>
              </a:cxn>
            </a:cxnLst>
            <a:rect l="l" t="t" r="r" b="b"/>
            <a:pathLst>
              <a:path w="3523881" h="1326193">
                <a:moveTo>
                  <a:pt x="0" y="50"/>
                </a:moveTo>
                <a:cubicBezTo>
                  <a:pt x="1314694" y="-2773"/>
                  <a:pt x="1808576" y="109467"/>
                  <a:pt x="1983986" y="744564"/>
                </a:cubicBezTo>
                <a:cubicBezTo>
                  <a:pt x="2159396" y="1379661"/>
                  <a:pt x="2697630" y="1303989"/>
                  <a:pt x="2856334" y="1325837"/>
                </a:cubicBezTo>
                <a:cubicBezTo>
                  <a:pt x="3168632" y="1329915"/>
                  <a:pt x="3413736" y="1297218"/>
                  <a:pt x="3523881" y="1314004"/>
                </a:cubicBezTo>
              </a:path>
            </a:pathLst>
          </a:custGeom>
          <a:noFill/>
          <a:ln>
            <a:solidFill>
              <a:schemeClr val="accent2">
                <a:lumMod val="75000"/>
              </a:schemeClr>
            </a:solidFill>
            <a:prstDash val="dash"/>
            <a:tailEnd type="triangle" w="med" len="lg"/>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9814B73-EEB1-6600-82F0-0D6AC2D2C832}"/>
              </a:ext>
            </a:extLst>
          </p:cNvPr>
          <p:cNvSpPr txBox="1"/>
          <p:nvPr/>
        </p:nvSpPr>
        <p:spPr>
          <a:xfrm>
            <a:off x="2083639" y="4899007"/>
            <a:ext cx="330490" cy="751179"/>
          </a:xfrm>
          <a:prstGeom prst="rect">
            <a:avLst/>
          </a:prstGeom>
          <a:noFill/>
        </p:spPr>
        <p:txBody>
          <a:bodyPr wrap="none" rtlCol="0">
            <a:spAutoFit/>
          </a:bodyPr>
          <a:lstStyle/>
          <a:p>
            <a:pPr>
              <a:lnSpc>
                <a:spcPct val="40000"/>
              </a:lnSpc>
            </a:pPr>
            <a:r>
              <a:rPr lang="en-US" sz="2800" dirty="0"/>
              <a:t>.</a:t>
            </a:r>
          </a:p>
          <a:p>
            <a:pPr>
              <a:lnSpc>
                <a:spcPct val="40000"/>
              </a:lnSpc>
            </a:pPr>
            <a:r>
              <a:rPr lang="en-US" sz="2800" dirty="0"/>
              <a:t>.</a:t>
            </a:r>
          </a:p>
          <a:p>
            <a:pPr>
              <a:lnSpc>
                <a:spcPct val="40000"/>
              </a:lnSpc>
            </a:pPr>
            <a:r>
              <a:rPr lang="en-US" sz="2800" dirty="0"/>
              <a:t>.</a:t>
            </a:r>
          </a:p>
        </p:txBody>
      </p:sp>
    </p:spTree>
    <p:extLst>
      <p:ext uri="{BB962C8B-B14F-4D97-AF65-F5344CB8AC3E}">
        <p14:creationId xmlns:p14="http://schemas.microsoft.com/office/powerpoint/2010/main" val="74538373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lvl="0" indent="0">
              <a:lnSpc>
                <a:spcPct val="100000"/>
              </a:lnSpc>
              <a:buNone/>
              <a:defRPr/>
            </a:pPr>
            <a:r>
              <a:rPr lang="pt-BR" dirty="0">
                <a:solidFill>
                  <a:prstClr val="black"/>
                </a:solidFill>
              </a:rPr>
              <a:t>Mantendo o tubo “cheio o suficiente, mas não mais que cheio”: mantenha o enlace de gargalo ocupado transmitindo, mas evite altos atrasos/</a:t>
            </a:r>
            <a:r>
              <a:rPr lang="pt-BR" dirty="0" err="1">
                <a:solidFill>
                  <a:prstClr val="black"/>
                </a:solidFill>
              </a:rPr>
              <a:t>buffering</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8575375" y="2208052"/>
            <a:ext cx="3443481" cy="1091225"/>
            <a:chOff x="7883323" y="2334966"/>
            <a:chExt cx="3443481" cy="1091225"/>
          </a:xfrm>
        </p:grpSpPr>
        <p:sp>
          <p:nvSpPr>
            <p:cNvPr id="250" name="TextBox 249">
              <a:extLst>
                <a:ext uri="{FF2B5EF4-FFF2-40B4-BE49-F238E27FC236}">
                  <a16:creationId xmlns:a16="http://schemas.microsoft.com/office/drawing/2014/main" id="{762B06AF-6E17-B749-AF47-CA83D0FA5E18}"/>
                </a:ext>
              </a:extLst>
            </p:cNvPr>
            <p:cNvSpPr txBox="1"/>
            <p:nvPr/>
          </p:nvSpPr>
          <p:spPr>
            <a:xfrm>
              <a:off x="9608909" y="2964526"/>
              <a:ext cx="65396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RTT</a:t>
              </a:r>
              <a:endParaRPr kumimoji="0" lang="en-US"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883323" y="2334966"/>
              <a:ext cx="3443481" cy="939885"/>
              <a:chOff x="7921097" y="2438082"/>
              <a:chExt cx="3443481" cy="939885"/>
            </a:xfrm>
          </p:grpSpPr>
          <p:sp>
            <p:nvSpPr>
              <p:cNvPr id="15" name="TextBox 14">
                <a:extLst>
                  <a:ext uri="{FF2B5EF4-FFF2-40B4-BE49-F238E27FC236}">
                    <a16:creationId xmlns:a16="http://schemas.microsoft.com/office/drawing/2014/main" id="{A8DCC063-E112-F040-9122-97D83F370C02}"/>
                  </a:ext>
                </a:extLst>
              </p:cNvPr>
              <p:cNvSpPr txBox="1"/>
              <p:nvPr/>
            </p:nvSpPr>
            <p:spPr>
              <a:xfrm>
                <a:off x="7921097" y="2731636"/>
                <a:ext cx="970137"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vazão</a:t>
                </a:r>
                <a:b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medida</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501FADCE-D52D-A546-A51C-7C5C0F44A9F9}"/>
                  </a:ext>
                </a:extLst>
              </p:cNvPr>
              <p:cNvCxnSpPr>
                <a:cxnSpLocks/>
              </p:cNvCxnSpPr>
              <p:nvPr/>
            </p:nvCxnSpPr>
            <p:spPr>
              <a:xfrm>
                <a:off x="9284574" y="3075516"/>
                <a:ext cx="1600922"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8875558" y="2438082"/>
                <a:ext cx="2489020"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bytes </a:t>
                </a:r>
                <a:r>
                  <a:rPr kumimoji="0" lang="en-US" b="0" i="0" u="none" strike="noStrike" kern="1200" cap="none" spc="0" normalizeH="0" baseline="0" noProof="0" dirty="0" err="1">
                    <a:ln>
                      <a:noFill/>
                    </a:ln>
                    <a:solidFill>
                      <a:prstClr val="black"/>
                    </a:solidFill>
                    <a:effectLst/>
                    <a:uLnTx/>
                    <a:uFillTx/>
                    <a:latin typeface="Calibri" panose="020F0502020204030204"/>
                    <a:ea typeface="+mn-ea"/>
                    <a:cs typeface="+mn-cs"/>
                  </a:rPr>
                  <a:t>enviados</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err="1">
                    <a:ln>
                      <a:noFill/>
                    </a:ln>
                    <a:solidFill>
                      <a:prstClr val="black"/>
                    </a:solidFill>
                    <a:effectLst/>
                    <a:uLnTx/>
                    <a:uFillTx/>
                    <a:latin typeface="Calibri" panose="020F0502020204030204"/>
                    <a:ea typeface="+mn-ea"/>
                    <a:cs typeface="+mn-cs"/>
                  </a:rPr>
                  <a:t>em</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err="1">
                    <a:ln>
                      <a:noFill/>
                    </a:ln>
                    <a:solidFill>
                      <a:prstClr val="black"/>
                    </a:solidFill>
                    <a:effectLst/>
                    <a:uLnTx/>
                    <a:uFillTx/>
                    <a:latin typeface="Calibri" panose="020F0502020204030204"/>
                    <a:ea typeface="+mn-ea"/>
                    <a:cs typeface="+mn-cs"/>
                  </a:rPr>
                  <a:t>voo</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no </a:t>
                </a:r>
                <a:r>
                  <a:rPr kumimoji="0" lang="en-US" b="0" i="0" u="none" strike="noStrike" kern="1200" cap="none" spc="0" normalizeH="0" baseline="0" noProof="0" dirty="0" err="1">
                    <a:ln>
                      <a:noFill/>
                    </a:ln>
                    <a:solidFill>
                      <a:prstClr val="black"/>
                    </a:solidFill>
                    <a:effectLst/>
                    <a:uLnTx/>
                    <a:uFillTx/>
                    <a:latin typeface="Calibri" panose="020F0502020204030204"/>
                    <a:ea typeface="+mn-ea"/>
                    <a:cs typeface="+mn-cs"/>
                  </a:rPr>
                  <a:t>intervalo</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 de RTT</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
        <p:nvSpPr>
          <p:cNvPr id="50" name="Title 1">
            <a:extLst>
              <a:ext uri="{FF2B5EF4-FFF2-40B4-BE49-F238E27FC236}">
                <a16:creationId xmlns:a16="http://schemas.microsoft.com/office/drawing/2014/main" id="{64AF8610-BBDF-DD0A-5D5D-00A69D745BA1}"/>
              </a:ext>
            </a:extLst>
          </p:cNvPr>
          <p:cNvSpPr txBox="1">
            <a:spLocks/>
          </p:cNvSpPr>
          <p:nvPr/>
        </p:nvSpPr>
        <p:spPr>
          <a:xfrm>
            <a:off x="635876" y="387544"/>
            <a:ext cx="11393310" cy="89462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r>
              <a:rPr lang="pt-BR" sz="4800" dirty="0"/>
              <a:t>Mantendo o tubo cheio o suficiente</a:t>
            </a:r>
            <a:endParaRPr lang="en-US" dirty="0"/>
          </a:p>
        </p:txBody>
      </p:sp>
      <p:grpSp>
        <p:nvGrpSpPr>
          <p:cNvPr id="52" name="Group 51">
            <a:extLst>
              <a:ext uri="{FF2B5EF4-FFF2-40B4-BE49-F238E27FC236}">
                <a16:creationId xmlns:a16="http://schemas.microsoft.com/office/drawing/2014/main" id="{4B18BD6C-9590-C4BE-D22B-9F3A6BE363CC}"/>
              </a:ext>
            </a:extLst>
          </p:cNvPr>
          <p:cNvGrpSpPr/>
          <p:nvPr/>
        </p:nvGrpSpPr>
        <p:grpSpPr>
          <a:xfrm>
            <a:off x="1065261" y="2483867"/>
            <a:ext cx="6796244" cy="721354"/>
            <a:chOff x="2352370" y="1605969"/>
            <a:chExt cx="6796244" cy="721354"/>
          </a:xfrm>
        </p:grpSpPr>
        <p:cxnSp>
          <p:nvCxnSpPr>
            <p:cNvPr id="53" name="Straight Connector 52">
              <a:extLst>
                <a:ext uri="{FF2B5EF4-FFF2-40B4-BE49-F238E27FC236}">
                  <a16:creationId xmlns:a16="http://schemas.microsoft.com/office/drawing/2014/main" id="{E63A82C3-2391-FB91-2F14-D5EFA8DBADBF}"/>
                </a:ext>
              </a:extLst>
            </p:cNvPr>
            <p:cNvCxnSpPr>
              <a:cxnSpLocks/>
            </p:cNvCxnSpPr>
            <p:nvPr/>
          </p:nvCxnSpPr>
          <p:spPr>
            <a:xfrm>
              <a:off x="3025470" y="1788399"/>
              <a:ext cx="5712130" cy="0"/>
            </a:xfrm>
            <a:prstGeom prst="line">
              <a:avLst/>
            </a:prstGeom>
            <a:ln w="15875">
              <a:solidFill>
                <a:srgbClr val="0000A3"/>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4319AE78-2F2C-79FF-B6C9-591A02D0EC08}"/>
                </a:ext>
              </a:extLst>
            </p:cNvPr>
            <p:cNvCxnSpPr/>
            <p:nvPr/>
          </p:nvCxnSpPr>
          <p:spPr>
            <a:xfrm flipH="1">
              <a:off x="3025470" y="2038574"/>
              <a:ext cx="5712130" cy="0"/>
            </a:xfrm>
            <a:prstGeom prst="straightConnector1">
              <a:avLst/>
            </a:prstGeom>
            <a:ln w="15875">
              <a:solidFill>
                <a:srgbClr val="0000A3"/>
              </a:solidFill>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C554BD54-046D-9FB8-D72D-DF4BE3F1945D}"/>
                </a:ext>
              </a:extLst>
            </p:cNvPr>
            <p:cNvSpPr txBox="1"/>
            <p:nvPr/>
          </p:nvSpPr>
          <p:spPr>
            <a:xfrm>
              <a:off x="3811970" y="1801002"/>
              <a:ext cx="1088311"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medido</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56" name="Group 190">
              <a:extLst>
                <a:ext uri="{FF2B5EF4-FFF2-40B4-BE49-F238E27FC236}">
                  <a16:creationId xmlns:a16="http://schemas.microsoft.com/office/drawing/2014/main" id="{289DA915-5A71-67D2-2F22-77CBFC6336C9}"/>
                </a:ext>
              </a:extLst>
            </p:cNvPr>
            <p:cNvGrpSpPr>
              <a:grpSpLocks/>
            </p:cNvGrpSpPr>
            <p:nvPr/>
          </p:nvGrpSpPr>
          <p:grpSpPr bwMode="auto">
            <a:xfrm flipH="1">
              <a:off x="2352370" y="1625648"/>
              <a:ext cx="673100" cy="701675"/>
              <a:chOff x="-44" y="1473"/>
              <a:chExt cx="981" cy="1105"/>
            </a:xfrm>
          </p:grpSpPr>
          <p:pic>
            <p:nvPicPr>
              <p:cNvPr id="244" name="Picture 191" descr="desktop_computer_stylized_medium">
                <a:extLst>
                  <a:ext uri="{FF2B5EF4-FFF2-40B4-BE49-F238E27FC236}">
                    <a16:creationId xmlns:a16="http://schemas.microsoft.com/office/drawing/2014/main" id="{B9CC9CFA-C026-AAB9-04BC-F39924E7E8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192">
                <a:extLst>
                  <a:ext uri="{FF2B5EF4-FFF2-40B4-BE49-F238E27FC236}">
                    <a16:creationId xmlns:a16="http://schemas.microsoft.com/office/drawing/2014/main" id="{7CD2966F-6B63-0D1C-54B0-EBD16A460969}"/>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7" name="Group 56">
              <a:extLst>
                <a:ext uri="{FF2B5EF4-FFF2-40B4-BE49-F238E27FC236}">
                  <a16:creationId xmlns:a16="http://schemas.microsoft.com/office/drawing/2014/main" id="{A0932650-DA45-D324-E0B6-2812779E24A6}"/>
                </a:ext>
              </a:extLst>
            </p:cNvPr>
            <p:cNvGrpSpPr/>
            <p:nvPr/>
          </p:nvGrpSpPr>
          <p:grpSpPr>
            <a:xfrm>
              <a:off x="5704084" y="1644098"/>
              <a:ext cx="787268" cy="297296"/>
              <a:chOff x="5033182" y="4091488"/>
              <a:chExt cx="787268" cy="403711"/>
            </a:xfrm>
          </p:grpSpPr>
          <p:cxnSp>
            <p:nvCxnSpPr>
              <p:cNvPr id="229" name="Straight Connector 228">
                <a:extLst>
                  <a:ext uri="{FF2B5EF4-FFF2-40B4-BE49-F238E27FC236}">
                    <a16:creationId xmlns:a16="http://schemas.microsoft.com/office/drawing/2014/main" id="{38BC6383-8999-6EF6-A783-51730E7813D2}"/>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A6EB5E12-65DC-0905-6C41-0421EFDAEEE0}"/>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8C3D4AE0-AD37-AA92-DF85-397903112DC7}"/>
                  </a:ext>
                </a:extLst>
              </p:cNvPr>
              <p:cNvSpPr/>
              <p:nvPr/>
            </p:nvSpPr>
            <p:spPr>
              <a:xfrm>
                <a:off x="5565439" y="4115310"/>
                <a:ext cx="255011"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2" name="Straight Connector 231">
                <a:extLst>
                  <a:ext uri="{FF2B5EF4-FFF2-40B4-BE49-F238E27FC236}">
                    <a16:creationId xmlns:a16="http://schemas.microsoft.com/office/drawing/2014/main" id="{FE54701F-1AB8-A403-3EDE-B16731047880}"/>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5AD93C1-4924-896D-A8A2-DC919456F986}"/>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C016CD09-9795-29BC-3A1E-D035330203E8}"/>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Rectangle 242">
                <a:extLst>
                  <a:ext uri="{FF2B5EF4-FFF2-40B4-BE49-F238E27FC236}">
                    <a16:creationId xmlns:a16="http://schemas.microsoft.com/office/drawing/2014/main" id="{1E31B717-C18B-D225-6E28-25DA05F7EBC3}"/>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58" name="Straight Connector 57">
              <a:extLst>
                <a:ext uri="{FF2B5EF4-FFF2-40B4-BE49-F238E27FC236}">
                  <a16:creationId xmlns:a16="http://schemas.microsoft.com/office/drawing/2014/main" id="{F1BFCE37-01E4-6050-5583-C9659E94C388}"/>
                </a:ext>
              </a:extLst>
            </p:cNvPr>
            <p:cNvCxnSpPr>
              <a:cxnSpLocks/>
            </p:cNvCxnSpPr>
            <p:nvPr/>
          </p:nvCxnSpPr>
          <p:spPr>
            <a:xfrm>
              <a:off x="8734213" y="1784602"/>
              <a:ext cx="0" cy="258224"/>
            </a:xfrm>
            <a:prstGeom prst="line">
              <a:avLst/>
            </a:prstGeom>
            <a:ln w="15875">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59" name="Group 46">
              <a:extLst>
                <a:ext uri="{FF2B5EF4-FFF2-40B4-BE49-F238E27FC236}">
                  <a16:creationId xmlns:a16="http://schemas.microsoft.com/office/drawing/2014/main" id="{AADABFE0-3BC1-CDA0-4D4A-8CD35522E8C3}"/>
                </a:ext>
              </a:extLst>
            </p:cNvPr>
            <p:cNvGrpSpPr>
              <a:grpSpLocks/>
            </p:cNvGrpSpPr>
            <p:nvPr/>
          </p:nvGrpSpPr>
          <p:grpSpPr bwMode="auto">
            <a:xfrm>
              <a:off x="8883162" y="1702641"/>
              <a:ext cx="265452" cy="547687"/>
              <a:chOff x="4140" y="429"/>
              <a:chExt cx="1425" cy="2396"/>
            </a:xfrm>
          </p:grpSpPr>
          <p:sp>
            <p:nvSpPr>
              <p:cNvPr id="194" name="Freeform 47">
                <a:extLst>
                  <a:ext uri="{FF2B5EF4-FFF2-40B4-BE49-F238E27FC236}">
                    <a16:creationId xmlns:a16="http://schemas.microsoft.com/office/drawing/2014/main" id="{E6311AA1-7CE7-39FE-AA73-67037F0778D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48">
                <a:extLst>
                  <a:ext uri="{FF2B5EF4-FFF2-40B4-BE49-F238E27FC236}">
                    <a16:creationId xmlns:a16="http://schemas.microsoft.com/office/drawing/2014/main" id="{695CAACA-B97A-1A41-A27E-BCDCDBD95600}"/>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Freeform 49">
                <a:extLst>
                  <a:ext uri="{FF2B5EF4-FFF2-40B4-BE49-F238E27FC236}">
                    <a16:creationId xmlns:a16="http://schemas.microsoft.com/office/drawing/2014/main" id="{621D3DE4-67AB-43C6-BDBC-117C92946671}"/>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50">
                <a:extLst>
                  <a:ext uri="{FF2B5EF4-FFF2-40B4-BE49-F238E27FC236}">
                    <a16:creationId xmlns:a16="http://schemas.microsoft.com/office/drawing/2014/main" id="{8D730981-7A25-1EBE-4A7B-13DF37B3AA2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Rectangle 51">
                <a:extLst>
                  <a:ext uri="{FF2B5EF4-FFF2-40B4-BE49-F238E27FC236}">
                    <a16:creationId xmlns:a16="http://schemas.microsoft.com/office/drawing/2014/main" id="{00202BA6-BCCE-61F5-36AE-0FBC1F63C72E}"/>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99" name="Group 52">
                <a:extLst>
                  <a:ext uri="{FF2B5EF4-FFF2-40B4-BE49-F238E27FC236}">
                    <a16:creationId xmlns:a16="http://schemas.microsoft.com/office/drawing/2014/main" id="{AB2AECB9-C5F0-23C3-5CA9-09481EBF112D}"/>
                  </a:ext>
                </a:extLst>
              </p:cNvPr>
              <p:cNvGrpSpPr>
                <a:grpSpLocks/>
              </p:cNvGrpSpPr>
              <p:nvPr/>
            </p:nvGrpSpPr>
            <p:grpSpPr bwMode="auto">
              <a:xfrm>
                <a:off x="4749" y="668"/>
                <a:ext cx="581" cy="145"/>
                <a:chOff x="614" y="2568"/>
                <a:chExt cx="725" cy="139"/>
              </a:xfrm>
            </p:grpSpPr>
            <p:sp>
              <p:nvSpPr>
                <p:cNvPr id="227" name="AutoShape 53">
                  <a:extLst>
                    <a:ext uri="{FF2B5EF4-FFF2-40B4-BE49-F238E27FC236}">
                      <a16:creationId xmlns:a16="http://schemas.microsoft.com/office/drawing/2014/main" id="{3CD9F654-3733-ECD6-5245-6BF97AEEEEBD}"/>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8" name="AutoShape 54">
                  <a:extLst>
                    <a:ext uri="{FF2B5EF4-FFF2-40B4-BE49-F238E27FC236}">
                      <a16:creationId xmlns:a16="http://schemas.microsoft.com/office/drawing/2014/main" id="{198636EE-9D8B-4945-9D5C-123B927E17E5}"/>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0" name="Rectangle 55">
                <a:extLst>
                  <a:ext uri="{FF2B5EF4-FFF2-40B4-BE49-F238E27FC236}">
                    <a16:creationId xmlns:a16="http://schemas.microsoft.com/office/drawing/2014/main" id="{B078ADE8-F091-4F05-0FBE-D4B87C774CD9}"/>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1" name="Group 56">
                <a:extLst>
                  <a:ext uri="{FF2B5EF4-FFF2-40B4-BE49-F238E27FC236}">
                    <a16:creationId xmlns:a16="http://schemas.microsoft.com/office/drawing/2014/main" id="{460EC1EF-F487-3672-0C6A-BC2E05ED516F}"/>
                  </a:ext>
                </a:extLst>
              </p:cNvPr>
              <p:cNvGrpSpPr>
                <a:grpSpLocks/>
              </p:cNvGrpSpPr>
              <p:nvPr/>
            </p:nvGrpSpPr>
            <p:grpSpPr bwMode="auto">
              <a:xfrm>
                <a:off x="4747" y="994"/>
                <a:ext cx="581" cy="134"/>
                <a:chOff x="614" y="2568"/>
                <a:chExt cx="725" cy="139"/>
              </a:xfrm>
            </p:grpSpPr>
            <p:sp>
              <p:nvSpPr>
                <p:cNvPr id="225" name="AutoShape 57">
                  <a:extLst>
                    <a:ext uri="{FF2B5EF4-FFF2-40B4-BE49-F238E27FC236}">
                      <a16:creationId xmlns:a16="http://schemas.microsoft.com/office/drawing/2014/main" id="{53275707-1695-7C70-AA85-80D3B5B37D77}"/>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AutoShape 58">
                  <a:extLst>
                    <a:ext uri="{FF2B5EF4-FFF2-40B4-BE49-F238E27FC236}">
                      <a16:creationId xmlns:a16="http://schemas.microsoft.com/office/drawing/2014/main" id="{287F6D1D-12A4-B7DF-DAA6-7F37345B2FB8}"/>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2" name="Rectangle 59">
                <a:extLst>
                  <a:ext uri="{FF2B5EF4-FFF2-40B4-BE49-F238E27FC236}">
                    <a16:creationId xmlns:a16="http://schemas.microsoft.com/office/drawing/2014/main" id="{679291FF-E995-9755-5604-4C6EB48657BD}"/>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3" name="Rectangle 60">
                <a:extLst>
                  <a:ext uri="{FF2B5EF4-FFF2-40B4-BE49-F238E27FC236}">
                    <a16:creationId xmlns:a16="http://schemas.microsoft.com/office/drawing/2014/main" id="{CB1FB84D-FF97-E7AA-5C01-D8B12934F864}"/>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4" name="Group 61">
                <a:extLst>
                  <a:ext uri="{FF2B5EF4-FFF2-40B4-BE49-F238E27FC236}">
                    <a16:creationId xmlns:a16="http://schemas.microsoft.com/office/drawing/2014/main" id="{3D18CB82-F643-6710-E746-A8BDEF1A6093}"/>
                  </a:ext>
                </a:extLst>
              </p:cNvPr>
              <p:cNvGrpSpPr>
                <a:grpSpLocks/>
              </p:cNvGrpSpPr>
              <p:nvPr/>
            </p:nvGrpSpPr>
            <p:grpSpPr bwMode="auto">
              <a:xfrm>
                <a:off x="4735" y="1627"/>
                <a:ext cx="582" cy="151"/>
                <a:chOff x="614" y="2568"/>
                <a:chExt cx="725" cy="139"/>
              </a:xfrm>
            </p:grpSpPr>
            <p:sp>
              <p:nvSpPr>
                <p:cNvPr id="223" name="AutoShape 62">
                  <a:extLst>
                    <a:ext uri="{FF2B5EF4-FFF2-40B4-BE49-F238E27FC236}">
                      <a16:creationId xmlns:a16="http://schemas.microsoft.com/office/drawing/2014/main" id="{AD219CED-06E6-E579-65C5-237609B8A7FA}"/>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AutoShape 63">
                  <a:extLst>
                    <a:ext uri="{FF2B5EF4-FFF2-40B4-BE49-F238E27FC236}">
                      <a16:creationId xmlns:a16="http://schemas.microsoft.com/office/drawing/2014/main" id="{089842A7-2E62-71F0-254F-CE25CB210816}"/>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5" name="Freeform 64">
                <a:extLst>
                  <a:ext uri="{FF2B5EF4-FFF2-40B4-BE49-F238E27FC236}">
                    <a16:creationId xmlns:a16="http://schemas.microsoft.com/office/drawing/2014/main" id="{331264B0-6BAE-9F3C-0799-592CAA887B2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6" name="Group 65">
                <a:extLst>
                  <a:ext uri="{FF2B5EF4-FFF2-40B4-BE49-F238E27FC236}">
                    <a16:creationId xmlns:a16="http://schemas.microsoft.com/office/drawing/2014/main" id="{3D0DDDC2-02F8-DBBB-A17B-B08B46ACA91A}"/>
                  </a:ext>
                </a:extLst>
              </p:cNvPr>
              <p:cNvGrpSpPr>
                <a:grpSpLocks/>
              </p:cNvGrpSpPr>
              <p:nvPr/>
            </p:nvGrpSpPr>
            <p:grpSpPr bwMode="auto">
              <a:xfrm>
                <a:off x="4739" y="1327"/>
                <a:ext cx="582" cy="139"/>
                <a:chOff x="614" y="2568"/>
                <a:chExt cx="725" cy="139"/>
              </a:xfrm>
            </p:grpSpPr>
            <p:sp>
              <p:nvSpPr>
                <p:cNvPr id="221" name="AutoShape 66">
                  <a:extLst>
                    <a:ext uri="{FF2B5EF4-FFF2-40B4-BE49-F238E27FC236}">
                      <a16:creationId xmlns:a16="http://schemas.microsoft.com/office/drawing/2014/main" id="{0B369A33-E513-B81C-4323-F9DFBBA35443}"/>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AutoShape 67">
                  <a:extLst>
                    <a:ext uri="{FF2B5EF4-FFF2-40B4-BE49-F238E27FC236}">
                      <a16:creationId xmlns:a16="http://schemas.microsoft.com/office/drawing/2014/main" id="{B7142670-7F7A-E6B9-10A6-92513995D1B2}"/>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07" name="Rectangle 68">
                <a:extLst>
                  <a:ext uri="{FF2B5EF4-FFF2-40B4-BE49-F238E27FC236}">
                    <a16:creationId xmlns:a16="http://schemas.microsoft.com/office/drawing/2014/main" id="{C88CE4D3-8BF8-A09E-BFE7-448810B39536}"/>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Freeform 69">
                <a:extLst>
                  <a:ext uri="{FF2B5EF4-FFF2-40B4-BE49-F238E27FC236}">
                    <a16:creationId xmlns:a16="http://schemas.microsoft.com/office/drawing/2014/main" id="{6501715B-09D9-D3D3-C0AB-EC73FAE15AD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9" name="Freeform 70">
                <a:extLst>
                  <a:ext uri="{FF2B5EF4-FFF2-40B4-BE49-F238E27FC236}">
                    <a16:creationId xmlns:a16="http://schemas.microsoft.com/office/drawing/2014/main" id="{77BF15F7-01BC-87FE-483E-13977A1BCF8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0" name="Oval 71">
                <a:extLst>
                  <a:ext uri="{FF2B5EF4-FFF2-40B4-BE49-F238E27FC236}">
                    <a16:creationId xmlns:a16="http://schemas.microsoft.com/office/drawing/2014/main" id="{3032FA73-4D94-D9DB-E61D-629E231CFFA4}"/>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1" name="Freeform 72">
                <a:extLst>
                  <a:ext uri="{FF2B5EF4-FFF2-40B4-BE49-F238E27FC236}">
                    <a16:creationId xmlns:a16="http://schemas.microsoft.com/office/drawing/2014/main" id="{580DD1CA-2767-C8AC-AF41-724BAD6816C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AutoShape 73">
                <a:extLst>
                  <a:ext uri="{FF2B5EF4-FFF2-40B4-BE49-F238E27FC236}">
                    <a16:creationId xmlns:a16="http://schemas.microsoft.com/office/drawing/2014/main" id="{9980DCCA-303F-58E1-6AEC-1A2E5C39607D}"/>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6" name="AutoShape 74">
                <a:extLst>
                  <a:ext uri="{FF2B5EF4-FFF2-40B4-BE49-F238E27FC236}">
                    <a16:creationId xmlns:a16="http://schemas.microsoft.com/office/drawing/2014/main" id="{71D07AE6-395D-B72F-20FC-E36F084478AE}"/>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7" name="Oval 75">
                <a:extLst>
                  <a:ext uri="{FF2B5EF4-FFF2-40B4-BE49-F238E27FC236}">
                    <a16:creationId xmlns:a16="http://schemas.microsoft.com/office/drawing/2014/main" id="{7F3402D6-1C23-E890-AD3F-5B9C9A73C2BC}"/>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Oval 76">
                <a:extLst>
                  <a:ext uri="{FF2B5EF4-FFF2-40B4-BE49-F238E27FC236}">
                    <a16:creationId xmlns:a16="http://schemas.microsoft.com/office/drawing/2014/main" id="{9FF7275B-04E3-6608-9F55-1256383009BA}"/>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9" name="Oval 77">
                <a:extLst>
                  <a:ext uri="{FF2B5EF4-FFF2-40B4-BE49-F238E27FC236}">
                    <a16:creationId xmlns:a16="http://schemas.microsoft.com/office/drawing/2014/main" id="{1EFC9A8B-8B00-CDD7-2F17-74BD6704A9CF}"/>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0" name="Rectangle 78">
                <a:extLst>
                  <a:ext uri="{FF2B5EF4-FFF2-40B4-BE49-F238E27FC236}">
                    <a16:creationId xmlns:a16="http://schemas.microsoft.com/office/drawing/2014/main" id="{B83A2A7B-CFA4-5E57-BE29-6BC5C5711ECA}"/>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Oval 59">
              <a:extLst>
                <a:ext uri="{FF2B5EF4-FFF2-40B4-BE49-F238E27FC236}">
                  <a16:creationId xmlns:a16="http://schemas.microsoft.com/office/drawing/2014/main" id="{031D82BC-83C2-57FD-5B01-D1ED2D4977DD}"/>
                </a:ext>
              </a:extLst>
            </p:cNvPr>
            <p:cNvSpPr/>
            <p:nvPr/>
          </p:nvSpPr>
          <p:spPr>
            <a:xfrm>
              <a:off x="3233530" y="1625648"/>
              <a:ext cx="172279" cy="554962"/>
            </a:xfrm>
            <a:prstGeom prst="ellipse">
              <a:avLst/>
            </a:prstGeom>
            <a:solidFill>
              <a:schemeClr val="bg1">
                <a:alpha val="56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7CD41E8A-F45B-D4C3-A9DC-8E5CDDDF1F5C}"/>
                </a:ext>
              </a:extLst>
            </p:cNvPr>
            <p:cNvSpPr/>
            <p:nvPr/>
          </p:nvSpPr>
          <p:spPr>
            <a:xfrm>
              <a:off x="8275429" y="1605969"/>
              <a:ext cx="172279" cy="554962"/>
            </a:xfrm>
            <a:prstGeom prst="ellipse">
              <a:avLst/>
            </a:prstGeom>
            <a:solidFill>
              <a:schemeClr val="bg1">
                <a:alpha val="67788"/>
              </a:schemeClr>
            </a:solidFill>
            <a:ln>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34AA3F03-0C00-E9FF-EA64-2932173D731D}"/>
                </a:ext>
              </a:extLst>
            </p:cNvPr>
            <p:cNvSpPr/>
            <p:nvPr/>
          </p:nvSpPr>
          <p:spPr>
            <a:xfrm>
              <a:off x="3489462" y="1643731"/>
              <a:ext cx="4856574" cy="470888"/>
            </a:xfrm>
            <a:prstGeom prst="rect">
              <a:avLst/>
            </a:prstGeom>
            <a:solidFill>
              <a:schemeClr val="bg1">
                <a:alpha val="39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2A29A93E-C18C-8748-10AB-310624DEC7F2}"/>
                </a:ext>
              </a:extLst>
            </p:cNvPr>
            <p:cNvSpPr/>
            <p:nvPr/>
          </p:nvSpPr>
          <p:spPr>
            <a:xfrm>
              <a:off x="8264066" y="1605969"/>
              <a:ext cx="99452" cy="610986"/>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2" name="Straight Connector 191">
              <a:extLst>
                <a:ext uri="{FF2B5EF4-FFF2-40B4-BE49-F238E27FC236}">
                  <a16:creationId xmlns:a16="http://schemas.microsoft.com/office/drawing/2014/main" id="{F4AEBDB0-B31E-9065-2D5F-1B3BD06F558A}"/>
                </a:ext>
              </a:extLst>
            </p:cNvPr>
            <p:cNvCxnSpPr>
              <a:stCxn id="60" idx="0"/>
              <a:endCxn id="61" idx="0"/>
            </p:cNvCxnSpPr>
            <p:nvPr/>
          </p:nvCxnSpPr>
          <p:spPr>
            <a:xfrm flipV="1">
              <a:off x="3319670" y="1605969"/>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4503200B-4D4D-C89D-0656-BB24C88D0101}"/>
                </a:ext>
              </a:extLst>
            </p:cNvPr>
            <p:cNvCxnSpPr/>
            <p:nvPr/>
          </p:nvCxnSpPr>
          <p:spPr>
            <a:xfrm flipV="1">
              <a:off x="3311369" y="2160558"/>
              <a:ext cx="5041899" cy="1967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46EDE1CA-1FCC-DC3E-C200-72EF853FD77F}"/>
              </a:ext>
            </a:extLst>
          </p:cNvPr>
          <p:cNvGrpSpPr/>
          <p:nvPr/>
        </p:nvGrpSpPr>
        <p:grpSpPr>
          <a:xfrm>
            <a:off x="488992" y="3688253"/>
            <a:ext cx="11139604" cy="3119961"/>
            <a:chOff x="488992" y="3688253"/>
            <a:chExt cx="11139604" cy="3119961"/>
          </a:xfrm>
        </p:grpSpPr>
        <p:sp>
          <p:nvSpPr>
            <p:cNvPr id="253" name="TextBox 252">
              <a:extLst>
                <a:ext uri="{FF2B5EF4-FFF2-40B4-BE49-F238E27FC236}">
                  <a16:creationId xmlns:a16="http://schemas.microsoft.com/office/drawing/2014/main" id="{1839CE9C-698F-A3A7-12AA-40D1DD248C5D}"/>
                </a:ext>
              </a:extLst>
            </p:cNvPr>
            <p:cNvSpPr txBox="1"/>
            <p:nvPr/>
          </p:nvSpPr>
          <p:spPr>
            <a:xfrm>
              <a:off x="840769" y="3688253"/>
              <a:ext cx="1457579" cy="523220"/>
            </a:xfrm>
            <a:prstGeom prst="rect">
              <a:avLst/>
            </a:prstGeom>
            <a:noFill/>
          </p:spPr>
          <p:txBody>
            <a:bodyPr wrap="none" rtlCol="0">
              <a:spAutoFit/>
            </a:bodyPr>
            <a:lstStyle/>
            <a:p>
              <a:r>
                <a:rPr lang="en-US" sz="2800" dirty="0" err="1"/>
                <a:t>Intuição</a:t>
              </a:r>
              <a:r>
                <a:rPr lang="en-US" sz="2800" dirty="0"/>
                <a:t>:</a:t>
              </a:r>
            </a:p>
          </p:txBody>
        </p:sp>
        <p:sp>
          <p:nvSpPr>
            <p:cNvPr id="255" name="Rectangle 4">
              <a:extLst>
                <a:ext uri="{FF2B5EF4-FFF2-40B4-BE49-F238E27FC236}">
                  <a16:creationId xmlns:a16="http://schemas.microsoft.com/office/drawing/2014/main" id="{B527F085-2745-5293-15BF-D0075F8B504A}"/>
                </a:ext>
              </a:extLst>
            </p:cNvPr>
            <p:cNvSpPr txBox="1">
              <a:spLocks noChangeArrowheads="1"/>
            </p:cNvSpPr>
            <p:nvPr/>
          </p:nvSpPr>
          <p:spPr>
            <a:xfrm>
              <a:off x="3701171" y="4783157"/>
              <a:ext cx="7927425" cy="625524"/>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spcBef>
                  <a:spcPts val="400"/>
                </a:spcBef>
                <a:buNone/>
                <a:defRPr/>
              </a:pPr>
              <a:r>
                <a:rPr lang="pt-BR" sz="2200" i="1" dirty="0">
                  <a:solidFill>
                    <a:srgbClr val="C00000"/>
                  </a:solidFill>
                  <a:ea typeface="Aptos" panose="020B0004020202020204" pitchFamily="34" charset="0"/>
                  <a:cs typeface="Times New Roman" panose="02020603050405020304" pitchFamily="18" charset="0"/>
                </a:rPr>
                <a:t>quota da conexão na largura de banda do enlace de gargalo </a:t>
              </a:r>
              <a:r>
                <a:rPr lang="en-US" sz="2200" i="1" dirty="0">
                  <a:solidFill>
                    <a:srgbClr val="C00000"/>
                  </a:solidFill>
                  <a:effectLst/>
                  <a:ea typeface="Aptos" panose="020B0004020202020204" pitchFamily="34" charset="0"/>
                  <a:cs typeface="Times New Roman" panose="02020603050405020304" pitchFamily="18" charset="0"/>
                </a:rPr>
                <a:t>• </a:t>
              </a:r>
              <a:r>
                <a:rPr lang="en-US" sz="2200" i="1" dirty="0" err="1">
                  <a:solidFill>
                    <a:srgbClr val="C00000"/>
                  </a:solidFill>
                  <a:effectLst/>
                  <a:ea typeface="Aptos" panose="020B0004020202020204" pitchFamily="34" charset="0"/>
                  <a:cs typeface="Times New Roman" panose="02020603050405020304" pitchFamily="18" charset="0"/>
                </a:rPr>
                <a:t>min_RTT</a:t>
              </a:r>
              <a:r>
                <a:rPr lang="en-US" sz="2200" i="1" dirty="0">
                  <a:solidFill>
                    <a:srgbClr val="C00000"/>
                  </a:solidFill>
                  <a:effectLst/>
                  <a:ea typeface="Aptos" panose="020B0004020202020204" pitchFamily="34" charset="0"/>
                  <a:cs typeface="Times New Roman" panose="02020603050405020304" pitchFamily="18" charset="0"/>
                </a:rPr>
                <a:t> </a:t>
              </a:r>
            </a:p>
            <a:p>
              <a:pPr marL="523875" indent="-282575">
                <a:spcBef>
                  <a:spcPts val="400"/>
                </a:spcBef>
                <a:buFont typeface="Wingdings" charset="2"/>
                <a:buChar char="§"/>
                <a:defRPr/>
              </a:pPr>
              <a:endParaRPr lang="en-US" sz="2400" dirty="0"/>
            </a:p>
            <a:p>
              <a:pPr marL="523875" indent="-282575">
                <a:spcBef>
                  <a:spcPts val="400"/>
                </a:spcBef>
                <a:buFont typeface="Wingdings" charset="2"/>
                <a:buChar char="§"/>
                <a:defRPr/>
              </a:pPr>
              <a:endParaRPr lang="en-US" sz="2400" dirty="0"/>
            </a:p>
            <a:p>
              <a:pPr marL="241300" marR="0" lvl="0" indent="0" algn="l" defTabSz="914400" rtl="0" eaLnBrk="1" fontAlgn="auto" latinLnBrk="0" hangingPunct="1">
                <a:lnSpc>
                  <a:spcPct val="90000"/>
                </a:lnSpc>
                <a:spcBef>
                  <a:spcPts val="400"/>
                </a:spcBef>
                <a:spcAft>
                  <a:spcPts val="0"/>
                </a:spcAft>
                <a:buClr>
                  <a:srgbClr val="0000A3"/>
                </a:buClr>
                <a:buSz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
          <p:nvSpPr>
            <p:cNvPr id="257" name="Rectangle 4">
              <a:extLst>
                <a:ext uri="{FF2B5EF4-FFF2-40B4-BE49-F238E27FC236}">
                  <a16:creationId xmlns:a16="http://schemas.microsoft.com/office/drawing/2014/main" id="{2DC3856B-7814-FD93-6B15-4538E3CE3183}"/>
                </a:ext>
              </a:extLst>
            </p:cNvPr>
            <p:cNvSpPr txBox="1">
              <a:spLocks noChangeArrowheads="1"/>
            </p:cNvSpPr>
            <p:nvPr/>
          </p:nvSpPr>
          <p:spPr>
            <a:xfrm>
              <a:off x="488992" y="4462710"/>
              <a:ext cx="2914858" cy="234550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indent="0" algn="r">
                <a:spcBef>
                  <a:spcPts val="400"/>
                </a:spcBef>
                <a:buNone/>
                <a:defRPr/>
              </a:pPr>
              <a:r>
                <a:rPr lang="pt-BR" sz="2400" dirty="0">
                  <a:ea typeface="Aptos" panose="020B0004020202020204" pitchFamily="34" charset="0"/>
                  <a:cs typeface="Times New Roman" panose="02020603050405020304" pitchFamily="18" charset="0"/>
                </a:rPr>
                <a:t>quantidade ideal de dados em voo para uma conexão</a:t>
              </a:r>
              <a:endParaRPr lang="en-US" sz="2400" i="1" dirty="0">
                <a:solidFill>
                  <a:srgbClr val="C00000"/>
                </a:solidFill>
                <a:effectLst/>
                <a:ea typeface="Aptos" panose="020B0004020202020204" pitchFamily="34" charset="0"/>
                <a:cs typeface="Times New Roman" panose="02020603050405020304" pitchFamily="18" charset="0"/>
              </a:endParaRPr>
            </a:p>
            <a:p>
              <a:pPr marL="241300" indent="0" algn="r">
                <a:spcBef>
                  <a:spcPts val="400"/>
                </a:spcBef>
                <a:buNone/>
                <a:defRPr/>
              </a:pPr>
              <a:endParaRPr lang="en-US" sz="2600" dirty="0"/>
            </a:p>
            <a:p>
              <a:pPr marL="241300" indent="0" algn="r">
                <a:spcBef>
                  <a:spcPts val="400"/>
                </a:spcBef>
                <a:buNone/>
                <a:defRPr/>
              </a:pPr>
              <a:endParaRPr lang="en-US" sz="2600" dirty="0"/>
            </a:p>
            <a:p>
              <a:pPr marL="241300" indent="0" algn="r">
                <a:spcBef>
                  <a:spcPts val="400"/>
                </a:spcBef>
                <a:buNone/>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TextBox 257">
              <a:extLst>
                <a:ext uri="{FF2B5EF4-FFF2-40B4-BE49-F238E27FC236}">
                  <a16:creationId xmlns:a16="http://schemas.microsoft.com/office/drawing/2014/main" id="{7CBC9181-FBFE-88DD-9EFB-4490980AEB7B}"/>
                </a:ext>
              </a:extLst>
            </p:cNvPr>
            <p:cNvSpPr txBox="1"/>
            <p:nvPr/>
          </p:nvSpPr>
          <p:spPr>
            <a:xfrm>
              <a:off x="3524695" y="4674617"/>
              <a:ext cx="389850" cy="584775"/>
            </a:xfrm>
            <a:prstGeom prst="rect">
              <a:avLst/>
            </a:prstGeom>
            <a:noFill/>
          </p:spPr>
          <p:txBody>
            <a:bodyPr wrap="none" rtlCol="0">
              <a:spAutoFit/>
            </a:bodyPr>
            <a:lstStyle/>
            <a:p>
              <a:r>
                <a:rPr lang="en-US" sz="3200" dirty="0"/>
                <a:t>=</a:t>
              </a:r>
            </a:p>
          </p:txBody>
        </p:sp>
      </p:grpSp>
      <p:grpSp>
        <p:nvGrpSpPr>
          <p:cNvPr id="263" name="Group 262">
            <a:extLst>
              <a:ext uri="{FF2B5EF4-FFF2-40B4-BE49-F238E27FC236}">
                <a16:creationId xmlns:a16="http://schemas.microsoft.com/office/drawing/2014/main" id="{0D1A07B5-B680-1D12-AAD5-9F0E9FF832C3}"/>
              </a:ext>
            </a:extLst>
          </p:cNvPr>
          <p:cNvGrpSpPr/>
          <p:nvPr/>
        </p:nvGrpSpPr>
        <p:grpSpPr>
          <a:xfrm>
            <a:off x="4013503" y="5340539"/>
            <a:ext cx="7026655" cy="761734"/>
            <a:chOff x="4013503" y="5340539"/>
            <a:chExt cx="7026655" cy="761734"/>
          </a:xfrm>
        </p:grpSpPr>
        <p:sp>
          <p:nvSpPr>
            <p:cNvPr id="259" name="Right Brace 258">
              <a:extLst>
                <a:ext uri="{FF2B5EF4-FFF2-40B4-BE49-F238E27FC236}">
                  <a16:creationId xmlns:a16="http://schemas.microsoft.com/office/drawing/2014/main" id="{AC5F4B84-5975-1ADD-B1A6-A103DD903D43}"/>
                </a:ext>
              </a:extLst>
            </p:cNvPr>
            <p:cNvSpPr/>
            <p:nvPr/>
          </p:nvSpPr>
          <p:spPr>
            <a:xfrm rot="5400000">
              <a:off x="7369646" y="1984396"/>
              <a:ext cx="229134" cy="6941420"/>
            </a:xfrm>
            <a:prstGeom prst="rightBrace">
              <a:avLst/>
            </a:prstGeom>
            <a:ln w="127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0" name="TextBox 259">
              <a:extLst>
                <a:ext uri="{FF2B5EF4-FFF2-40B4-BE49-F238E27FC236}">
                  <a16:creationId xmlns:a16="http://schemas.microsoft.com/office/drawing/2014/main" id="{9B7D11CA-6AED-4360-9CCA-9CED364A258C}"/>
                </a:ext>
              </a:extLst>
            </p:cNvPr>
            <p:cNvSpPr txBox="1"/>
            <p:nvPr/>
          </p:nvSpPr>
          <p:spPr>
            <a:xfrm>
              <a:off x="4176163" y="5640608"/>
              <a:ext cx="6863995" cy="461665"/>
            </a:xfrm>
            <a:prstGeom prst="rect">
              <a:avLst/>
            </a:prstGeom>
            <a:noFill/>
          </p:spPr>
          <p:txBody>
            <a:bodyPr wrap="none" rtlCol="0">
              <a:spAutoFit/>
            </a:bodyPr>
            <a:lstStyle/>
            <a:p>
              <a:r>
                <a:rPr lang="pt-BR" sz="2400" i="1" dirty="0"/>
                <a:t>“produto do atraso de largura de banda”</a:t>
              </a:r>
              <a:r>
                <a:rPr lang="pt-BR" sz="2400" dirty="0"/>
                <a:t> da conexão</a:t>
              </a:r>
              <a:endParaRPr lang="en-US" sz="2400" dirty="0"/>
            </a:p>
          </p:txBody>
        </p:sp>
      </p:grpSp>
      <p:grpSp>
        <p:nvGrpSpPr>
          <p:cNvPr id="266" name="Group 265">
            <a:extLst>
              <a:ext uri="{FF2B5EF4-FFF2-40B4-BE49-F238E27FC236}">
                <a16:creationId xmlns:a16="http://schemas.microsoft.com/office/drawing/2014/main" id="{C3F10834-7C31-DFC0-20EF-ECC5C662903D}"/>
              </a:ext>
            </a:extLst>
          </p:cNvPr>
          <p:cNvGrpSpPr/>
          <p:nvPr/>
        </p:nvGrpSpPr>
        <p:grpSpPr>
          <a:xfrm>
            <a:off x="1343421" y="5572116"/>
            <a:ext cx="2050404" cy="565633"/>
            <a:chOff x="1343421" y="5572116"/>
            <a:chExt cx="2050404" cy="565633"/>
          </a:xfrm>
        </p:grpSpPr>
        <p:sp>
          <p:nvSpPr>
            <p:cNvPr id="264" name="TextBox 263">
              <a:extLst>
                <a:ext uri="{FF2B5EF4-FFF2-40B4-BE49-F238E27FC236}">
                  <a16:creationId xmlns:a16="http://schemas.microsoft.com/office/drawing/2014/main" id="{A89CD06B-1CD6-65D5-247A-B941790F25BD}"/>
                </a:ext>
              </a:extLst>
            </p:cNvPr>
            <p:cNvSpPr txBox="1"/>
            <p:nvPr/>
          </p:nvSpPr>
          <p:spPr>
            <a:xfrm>
              <a:off x="1990271" y="5676084"/>
              <a:ext cx="951607" cy="461665"/>
            </a:xfrm>
            <a:prstGeom prst="rect">
              <a:avLst/>
            </a:prstGeom>
            <a:noFill/>
          </p:spPr>
          <p:txBody>
            <a:bodyPr wrap="none" rtlCol="0">
              <a:spAutoFit/>
            </a:bodyPr>
            <a:lstStyle/>
            <a:p>
              <a:r>
                <a:rPr lang="en-US" sz="2400" i="1" dirty="0" err="1"/>
                <a:t>n</a:t>
              </a:r>
              <a:r>
                <a:rPr lang="en-US" sz="2400" i="1" baseline="-25000" dirty="0" err="1"/>
                <a:t>em</a:t>
              </a:r>
              <a:r>
                <a:rPr lang="en-US" sz="2400" i="1" baseline="-25000" dirty="0"/>
                <a:t> </a:t>
              </a:r>
              <a:r>
                <a:rPr lang="en-US" sz="2400" i="1" baseline="-25000" dirty="0" err="1"/>
                <a:t>voo</a:t>
              </a:r>
              <a:endParaRPr lang="en-US" sz="2400" dirty="0"/>
            </a:p>
          </p:txBody>
        </p:sp>
        <p:sp>
          <p:nvSpPr>
            <p:cNvPr id="265" name="Right Brace 264">
              <a:extLst>
                <a:ext uri="{FF2B5EF4-FFF2-40B4-BE49-F238E27FC236}">
                  <a16:creationId xmlns:a16="http://schemas.microsoft.com/office/drawing/2014/main" id="{11265D8F-19B9-E208-AB0A-07E197366460}"/>
                </a:ext>
              </a:extLst>
            </p:cNvPr>
            <p:cNvSpPr/>
            <p:nvPr/>
          </p:nvSpPr>
          <p:spPr>
            <a:xfrm rot="5400000">
              <a:off x="2284855" y="4630682"/>
              <a:ext cx="167535" cy="2050404"/>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457643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dissolve">
                                      <p:cBhvr>
                                        <p:cTn id="7" dur="500"/>
                                        <p:tgtEl>
                                          <p:spTgt spid="2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dissolve">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6"/>
                                        </p:tgtEl>
                                        <p:attrNameLst>
                                          <p:attrName>style.visibility</p:attrName>
                                        </p:attrNameLst>
                                      </p:cBhvr>
                                      <p:to>
                                        <p:strVal val="visible"/>
                                      </p:to>
                                    </p:set>
                                    <p:animEffect transition="in" filter="dissolve">
                                      <p:cBhvr>
                                        <p:cTn id="17" dur="500"/>
                                        <p:tgtEl>
                                          <p:spTgt spid="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DBF24C-0382-8E6E-F67A-E78B57BC6A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70398B5-85B1-CCDE-4898-C727789D1513}"/>
              </a:ext>
            </a:extLst>
          </p:cNvPr>
          <p:cNvSpPr>
            <a:spLocks noGrp="1"/>
          </p:cNvSpPr>
          <p:nvPr>
            <p:ph type="title"/>
          </p:nvPr>
        </p:nvSpPr>
        <p:spPr>
          <a:xfrm>
            <a:off x="760590" y="272143"/>
            <a:ext cx="11238370" cy="894622"/>
          </a:xfrm>
        </p:spPr>
        <p:txBody>
          <a:bodyPr>
            <a:normAutofit fontScale="90000"/>
          </a:bodyPr>
          <a:lstStyle/>
          <a:p>
            <a:r>
              <a:rPr lang="pt-BR" sz="4800" dirty="0"/>
              <a:t>Mantendo o tubo apenas cheio, mas não mais  que cheio</a:t>
            </a:r>
            <a:endParaRPr lang="en-US" sz="4400" b="0" dirty="0"/>
          </a:p>
        </p:txBody>
      </p:sp>
      <p:sp>
        <p:nvSpPr>
          <p:cNvPr id="6" name="Slide Number Placeholder 2">
            <a:extLst>
              <a:ext uri="{FF2B5EF4-FFF2-40B4-BE49-F238E27FC236}">
                <a16:creationId xmlns:a16="http://schemas.microsoft.com/office/drawing/2014/main" id="{29EA8EB9-7808-3A65-7A20-75BADBE4AC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grpSp>
        <p:nvGrpSpPr>
          <p:cNvPr id="45" name="Group 44">
            <a:extLst>
              <a:ext uri="{FF2B5EF4-FFF2-40B4-BE49-F238E27FC236}">
                <a16:creationId xmlns:a16="http://schemas.microsoft.com/office/drawing/2014/main" id="{1AA58533-DE50-878A-480C-E827C414947C}"/>
              </a:ext>
            </a:extLst>
          </p:cNvPr>
          <p:cNvGrpSpPr/>
          <p:nvPr/>
        </p:nvGrpSpPr>
        <p:grpSpPr>
          <a:xfrm>
            <a:off x="2376464" y="1864579"/>
            <a:ext cx="5075163" cy="1194954"/>
            <a:chOff x="3440693" y="945573"/>
            <a:chExt cx="3368589" cy="1194954"/>
          </a:xfrm>
        </p:grpSpPr>
        <p:cxnSp>
          <p:nvCxnSpPr>
            <p:cNvPr id="46" name="Straight Connector 45">
              <a:extLst>
                <a:ext uri="{FF2B5EF4-FFF2-40B4-BE49-F238E27FC236}">
                  <a16:creationId xmlns:a16="http://schemas.microsoft.com/office/drawing/2014/main" id="{D8254107-4D64-18EA-372B-98E75073D300}"/>
                </a:ext>
              </a:extLst>
            </p:cNvPr>
            <p:cNvCxnSpPr/>
            <p:nvPr/>
          </p:nvCxnSpPr>
          <p:spPr>
            <a:xfrm>
              <a:off x="3440693" y="945573"/>
              <a:ext cx="0" cy="1194954"/>
            </a:xfrm>
            <a:prstGeom prst="line">
              <a:avLst/>
            </a:prstGeom>
          </p:spPr>
          <p:style>
            <a:lnRef idx="2">
              <a:schemeClr val="dk1"/>
            </a:lnRef>
            <a:fillRef idx="0">
              <a:schemeClr val="dk1"/>
            </a:fillRef>
            <a:effectRef idx="1">
              <a:schemeClr val="dk1"/>
            </a:effectRef>
            <a:fontRef idx="minor">
              <a:schemeClr val="tx1"/>
            </a:fontRef>
          </p:style>
        </p:cxnSp>
        <p:cxnSp>
          <p:nvCxnSpPr>
            <p:cNvPr id="47" name="Straight Connector 46">
              <a:extLst>
                <a:ext uri="{FF2B5EF4-FFF2-40B4-BE49-F238E27FC236}">
                  <a16:creationId xmlns:a16="http://schemas.microsoft.com/office/drawing/2014/main" id="{C7F9D9CB-DEE5-1622-0000-68F174853578}"/>
                </a:ext>
              </a:extLst>
            </p:cNvPr>
            <p:cNvCxnSpPr>
              <a:cxnSpLocks/>
            </p:cNvCxnSpPr>
            <p:nvPr/>
          </p:nvCxnSpPr>
          <p:spPr>
            <a:xfrm>
              <a:off x="3440693" y="2130136"/>
              <a:ext cx="3368589"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49" name="TextBox 48">
            <a:extLst>
              <a:ext uri="{FF2B5EF4-FFF2-40B4-BE49-F238E27FC236}">
                <a16:creationId xmlns:a16="http://schemas.microsoft.com/office/drawing/2014/main" id="{540F00B5-3AA7-FDB4-C2BB-D71D8DBCF635}"/>
              </a:ext>
            </a:extLst>
          </p:cNvPr>
          <p:cNvSpPr txBox="1"/>
          <p:nvPr/>
        </p:nvSpPr>
        <p:spPr>
          <a:xfrm>
            <a:off x="4254443" y="1761081"/>
            <a:ext cx="1721945" cy="391517"/>
          </a:xfrm>
          <a:prstGeom prst="rect">
            <a:avLst/>
          </a:prstGeom>
          <a:noFill/>
        </p:spPr>
        <p:txBody>
          <a:bodyPr wrap="none" rtlCol="0">
            <a:spAutoFit/>
          </a:bodyPr>
          <a:lstStyle/>
          <a:p>
            <a:pPr algn="ctr">
              <a:lnSpc>
                <a:spcPct val="80000"/>
              </a:lnSpc>
            </a:pPr>
            <a:r>
              <a:rPr lang="en-US" sz="1200" i="1" dirty="0" err="1">
                <a:solidFill>
                  <a:srgbClr val="C00000"/>
                </a:solidFill>
              </a:rPr>
              <a:t>produto</a:t>
            </a:r>
            <a:r>
              <a:rPr lang="en-US" sz="1200" i="1" dirty="0">
                <a:solidFill>
                  <a:srgbClr val="C00000"/>
                </a:solidFill>
              </a:rPr>
              <a:t> de</a:t>
            </a:r>
          </a:p>
          <a:p>
            <a:pPr algn="ctr">
              <a:lnSpc>
                <a:spcPct val="80000"/>
              </a:lnSpc>
            </a:pPr>
            <a:r>
              <a:rPr lang="en-US" sz="1200" i="1" dirty="0" err="1">
                <a:solidFill>
                  <a:srgbClr val="C00000"/>
                </a:solidFill>
              </a:rPr>
              <a:t>largura</a:t>
            </a:r>
            <a:r>
              <a:rPr lang="en-US" sz="1200" i="1" dirty="0">
                <a:solidFill>
                  <a:srgbClr val="C00000"/>
                </a:solidFill>
              </a:rPr>
              <a:t> de </a:t>
            </a:r>
            <a:r>
              <a:rPr lang="en-US" sz="1200" i="1" dirty="0" err="1">
                <a:solidFill>
                  <a:srgbClr val="C00000"/>
                </a:solidFill>
              </a:rPr>
              <a:t>banda</a:t>
            </a:r>
            <a:r>
              <a:rPr lang="en-US" sz="1050" dirty="0" err="1">
                <a:solidFill>
                  <a:srgbClr val="C00000"/>
                </a:solidFill>
              </a:rPr>
              <a:t>•</a:t>
            </a:r>
            <a:r>
              <a:rPr lang="en-US" sz="1200" i="1" dirty="0" err="1">
                <a:solidFill>
                  <a:srgbClr val="C00000"/>
                </a:solidFill>
              </a:rPr>
              <a:t>atraso</a:t>
            </a:r>
            <a:endParaRPr lang="en-US" sz="1200" i="1" dirty="0">
              <a:solidFill>
                <a:srgbClr val="C00000"/>
              </a:solidFill>
            </a:endParaRPr>
          </a:p>
        </p:txBody>
      </p:sp>
      <p:sp>
        <p:nvSpPr>
          <p:cNvPr id="50" name="TextBox 49">
            <a:extLst>
              <a:ext uri="{FF2B5EF4-FFF2-40B4-BE49-F238E27FC236}">
                <a16:creationId xmlns:a16="http://schemas.microsoft.com/office/drawing/2014/main" id="{E5EEC1A7-5C96-1808-6DFB-7F250973ED84}"/>
              </a:ext>
            </a:extLst>
          </p:cNvPr>
          <p:cNvSpPr txBox="1"/>
          <p:nvPr/>
        </p:nvSpPr>
        <p:spPr>
          <a:xfrm rot="19803616">
            <a:off x="4602568" y="2390450"/>
            <a:ext cx="2313454" cy="218521"/>
          </a:xfrm>
          <a:prstGeom prst="rect">
            <a:avLst/>
          </a:prstGeom>
          <a:noFill/>
        </p:spPr>
        <p:txBody>
          <a:bodyPr wrap="none" rtlCol="0">
            <a:spAutoFit/>
          </a:bodyPr>
          <a:lstStyle/>
          <a:p>
            <a:pPr algn="ctr">
              <a:lnSpc>
                <a:spcPct val="80000"/>
              </a:lnSpc>
            </a:pPr>
            <a:r>
              <a:rPr lang="pt-BR" sz="1000" i="1" dirty="0">
                <a:solidFill>
                  <a:srgbClr val="C00000"/>
                </a:solidFill>
              </a:rPr>
              <a:t>congestionamento de enlace de gargalo</a:t>
            </a:r>
            <a:endParaRPr lang="en-US" sz="1000" dirty="0">
              <a:solidFill>
                <a:srgbClr val="C00000"/>
              </a:solidFill>
            </a:endParaRPr>
          </a:p>
        </p:txBody>
      </p:sp>
      <p:sp>
        <p:nvSpPr>
          <p:cNvPr id="52" name="TextBox 51">
            <a:extLst>
              <a:ext uri="{FF2B5EF4-FFF2-40B4-BE49-F238E27FC236}">
                <a16:creationId xmlns:a16="http://schemas.microsoft.com/office/drawing/2014/main" id="{057E20AD-C893-4557-F5D5-C4BD681778EA}"/>
              </a:ext>
            </a:extLst>
          </p:cNvPr>
          <p:cNvSpPr txBox="1"/>
          <p:nvPr/>
        </p:nvSpPr>
        <p:spPr>
          <a:xfrm>
            <a:off x="2099387" y="3049141"/>
            <a:ext cx="3570593" cy="369332"/>
          </a:xfrm>
          <a:prstGeom prst="rect">
            <a:avLst/>
          </a:prstGeom>
          <a:noFill/>
        </p:spPr>
        <p:txBody>
          <a:bodyPr wrap="none" rtlCol="0">
            <a:spAutoFit/>
          </a:bodyPr>
          <a:lstStyle/>
          <a:p>
            <a:r>
              <a:rPr lang="en-US" i="1" dirty="0" err="1"/>
              <a:t>n</a:t>
            </a:r>
            <a:r>
              <a:rPr lang="en-US" i="1" baseline="-25000" dirty="0" err="1"/>
              <a:t>emvoo</a:t>
            </a:r>
            <a:r>
              <a:rPr lang="en-US" dirty="0"/>
              <a:t>: q</a:t>
            </a:r>
            <a:r>
              <a:rPr lang="pt-BR" dirty="0" err="1"/>
              <a:t>uantidade</a:t>
            </a:r>
            <a:r>
              <a:rPr lang="pt-BR" dirty="0"/>
              <a:t> de dados em voo</a:t>
            </a:r>
            <a:endParaRPr lang="en-US" dirty="0"/>
          </a:p>
        </p:txBody>
      </p:sp>
      <p:sp>
        <p:nvSpPr>
          <p:cNvPr id="53" name="TextBox 52">
            <a:extLst>
              <a:ext uri="{FF2B5EF4-FFF2-40B4-BE49-F238E27FC236}">
                <a16:creationId xmlns:a16="http://schemas.microsoft.com/office/drawing/2014/main" id="{D40A0C74-1B5E-06BB-373D-6EAF43EC249D}"/>
              </a:ext>
            </a:extLst>
          </p:cNvPr>
          <p:cNvSpPr txBox="1"/>
          <p:nvPr/>
        </p:nvSpPr>
        <p:spPr>
          <a:xfrm>
            <a:off x="5363675" y="1159354"/>
            <a:ext cx="2205288" cy="686983"/>
          </a:xfrm>
          <a:prstGeom prst="rect">
            <a:avLst/>
          </a:prstGeom>
          <a:noFill/>
        </p:spPr>
        <p:txBody>
          <a:bodyPr wrap="square" rtlCol="0">
            <a:spAutoFit/>
          </a:bodyPr>
          <a:lstStyle/>
          <a:p>
            <a:pPr algn="ctr">
              <a:lnSpc>
                <a:spcPct val="80000"/>
              </a:lnSpc>
            </a:pPr>
            <a:r>
              <a:rPr lang="en-US" sz="1200" i="1" dirty="0" err="1">
                <a:solidFill>
                  <a:srgbClr val="C00000"/>
                </a:solidFill>
              </a:rPr>
              <a:t>produto</a:t>
            </a:r>
            <a:r>
              <a:rPr lang="en-US" sz="1200" i="1" dirty="0">
                <a:solidFill>
                  <a:srgbClr val="C00000"/>
                </a:solidFill>
              </a:rPr>
              <a:t> de </a:t>
            </a:r>
            <a:r>
              <a:rPr lang="en-US" sz="1200" i="1" dirty="0" err="1">
                <a:solidFill>
                  <a:srgbClr val="C00000"/>
                </a:solidFill>
              </a:rPr>
              <a:t>largura</a:t>
            </a:r>
            <a:r>
              <a:rPr lang="en-US" sz="1200" i="1" dirty="0">
                <a:solidFill>
                  <a:srgbClr val="C00000"/>
                </a:solidFill>
              </a:rPr>
              <a:t> de </a:t>
            </a:r>
            <a:r>
              <a:rPr lang="en-US" sz="1200" i="1" dirty="0" err="1">
                <a:solidFill>
                  <a:srgbClr val="C00000"/>
                </a:solidFill>
              </a:rPr>
              <a:t>banda</a:t>
            </a:r>
            <a:r>
              <a:rPr lang="en-US" sz="1050" dirty="0" err="1">
                <a:solidFill>
                  <a:srgbClr val="C00000"/>
                </a:solidFill>
              </a:rPr>
              <a:t>•</a:t>
            </a:r>
            <a:r>
              <a:rPr lang="en-US" sz="1200" i="1" dirty="0" err="1">
                <a:solidFill>
                  <a:srgbClr val="C00000"/>
                </a:solidFill>
              </a:rPr>
              <a:t>atraso</a:t>
            </a:r>
            <a:endParaRPr lang="en-US" sz="1200" i="1" dirty="0">
              <a:solidFill>
                <a:srgbClr val="C00000"/>
              </a:solidFill>
            </a:endParaRPr>
          </a:p>
          <a:p>
            <a:pPr algn="ctr">
              <a:lnSpc>
                <a:spcPct val="80000"/>
              </a:lnSpc>
            </a:pPr>
            <a:r>
              <a:rPr lang="en-US" sz="1200" i="1" dirty="0">
                <a:solidFill>
                  <a:srgbClr val="C00000"/>
                </a:solidFill>
              </a:rPr>
              <a:t>+ </a:t>
            </a:r>
            <a:r>
              <a:rPr lang="en-US" sz="1200" i="1" dirty="0" err="1">
                <a:solidFill>
                  <a:srgbClr val="C00000"/>
                </a:solidFill>
              </a:rPr>
              <a:t>atraso</a:t>
            </a:r>
            <a:r>
              <a:rPr lang="en-US" sz="1200" i="1" dirty="0">
                <a:solidFill>
                  <a:srgbClr val="C00000"/>
                </a:solidFill>
              </a:rPr>
              <a:t> de </a:t>
            </a:r>
            <a:r>
              <a:rPr lang="en-US" sz="1200" i="1" dirty="0" err="1">
                <a:solidFill>
                  <a:srgbClr val="C00000"/>
                </a:solidFill>
              </a:rPr>
              <a:t>enfileiramento</a:t>
            </a:r>
            <a:r>
              <a:rPr lang="en-US" sz="1200" i="1" dirty="0">
                <a:solidFill>
                  <a:srgbClr val="C00000"/>
                </a:solidFill>
              </a:rPr>
              <a:t> no buffer de </a:t>
            </a:r>
            <a:r>
              <a:rPr lang="en-US" sz="1200" i="1" dirty="0" err="1">
                <a:solidFill>
                  <a:srgbClr val="C00000"/>
                </a:solidFill>
              </a:rPr>
              <a:t>gargalo</a:t>
            </a:r>
            <a:r>
              <a:rPr lang="en-US" sz="1200" i="1" dirty="0">
                <a:solidFill>
                  <a:srgbClr val="C00000"/>
                </a:solidFill>
              </a:rPr>
              <a:t> </a:t>
            </a:r>
            <a:r>
              <a:rPr lang="en-US" sz="1200" i="1" dirty="0" err="1">
                <a:solidFill>
                  <a:srgbClr val="C00000"/>
                </a:solidFill>
              </a:rPr>
              <a:t>completo</a:t>
            </a:r>
            <a:endParaRPr lang="en-US" sz="1200" dirty="0">
              <a:solidFill>
                <a:srgbClr val="C00000"/>
              </a:solidFill>
            </a:endParaRPr>
          </a:p>
        </p:txBody>
      </p:sp>
      <p:cxnSp>
        <p:nvCxnSpPr>
          <p:cNvPr id="56" name="Straight Connector 55">
            <a:extLst>
              <a:ext uri="{FF2B5EF4-FFF2-40B4-BE49-F238E27FC236}">
                <a16:creationId xmlns:a16="http://schemas.microsoft.com/office/drawing/2014/main" id="{448D5FF5-DB37-6368-7316-F64FC2C9C6B0}"/>
              </a:ext>
            </a:extLst>
          </p:cNvPr>
          <p:cNvCxnSpPr/>
          <p:nvPr/>
        </p:nvCxnSpPr>
        <p:spPr>
          <a:xfrm flipV="1">
            <a:off x="5082830" y="2164912"/>
            <a:ext cx="0" cy="89462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95AFAEB-480E-53C0-76EE-EB34326C59CB}"/>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12AD2E3-4314-5549-43CD-F06956793EBF}"/>
              </a:ext>
            </a:extLst>
          </p:cNvPr>
          <p:cNvCxnSpPr>
            <a:cxnSpLocks/>
          </p:cNvCxnSpPr>
          <p:nvPr/>
        </p:nvCxnSpPr>
        <p:spPr>
          <a:xfrm flipV="1">
            <a:off x="6349149" y="1788855"/>
            <a:ext cx="0" cy="1260288"/>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B9A6AEB-5890-1179-BC8A-DDBC6DF65757}"/>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015C67DD-A1A8-2B55-77AA-2DDE79D46A63}"/>
              </a:ext>
            </a:extLst>
          </p:cNvPr>
          <p:cNvGrpSpPr/>
          <p:nvPr/>
        </p:nvGrpSpPr>
        <p:grpSpPr>
          <a:xfrm>
            <a:off x="636978" y="2816302"/>
            <a:ext cx="3083023" cy="3263126"/>
            <a:chOff x="636978" y="2816302"/>
            <a:chExt cx="3083023" cy="3263126"/>
          </a:xfrm>
        </p:grpSpPr>
        <p:grpSp>
          <p:nvGrpSpPr>
            <p:cNvPr id="201" name="Group 200">
              <a:extLst>
                <a:ext uri="{FF2B5EF4-FFF2-40B4-BE49-F238E27FC236}">
                  <a16:creationId xmlns:a16="http://schemas.microsoft.com/office/drawing/2014/main" id="{936D166A-E204-7992-7FDC-B89BD5EE57E7}"/>
                </a:ext>
              </a:extLst>
            </p:cNvPr>
            <p:cNvGrpSpPr/>
            <p:nvPr/>
          </p:nvGrpSpPr>
          <p:grpSpPr>
            <a:xfrm>
              <a:off x="636978" y="3788787"/>
              <a:ext cx="3083023" cy="2290641"/>
              <a:chOff x="636978" y="3788787"/>
              <a:chExt cx="3083023" cy="2290641"/>
            </a:xfrm>
          </p:grpSpPr>
          <p:sp>
            <p:nvSpPr>
              <p:cNvPr id="63" name="Rectangle 62">
                <a:extLst>
                  <a:ext uri="{FF2B5EF4-FFF2-40B4-BE49-F238E27FC236}">
                    <a16:creationId xmlns:a16="http://schemas.microsoft.com/office/drawing/2014/main" id="{9320D5AC-FA58-7540-450D-A72FCAAB53A9}"/>
                  </a:ext>
                </a:extLst>
              </p:cNvPr>
              <p:cNvSpPr/>
              <p:nvPr/>
            </p:nvSpPr>
            <p:spPr>
              <a:xfrm>
                <a:off x="636978" y="3788787"/>
                <a:ext cx="3083023" cy="2246769"/>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EAF4E82F-3D21-D107-2049-673F14619D9E}"/>
                  </a:ext>
                </a:extLst>
              </p:cNvPr>
              <p:cNvSpPr txBox="1"/>
              <p:nvPr/>
            </p:nvSpPr>
            <p:spPr>
              <a:xfrm>
                <a:off x="680520" y="3832659"/>
                <a:ext cx="2924758" cy="2246769"/>
              </a:xfrm>
              <a:prstGeom prst="rect">
                <a:avLst/>
              </a:prstGeom>
              <a:noFill/>
            </p:spPr>
            <p:txBody>
              <a:bodyPr wrap="square" rtlCol="0">
                <a:spAutoFit/>
              </a:bodyPr>
              <a:lstStyle/>
              <a:p>
                <a:pPr algn="r"/>
                <a:r>
                  <a:rPr lang="en-US" sz="2000" dirty="0" err="1"/>
                  <a:t>Aumentando</a:t>
                </a:r>
                <a:r>
                  <a:rPr lang="en-US" sz="2000" dirty="0"/>
                  <a:t> </a:t>
                </a:r>
                <a:r>
                  <a:rPr lang="en-US" sz="2000" i="1" dirty="0" err="1"/>
                  <a:t>n</a:t>
                </a:r>
                <a:r>
                  <a:rPr lang="en-US" sz="2000" i="1" baseline="-25000" dirty="0" err="1"/>
                  <a:t>emvoo</a:t>
                </a:r>
                <a:r>
                  <a:rPr lang="en-US" sz="2000" i="1" baseline="-25000" dirty="0"/>
                  <a:t> </a:t>
                </a:r>
                <a:r>
                  <a:rPr lang="en-US" sz="2000" dirty="0" err="1"/>
                  <a:t>nesta</a:t>
                </a:r>
                <a:r>
                  <a:rPr lang="en-US" sz="2000" dirty="0"/>
                  <a:t> </a:t>
                </a:r>
                <a:r>
                  <a:rPr lang="en-US" sz="2000" dirty="0" err="1"/>
                  <a:t>região</a:t>
                </a:r>
                <a:r>
                  <a:rPr lang="en-US" sz="2000" dirty="0"/>
                  <a:t> </a:t>
                </a:r>
                <a:r>
                  <a:rPr lang="en-US" sz="2000" dirty="0" err="1"/>
                  <a:t>não</a:t>
                </a:r>
                <a:r>
                  <a:rPr lang="en-US" sz="2000" dirty="0"/>
                  <a:t> </a:t>
                </a:r>
                <a:r>
                  <a:rPr lang="en-US" sz="2000" dirty="0" err="1"/>
                  <a:t>aumentará</a:t>
                </a:r>
                <a:r>
                  <a:rPr lang="en-US" sz="2000" dirty="0"/>
                  <a:t> o RTT, pois</a:t>
                </a:r>
                <a:r>
                  <a:rPr lang="pt-BR" sz="2000" dirty="0"/>
                  <a:t> a taxa de chegada de dados de pacotes para a fila é menor que a taxa de transmissão</a:t>
                </a:r>
                <a:endParaRPr lang="en-US" sz="2000" dirty="0"/>
              </a:p>
            </p:txBody>
          </p:sp>
        </p:grpSp>
        <p:cxnSp>
          <p:nvCxnSpPr>
            <p:cNvPr id="193" name="Straight Connector 192">
              <a:extLst>
                <a:ext uri="{FF2B5EF4-FFF2-40B4-BE49-F238E27FC236}">
                  <a16:creationId xmlns:a16="http://schemas.microsoft.com/office/drawing/2014/main" id="{F05F5315-E1C5-6AFB-A5D8-DBE5C6628B03}"/>
                </a:ext>
              </a:extLst>
            </p:cNvPr>
            <p:cNvCxnSpPr>
              <a:cxnSpLocks/>
              <a:stCxn id="63" idx="0"/>
            </p:cNvCxnSpPr>
            <p:nvPr/>
          </p:nvCxnSpPr>
          <p:spPr>
            <a:xfrm flipV="1">
              <a:off x="2178490" y="2816302"/>
              <a:ext cx="931336" cy="972485"/>
            </a:xfrm>
            <a:prstGeom prst="line">
              <a:avLst/>
            </a:prstGeom>
          </p:spPr>
          <p:style>
            <a:lnRef idx="1">
              <a:schemeClr val="accent1"/>
            </a:lnRef>
            <a:fillRef idx="0">
              <a:schemeClr val="accent1"/>
            </a:fillRef>
            <a:effectRef idx="0">
              <a:schemeClr val="accent1"/>
            </a:effectRef>
            <a:fontRef idx="minor">
              <a:schemeClr val="tx1"/>
            </a:fontRef>
          </p:style>
        </p:cxnSp>
      </p:grpSp>
      <p:sp>
        <p:nvSpPr>
          <p:cNvPr id="198" name="TextBox 197">
            <a:extLst>
              <a:ext uri="{FF2B5EF4-FFF2-40B4-BE49-F238E27FC236}">
                <a16:creationId xmlns:a16="http://schemas.microsoft.com/office/drawing/2014/main" id="{6B3B4839-8616-2BB7-CE15-9009F0237E66}"/>
              </a:ext>
            </a:extLst>
          </p:cNvPr>
          <p:cNvSpPr txBox="1"/>
          <p:nvPr/>
        </p:nvSpPr>
        <p:spPr>
          <a:xfrm>
            <a:off x="4354286" y="6125029"/>
            <a:ext cx="184731" cy="369332"/>
          </a:xfrm>
          <a:prstGeom prst="rect">
            <a:avLst/>
          </a:prstGeom>
          <a:noFill/>
        </p:spPr>
        <p:txBody>
          <a:bodyPr wrap="none" rtlCol="0">
            <a:spAutoFit/>
          </a:bodyPr>
          <a:lstStyle/>
          <a:p>
            <a:endParaRPr lang="en-US" dirty="0"/>
          </a:p>
        </p:txBody>
      </p:sp>
      <p:grpSp>
        <p:nvGrpSpPr>
          <p:cNvPr id="211" name="Group 210">
            <a:extLst>
              <a:ext uri="{FF2B5EF4-FFF2-40B4-BE49-F238E27FC236}">
                <a16:creationId xmlns:a16="http://schemas.microsoft.com/office/drawing/2014/main" id="{DFEE2A32-5E55-878E-1B7C-BDD0D555C245}"/>
              </a:ext>
            </a:extLst>
          </p:cNvPr>
          <p:cNvGrpSpPr/>
          <p:nvPr/>
        </p:nvGrpSpPr>
        <p:grpSpPr>
          <a:xfrm>
            <a:off x="5929120" y="2337732"/>
            <a:ext cx="3745647" cy="3495233"/>
            <a:chOff x="5929120" y="2337732"/>
            <a:chExt cx="3745647" cy="3495233"/>
          </a:xfrm>
        </p:grpSpPr>
        <p:grpSp>
          <p:nvGrpSpPr>
            <p:cNvPr id="203" name="Group 202">
              <a:extLst>
                <a:ext uri="{FF2B5EF4-FFF2-40B4-BE49-F238E27FC236}">
                  <a16:creationId xmlns:a16="http://schemas.microsoft.com/office/drawing/2014/main" id="{42EC51C6-ED34-283E-EABB-588BA6F8D5D3}"/>
                </a:ext>
              </a:extLst>
            </p:cNvPr>
            <p:cNvGrpSpPr/>
            <p:nvPr/>
          </p:nvGrpSpPr>
          <p:grpSpPr>
            <a:xfrm>
              <a:off x="6519174" y="3791922"/>
              <a:ext cx="3155593" cy="2041043"/>
              <a:chOff x="6519174" y="3791922"/>
              <a:chExt cx="3155593" cy="2041043"/>
            </a:xfrm>
          </p:grpSpPr>
          <p:sp>
            <p:nvSpPr>
              <p:cNvPr id="200" name="Rectangle 199">
                <a:extLst>
                  <a:ext uri="{FF2B5EF4-FFF2-40B4-BE49-F238E27FC236}">
                    <a16:creationId xmlns:a16="http://schemas.microsoft.com/office/drawing/2014/main" id="{A715A159-8F37-8440-B845-79E1ACB38EA2}"/>
                  </a:ext>
                </a:extLst>
              </p:cNvPr>
              <p:cNvSpPr/>
              <p:nvPr/>
            </p:nvSpPr>
            <p:spPr>
              <a:xfrm>
                <a:off x="6519174" y="3791922"/>
                <a:ext cx="3083023" cy="204104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50CD843C-7545-B102-85F6-006D9D1B0D6A}"/>
                  </a:ext>
                </a:extLst>
              </p:cNvPr>
              <p:cNvSpPr txBox="1"/>
              <p:nvPr/>
            </p:nvSpPr>
            <p:spPr>
              <a:xfrm>
                <a:off x="6591744" y="3828036"/>
                <a:ext cx="3083023" cy="1938992"/>
              </a:xfrm>
              <a:prstGeom prst="rect">
                <a:avLst/>
              </a:prstGeom>
              <a:noFill/>
            </p:spPr>
            <p:txBody>
              <a:bodyPr wrap="square" rtlCol="0">
                <a:spAutoFit/>
              </a:bodyPr>
              <a:lstStyle/>
              <a:p>
                <a:r>
                  <a:rPr lang="en-US" sz="2000" dirty="0" err="1"/>
                  <a:t>Aumentando</a:t>
                </a:r>
                <a:r>
                  <a:rPr lang="en-US" sz="2000" dirty="0"/>
                  <a:t> </a:t>
                </a:r>
                <a:r>
                  <a:rPr lang="en-US" sz="2000" i="1" dirty="0" err="1"/>
                  <a:t>n</a:t>
                </a:r>
                <a:r>
                  <a:rPr lang="en-US" sz="2000" i="1" baseline="-25000" dirty="0" err="1"/>
                  <a:t>emvoo</a:t>
                </a:r>
                <a:r>
                  <a:rPr lang="en-US" sz="2000" i="1" baseline="-25000" dirty="0"/>
                  <a:t> </a:t>
                </a:r>
                <a:r>
                  <a:rPr lang="pt-BR" sz="2000" dirty="0"/>
                  <a:t>nesta região aumenta o RTT, pois a taxa de chegada de dados de pacotes ao enlace de gargalo excede a taxa de transmissão do enlace</a:t>
                </a:r>
                <a:endParaRPr lang="en-US" sz="2000" dirty="0"/>
              </a:p>
            </p:txBody>
          </p:sp>
        </p:grpSp>
        <p:cxnSp>
          <p:nvCxnSpPr>
            <p:cNvPr id="204" name="Straight Connector 203">
              <a:extLst>
                <a:ext uri="{FF2B5EF4-FFF2-40B4-BE49-F238E27FC236}">
                  <a16:creationId xmlns:a16="http://schemas.microsoft.com/office/drawing/2014/main" id="{5E661397-35C4-8367-8BA1-BAFC1B33397E}"/>
                </a:ext>
              </a:extLst>
            </p:cNvPr>
            <p:cNvCxnSpPr>
              <a:cxnSpLocks/>
            </p:cNvCxnSpPr>
            <p:nvPr/>
          </p:nvCxnSpPr>
          <p:spPr>
            <a:xfrm flipH="1" flipV="1">
              <a:off x="5929120" y="2337732"/>
              <a:ext cx="1325248" cy="138380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10" name="Group 209">
            <a:extLst>
              <a:ext uri="{FF2B5EF4-FFF2-40B4-BE49-F238E27FC236}">
                <a16:creationId xmlns:a16="http://schemas.microsoft.com/office/drawing/2014/main" id="{73EB1B2C-FCB3-46DB-3312-5EEC87A46F38}"/>
              </a:ext>
            </a:extLst>
          </p:cNvPr>
          <p:cNvGrpSpPr/>
          <p:nvPr/>
        </p:nvGrpSpPr>
        <p:grpSpPr>
          <a:xfrm>
            <a:off x="4061722" y="3089580"/>
            <a:ext cx="2179421" cy="2985664"/>
            <a:chOff x="4061722" y="3089580"/>
            <a:chExt cx="2179421" cy="2985664"/>
          </a:xfrm>
        </p:grpSpPr>
        <p:grpSp>
          <p:nvGrpSpPr>
            <p:cNvPr id="202" name="Group 201">
              <a:extLst>
                <a:ext uri="{FF2B5EF4-FFF2-40B4-BE49-F238E27FC236}">
                  <a16:creationId xmlns:a16="http://schemas.microsoft.com/office/drawing/2014/main" id="{32FCED18-B48A-8DD1-62DF-ACB5D7586972}"/>
                </a:ext>
              </a:extLst>
            </p:cNvPr>
            <p:cNvGrpSpPr/>
            <p:nvPr/>
          </p:nvGrpSpPr>
          <p:grpSpPr>
            <a:xfrm>
              <a:off x="4061722" y="3782248"/>
              <a:ext cx="2179421" cy="2292996"/>
              <a:chOff x="4061722" y="3782248"/>
              <a:chExt cx="2179421" cy="2292996"/>
            </a:xfrm>
          </p:grpSpPr>
          <p:sp>
            <p:nvSpPr>
              <p:cNvPr id="196" name="Rectangle 195">
                <a:extLst>
                  <a:ext uri="{FF2B5EF4-FFF2-40B4-BE49-F238E27FC236}">
                    <a16:creationId xmlns:a16="http://schemas.microsoft.com/office/drawing/2014/main" id="{5F6CC53E-F1EF-DD08-E1F0-487352B8C10E}"/>
                  </a:ext>
                </a:extLst>
              </p:cNvPr>
              <p:cNvSpPr/>
              <p:nvPr/>
            </p:nvSpPr>
            <p:spPr>
              <a:xfrm>
                <a:off x="4125412" y="3782248"/>
                <a:ext cx="2115731" cy="225330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862846FA-AEB2-5994-0FF8-8F6B0D055C9C}"/>
                  </a:ext>
                </a:extLst>
              </p:cNvPr>
              <p:cNvSpPr txBox="1"/>
              <p:nvPr/>
            </p:nvSpPr>
            <p:spPr>
              <a:xfrm>
                <a:off x="4061722" y="3828475"/>
                <a:ext cx="2115731" cy="2246769"/>
              </a:xfrm>
              <a:prstGeom prst="rect">
                <a:avLst/>
              </a:prstGeom>
              <a:noFill/>
            </p:spPr>
            <p:txBody>
              <a:bodyPr wrap="square" rtlCol="0">
                <a:spAutoFit/>
              </a:bodyPr>
              <a:lstStyle/>
              <a:p>
                <a:pPr algn="ctr"/>
                <a:r>
                  <a:rPr lang="pt-BR" sz="2000" dirty="0"/>
                  <a:t>Aqui, a taxa de chegada de dados de pacotes para o enlace de gargalo é igual à taxa de transmissão do enlace</a:t>
                </a:r>
                <a:endParaRPr lang="en-US" sz="2000" dirty="0"/>
              </a:p>
            </p:txBody>
          </p:sp>
        </p:grpSp>
        <p:cxnSp>
          <p:nvCxnSpPr>
            <p:cNvPr id="206" name="Straight Connector 205">
              <a:extLst>
                <a:ext uri="{FF2B5EF4-FFF2-40B4-BE49-F238E27FC236}">
                  <a16:creationId xmlns:a16="http://schemas.microsoft.com/office/drawing/2014/main" id="{8B190863-D76C-AB12-5B58-CD3C8873665D}"/>
                </a:ext>
              </a:extLst>
            </p:cNvPr>
            <p:cNvCxnSpPr>
              <a:cxnSpLocks/>
            </p:cNvCxnSpPr>
            <p:nvPr/>
          </p:nvCxnSpPr>
          <p:spPr>
            <a:xfrm flipV="1">
              <a:off x="5081166" y="3089580"/>
              <a:ext cx="0" cy="699208"/>
            </a:xfrm>
            <a:prstGeom prst="line">
              <a:avLst/>
            </a:prstGeom>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832DC709-ADC9-8431-01D3-F9FABC74809D}"/>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spTree>
    <p:extLst>
      <p:ext uri="{BB962C8B-B14F-4D97-AF65-F5344CB8AC3E}">
        <p14:creationId xmlns:p14="http://schemas.microsoft.com/office/powerpoint/2010/main" val="3014729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ssolve">
                                      <p:cBhvr>
                                        <p:cTn id="7" dur="500"/>
                                        <p:tgtEl>
                                          <p:spTgt spid="58"/>
                                        </p:tgtEl>
                                      </p:cBhvr>
                                    </p:animEffect>
                                  </p:childTnLst>
                                </p:cTn>
                              </p:par>
                              <p:par>
                                <p:cTn id="8" presetID="9" presetClass="entr" presetSubtype="0" fill="hold" nodeType="withEffect">
                                  <p:stCondLst>
                                    <p:cond delay="0"/>
                                  </p:stCondLst>
                                  <p:childTnLst>
                                    <p:set>
                                      <p:cBhvr>
                                        <p:cTn id="9" dur="1" fill="hold">
                                          <p:stCondLst>
                                            <p:cond delay="0"/>
                                          </p:stCondLst>
                                        </p:cTn>
                                        <p:tgtEl>
                                          <p:spTgt spid="209"/>
                                        </p:tgtEl>
                                        <p:attrNameLst>
                                          <p:attrName>style.visibility</p:attrName>
                                        </p:attrNameLst>
                                      </p:cBhvr>
                                      <p:to>
                                        <p:strVal val="visible"/>
                                      </p:to>
                                    </p:set>
                                    <p:animEffect transition="in" filter="dissolve">
                                      <p:cBhvr>
                                        <p:cTn id="10" dur="500"/>
                                        <p:tgtEl>
                                          <p:spTgt spid="20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nodeType="with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dissolve">
                                      <p:cBhvr>
                                        <p:cTn id="18" dur="500"/>
                                        <p:tgtEl>
                                          <p:spTgt spid="56"/>
                                        </p:tgtEl>
                                      </p:cBhvr>
                                    </p:animEffect>
                                  </p:childTnLst>
                                </p:cTn>
                              </p:par>
                              <p:par>
                                <p:cTn id="19" presetID="9" presetClass="entr" presetSubtype="0" fill="hold"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dissolve">
                                      <p:cBhvr>
                                        <p:cTn id="21" dur="500"/>
                                        <p:tgtEl>
                                          <p:spTgt spid="21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dissolve">
                                      <p:cBhvr>
                                        <p:cTn id="26" dur="500"/>
                                        <p:tgtEl>
                                          <p:spTgt spid="5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par>
                                <p:cTn id="33" presetID="9" presetClass="entr" presetSubtype="0" fill="hold" nodeType="with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dissolve">
                                      <p:cBhvr>
                                        <p:cTn id="35" dur="500"/>
                                        <p:tgtEl>
                                          <p:spTgt spid="61"/>
                                        </p:tgtEl>
                                      </p:cBhvr>
                                    </p:animEffect>
                                  </p:childTnLst>
                                </p:cTn>
                              </p:par>
                              <p:par>
                                <p:cTn id="36" presetID="9" presetClass="entr" presetSubtype="0" fill="hold" nodeType="withEffect">
                                  <p:stCondLst>
                                    <p:cond delay="0"/>
                                  </p:stCondLst>
                                  <p:childTnLst>
                                    <p:set>
                                      <p:cBhvr>
                                        <p:cTn id="37" dur="1" fill="hold">
                                          <p:stCondLst>
                                            <p:cond delay="0"/>
                                          </p:stCondLst>
                                        </p:cTn>
                                        <p:tgtEl>
                                          <p:spTgt spid="211"/>
                                        </p:tgtEl>
                                        <p:attrNameLst>
                                          <p:attrName>style.visibility</p:attrName>
                                        </p:attrNameLst>
                                      </p:cBhvr>
                                      <p:to>
                                        <p:strVal val="visible"/>
                                      </p:to>
                                    </p:set>
                                    <p:animEffect transition="in" filter="dissolve">
                                      <p:cBhvr>
                                        <p:cTn id="38"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96C702-F0C6-0DFD-E8B5-920993B389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5F964B-16E5-98E8-9FE5-BC8D2EEBFBC5}"/>
              </a:ext>
            </a:extLst>
          </p:cNvPr>
          <p:cNvSpPr>
            <a:spLocks noGrp="1"/>
          </p:cNvSpPr>
          <p:nvPr>
            <p:ph type="title"/>
          </p:nvPr>
        </p:nvSpPr>
        <p:spPr>
          <a:xfrm>
            <a:off x="760590" y="272143"/>
            <a:ext cx="11393310" cy="894622"/>
          </a:xfrm>
        </p:spPr>
        <p:txBody>
          <a:bodyPr>
            <a:normAutofit fontScale="90000"/>
          </a:bodyPr>
          <a:lstStyle/>
          <a:p>
            <a:r>
              <a:rPr lang="pt-BR" sz="4800" dirty="0"/>
              <a:t>Mantendo o tubo apenas cheio, mas não mais que cheio</a:t>
            </a:r>
            <a:endParaRPr lang="en-US" sz="4400" b="0" dirty="0"/>
          </a:p>
        </p:txBody>
      </p:sp>
      <p:sp>
        <p:nvSpPr>
          <p:cNvPr id="6" name="Slide Number Placeholder 2">
            <a:extLst>
              <a:ext uri="{FF2B5EF4-FFF2-40B4-BE49-F238E27FC236}">
                <a16:creationId xmlns:a16="http://schemas.microsoft.com/office/drawing/2014/main" id="{0832DBE5-8B66-AF49-9327-3897374CB04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cxnSp>
        <p:nvCxnSpPr>
          <p:cNvPr id="47" name="Straight Connector 46">
            <a:extLst>
              <a:ext uri="{FF2B5EF4-FFF2-40B4-BE49-F238E27FC236}">
                <a16:creationId xmlns:a16="http://schemas.microsoft.com/office/drawing/2014/main" id="{5E4B1579-CBD0-5401-CA0E-A4FAB6690AD8}"/>
              </a:ext>
            </a:extLst>
          </p:cNvPr>
          <p:cNvCxnSpPr>
            <a:cxnSpLocks/>
          </p:cNvCxnSpPr>
          <p:nvPr/>
        </p:nvCxnSpPr>
        <p:spPr>
          <a:xfrm>
            <a:off x="2202297" y="3049142"/>
            <a:ext cx="5249331" cy="0"/>
          </a:xfrm>
          <a:prstGeom prst="line">
            <a:avLst/>
          </a:prstGeom>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D7CD2608-BC98-F6DE-E721-4BCD336E8EEB}"/>
              </a:ext>
            </a:extLst>
          </p:cNvPr>
          <p:cNvSpPr txBox="1"/>
          <p:nvPr/>
        </p:nvSpPr>
        <p:spPr>
          <a:xfrm>
            <a:off x="4254441" y="1761081"/>
            <a:ext cx="1721945" cy="391517"/>
          </a:xfrm>
          <a:prstGeom prst="rect">
            <a:avLst/>
          </a:prstGeom>
          <a:noFill/>
        </p:spPr>
        <p:txBody>
          <a:bodyPr wrap="none" rtlCol="0">
            <a:spAutoFit/>
          </a:bodyPr>
          <a:lstStyle/>
          <a:p>
            <a:pPr algn="ctr">
              <a:lnSpc>
                <a:spcPct val="80000"/>
              </a:lnSpc>
            </a:pPr>
            <a:r>
              <a:rPr lang="en-US" sz="1200" i="1" dirty="0" err="1">
                <a:solidFill>
                  <a:srgbClr val="C00000"/>
                </a:solidFill>
              </a:rPr>
              <a:t>produto</a:t>
            </a:r>
            <a:r>
              <a:rPr lang="en-US" sz="1200" i="1" dirty="0">
                <a:solidFill>
                  <a:srgbClr val="C00000"/>
                </a:solidFill>
              </a:rPr>
              <a:t> de</a:t>
            </a:r>
          </a:p>
          <a:p>
            <a:pPr algn="ctr">
              <a:lnSpc>
                <a:spcPct val="80000"/>
              </a:lnSpc>
            </a:pPr>
            <a:r>
              <a:rPr lang="en-US" sz="1200" i="1" dirty="0" err="1">
                <a:solidFill>
                  <a:srgbClr val="C00000"/>
                </a:solidFill>
              </a:rPr>
              <a:t>largura</a:t>
            </a:r>
            <a:r>
              <a:rPr lang="en-US" sz="1200" i="1" dirty="0">
                <a:solidFill>
                  <a:srgbClr val="C00000"/>
                </a:solidFill>
              </a:rPr>
              <a:t> de </a:t>
            </a:r>
            <a:r>
              <a:rPr lang="en-US" sz="1200" i="1" dirty="0" err="1">
                <a:solidFill>
                  <a:srgbClr val="C00000"/>
                </a:solidFill>
              </a:rPr>
              <a:t>banda</a:t>
            </a:r>
            <a:r>
              <a:rPr lang="en-US" sz="1050" dirty="0" err="1">
                <a:solidFill>
                  <a:srgbClr val="C00000"/>
                </a:solidFill>
              </a:rPr>
              <a:t>•</a:t>
            </a:r>
            <a:r>
              <a:rPr lang="en-US" sz="1200" i="1" dirty="0" err="1">
                <a:solidFill>
                  <a:srgbClr val="C00000"/>
                </a:solidFill>
              </a:rPr>
              <a:t>atraso</a:t>
            </a:r>
            <a:endParaRPr lang="en-US" sz="1200" i="1" dirty="0">
              <a:solidFill>
                <a:srgbClr val="C00000"/>
              </a:solidFill>
            </a:endParaRPr>
          </a:p>
        </p:txBody>
      </p:sp>
      <p:sp>
        <p:nvSpPr>
          <p:cNvPr id="50" name="TextBox 49">
            <a:extLst>
              <a:ext uri="{FF2B5EF4-FFF2-40B4-BE49-F238E27FC236}">
                <a16:creationId xmlns:a16="http://schemas.microsoft.com/office/drawing/2014/main" id="{5B14C332-F7B1-726D-7C6F-03C25E03E542}"/>
              </a:ext>
            </a:extLst>
          </p:cNvPr>
          <p:cNvSpPr txBox="1"/>
          <p:nvPr/>
        </p:nvSpPr>
        <p:spPr>
          <a:xfrm rot="19803616">
            <a:off x="4631421" y="2390450"/>
            <a:ext cx="2255746" cy="218521"/>
          </a:xfrm>
          <a:prstGeom prst="rect">
            <a:avLst/>
          </a:prstGeom>
          <a:noFill/>
        </p:spPr>
        <p:txBody>
          <a:bodyPr wrap="none" rtlCol="0">
            <a:spAutoFit/>
          </a:bodyPr>
          <a:lstStyle/>
          <a:p>
            <a:pPr algn="ctr">
              <a:lnSpc>
                <a:spcPct val="80000"/>
              </a:lnSpc>
            </a:pPr>
            <a:r>
              <a:rPr lang="pt-BR" sz="1000" i="1" dirty="0">
                <a:solidFill>
                  <a:srgbClr val="C00000"/>
                </a:solidFill>
              </a:rPr>
              <a:t>congestionamento de enlace de gargalo</a:t>
            </a:r>
            <a:endParaRPr lang="en-US" sz="1000" dirty="0">
              <a:solidFill>
                <a:srgbClr val="C00000"/>
              </a:solidFill>
            </a:endParaRPr>
          </a:p>
        </p:txBody>
      </p:sp>
      <p:sp>
        <p:nvSpPr>
          <p:cNvPr id="53" name="TextBox 52">
            <a:extLst>
              <a:ext uri="{FF2B5EF4-FFF2-40B4-BE49-F238E27FC236}">
                <a16:creationId xmlns:a16="http://schemas.microsoft.com/office/drawing/2014/main" id="{963A45E7-86D1-3B2D-2AFC-FB2CB9E7A97B}"/>
              </a:ext>
            </a:extLst>
          </p:cNvPr>
          <p:cNvSpPr txBox="1"/>
          <p:nvPr/>
        </p:nvSpPr>
        <p:spPr>
          <a:xfrm>
            <a:off x="5278673" y="1146112"/>
            <a:ext cx="2114448" cy="686983"/>
          </a:xfrm>
          <a:prstGeom prst="rect">
            <a:avLst/>
          </a:prstGeom>
          <a:noFill/>
        </p:spPr>
        <p:txBody>
          <a:bodyPr wrap="square" rtlCol="0">
            <a:spAutoFit/>
          </a:bodyPr>
          <a:lstStyle/>
          <a:p>
            <a:pPr algn="ctr">
              <a:lnSpc>
                <a:spcPct val="80000"/>
              </a:lnSpc>
            </a:pPr>
            <a:r>
              <a:rPr lang="en-US" sz="1200" i="1" dirty="0" err="1">
                <a:solidFill>
                  <a:srgbClr val="C00000"/>
                </a:solidFill>
              </a:rPr>
              <a:t>produto</a:t>
            </a:r>
            <a:r>
              <a:rPr lang="en-US" sz="1200" i="1" dirty="0">
                <a:solidFill>
                  <a:srgbClr val="C00000"/>
                </a:solidFill>
              </a:rPr>
              <a:t> de </a:t>
            </a:r>
            <a:r>
              <a:rPr lang="en-US" sz="1200" i="1" dirty="0" err="1">
                <a:solidFill>
                  <a:srgbClr val="C00000"/>
                </a:solidFill>
              </a:rPr>
              <a:t>largura</a:t>
            </a:r>
            <a:r>
              <a:rPr lang="en-US" sz="1200" i="1" dirty="0">
                <a:solidFill>
                  <a:srgbClr val="C00000"/>
                </a:solidFill>
              </a:rPr>
              <a:t> de </a:t>
            </a:r>
            <a:r>
              <a:rPr lang="en-US" sz="1200" i="1" dirty="0" err="1">
                <a:solidFill>
                  <a:srgbClr val="C00000"/>
                </a:solidFill>
              </a:rPr>
              <a:t>banda</a:t>
            </a:r>
            <a:r>
              <a:rPr lang="en-US" sz="1050" dirty="0" err="1">
                <a:solidFill>
                  <a:srgbClr val="C00000"/>
                </a:solidFill>
              </a:rPr>
              <a:t>•</a:t>
            </a:r>
            <a:r>
              <a:rPr lang="en-US" sz="1200" i="1" dirty="0" err="1">
                <a:solidFill>
                  <a:srgbClr val="C00000"/>
                </a:solidFill>
              </a:rPr>
              <a:t>atraso</a:t>
            </a:r>
            <a:endParaRPr lang="en-US" sz="1200" i="1" dirty="0">
              <a:solidFill>
                <a:srgbClr val="C00000"/>
              </a:solidFill>
            </a:endParaRPr>
          </a:p>
          <a:p>
            <a:pPr algn="ctr">
              <a:lnSpc>
                <a:spcPct val="80000"/>
              </a:lnSpc>
            </a:pPr>
            <a:r>
              <a:rPr lang="en-US" sz="1200" i="1" dirty="0">
                <a:solidFill>
                  <a:srgbClr val="C00000"/>
                </a:solidFill>
              </a:rPr>
              <a:t>+ </a:t>
            </a:r>
            <a:r>
              <a:rPr lang="en-US" sz="1200" i="1" dirty="0" err="1">
                <a:solidFill>
                  <a:srgbClr val="C00000"/>
                </a:solidFill>
              </a:rPr>
              <a:t>atraso</a:t>
            </a:r>
            <a:r>
              <a:rPr lang="en-US" sz="1200" i="1" dirty="0">
                <a:solidFill>
                  <a:srgbClr val="C00000"/>
                </a:solidFill>
              </a:rPr>
              <a:t> de </a:t>
            </a:r>
            <a:r>
              <a:rPr lang="en-US" sz="1200" i="1" dirty="0" err="1">
                <a:solidFill>
                  <a:srgbClr val="C00000"/>
                </a:solidFill>
              </a:rPr>
              <a:t>enfileiramento</a:t>
            </a:r>
            <a:r>
              <a:rPr lang="en-US" sz="1200" i="1" dirty="0">
                <a:solidFill>
                  <a:srgbClr val="C00000"/>
                </a:solidFill>
              </a:rPr>
              <a:t> no buffer de </a:t>
            </a:r>
            <a:r>
              <a:rPr lang="en-US" sz="1200" i="1" dirty="0" err="1">
                <a:solidFill>
                  <a:srgbClr val="C00000"/>
                </a:solidFill>
              </a:rPr>
              <a:t>gargalo</a:t>
            </a:r>
            <a:r>
              <a:rPr lang="en-US" sz="1200" i="1" dirty="0">
                <a:solidFill>
                  <a:srgbClr val="C00000"/>
                </a:solidFill>
              </a:rPr>
              <a:t> </a:t>
            </a:r>
            <a:r>
              <a:rPr lang="en-US" sz="1200" i="1" dirty="0" err="1">
                <a:solidFill>
                  <a:srgbClr val="C00000"/>
                </a:solidFill>
              </a:rPr>
              <a:t>completo</a:t>
            </a:r>
            <a:endParaRPr lang="en-US" sz="1200" dirty="0">
              <a:solidFill>
                <a:srgbClr val="C00000"/>
              </a:solidFill>
            </a:endParaRPr>
          </a:p>
        </p:txBody>
      </p:sp>
      <p:cxnSp>
        <p:nvCxnSpPr>
          <p:cNvPr id="59" name="Straight Connector 58">
            <a:extLst>
              <a:ext uri="{FF2B5EF4-FFF2-40B4-BE49-F238E27FC236}">
                <a16:creationId xmlns:a16="http://schemas.microsoft.com/office/drawing/2014/main" id="{27A195F8-1ACA-2A8E-4568-D8C15993FB1A}"/>
              </a:ext>
            </a:extLst>
          </p:cNvPr>
          <p:cNvCxnSpPr>
            <a:cxnSpLocks/>
          </p:cNvCxnSpPr>
          <p:nvPr/>
        </p:nvCxnSpPr>
        <p:spPr>
          <a:xfrm flipV="1">
            <a:off x="5081166" y="2018780"/>
            <a:ext cx="1267983" cy="75365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21CBBB3-3B27-22CB-9170-2AF03677D91B}"/>
              </a:ext>
            </a:extLst>
          </p:cNvPr>
          <p:cNvCxnSpPr>
            <a:cxnSpLocks/>
          </p:cNvCxnSpPr>
          <p:nvPr/>
        </p:nvCxnSpPr>
        <p:spPr>
          <a:xfrm>
            <a:off x="2376465" y="2772430"/>
            <a:ext cx="2704701"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sp>
        <p:nvSpPr>
          <p:cNvPr id="198" name="TextBox 197">
            <a:extLst>
              <a:ext uri="{FF2B5EF4-FFF2-40B4-BE49-F238E27FC236}">
                <a16:creationId xmlns:a16="http://schemas.microsoft.com/office/drawing/2014/main" id="{121BC22E-688E-1216-6B94-41F0DEA494F0}"/>
              </a:ext>
            </a:extLst>
          </p:cNvPr>
          <p:cNvSpPr txBox="1"/>
          <p:nvPr/>
        </p:nvSpPr>
        <p:spPr>
          <a:xfrm>
            <a:off x="4354286" y="6125029"/>
            <a:ext cx="184731" cy="369332"/>
          </a:xfrm>
          <a:prstGeom prst="rect">
            <a:avLst/>
          </a:prstGeom>
          <a:noFill/>
        </p:spPr>
        <p:txBody>
          <a:bodyPr wrap="none" rtlCol="0">
            <a:spAutoFit/>
          </a:bodyPr>
          <a:lstStyle/>
          <a:p>
            <a:endParaRPr lang="en-US" dirty="0"/>
          </a:p>
        </p:txBody>
      </p:sp>
      <p:cxnSp>
        <p:nvCxnSpPr>
          <p:cNvPr id="26" name="Straight Connector 25">
            <a:extLst>
              <a:ext uri="{FF2B5EF4-FFF2-40B4-BE49-F238E27FC236}">
                <a16:creationId xmlns:a16="http://schemas.microsoft.com/office/drawing/2014/main" id="{5FBE5273-D1B7-FF2C-C61E-CF018E2F38CB}"/>
              </a:ext>
            </a:extLst>
          </p:cNvPr>
          <p:cNvCxnSpPr/>
          <p:nvPr/>
        </p:nvCxnSpPr>
        <p:spPr>
          <a:xfrm>
            <a:off x="2376465" y="1864579"/>
            <a:ext cx="0" cy="1194954"/>
          </a:xfrm>
          <a:prstGeom prst="line">
            <a:avLst/>
          </a:prstGeom>
        </p:spPr>
        <p:style>
          <a:lnRef idx="2">
            <a:schemeClr val="dk1"/>
          </a:lnRef>
          <a:fillRef idx="0">
            <a:schemeClr val="dk1"/>
          </a:fillRef>
          <a:effectRef idx="1">
            <a:schemeClr val="dk1"/>
          </a:effectRef>
          <a:fontRef idx="minor">
            <a:schemeClr val="tx1"/>
          </a:fontRef>
        </p:style>
      </p:cxnSp>
      <p:grpSp>
        <p:nvGrpSpPr>
          <p:cNvPr id="199" name="Group 198">
            <a:extLst>
              <a:ext uri="{FF2B5EF4-FFF2-40B4-BE49-F238E27FC236}">
                <a16:creationId xmlns:a16="http://schemas.microsoft.com/office/drawing/2014/main" id="{9F6F6A9B-5712-342E-4360-80CFB3028C1D}"/>
              </a:ext>
            </a:extLst>
          </p:cNvPr>
          <p:cNvGrpSpPr/>
          <p:nvPr/>
        </p:nvGrpSpPr>
        <p:grpSpPr>
          <a:xfrm>
            <a:off x="1978922" y="1788855"/>
            <a:ext cx="5499201" cy="3600843"/>
            <a:chOff x="1978922" y="1788855"/>
            <a:chExt cx="5499201" cy="3600843"/>
          </a:xfrm>
        </p:grpSpPr>
        <p:cxnSp>
          <p:nvCxnSpPr>
            <p:cNvPr id="56" name="Straight Connector 55">
              <a:extLst>
                <a:ext uri="{FF2B5EF4-FFF2-40B4-BE49-F238E27FC236}">
                  <a16:creationId xmlns:a16="http://schemas.microsoft.com/office/drawing/2014/main" id="{CEDCFB5E-8B29-CA3D-7D2D-D78CA81A9B65}"/>
                </a:ext>
              </a:extLst>
            </p:cNvPr>
            <p:cNvCxnSpPr>
              <a:cxnSpLocks/>
            </p:cNvCxnSpPr>
            <p:nvPr/>
          </p:nvCxnSpPr>
          <p:spPr>
            <a:xfrm flipV="1">
              <a:off x="5082830" y="2164912"/>
              <a:ext cx="0" cy="2808507"/>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4EF5126-180A-DA8A-40F2-CD08A529BDC2}"/>
                </a:ext>
              </a:extLst>
            </p:cNvPr>
            <p:cNvCxnSpPr>
              <a:cxnSpLocks/>
            </p:cNvCxnSpPr>
            <p:nvPr/>
          </p:nvCxnSpPr>
          <p:spPr>
            <a:xfrm flipV="1">
              <a:off x="6349149" y="1788855"/>
              <a:ext cx="0" cy="3184564"/>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9606396F-82A5-FFC0-891A-F49EC0FEFA62}"/>
                </a:ext>
              </a:extLst>
            </p:cNvPr>
            <p:cNvCxnSpPr>
              <a:cxnSpLocks/>
            </p:cNvCxnSpPr>
            <p:nvPr/>
          </p:nvCxnSpPr>
          <p:spPr>
            <a:xfrm>
              <a:off x="2390979" y="4987099"/>
              <a:ext cx="5087144"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720E33B1-CEFA-0FDC-0C27-FF79B8A62983}"/>
                </a:ext>
              </a:extLst>
            </p:cNvPr>
            <p:cNvSpPr txBox="1"/>
            <p:nvPr/>
          </p:nvSpPr>
          <p:spPr>
            <a:xfrm rot="16200000">
              <a:off x="1791691" y="4134514"/>
              <a:ext cx="774571" cy="400110"/>
            </a:xfrm>
            <a:prstGeom prst="rect">
              <a:avLst/>
            </a:prstGeom>
            <a:noFill/>
          </p:spPr>
          <p:txBody>
            <a:bodyPr wrap="none" rtlCol="0">
              <a:spAutoFit/>
            </a:bodyPr>
            <a:lstStyle/>
            <a:p>
              <a:r>
                <a:rPr lang="en-US" sz="2000" dirty="0" err="1"/>
                <a:t>vazão</a:t>
              </a:r>
              <a:endParaRPr lang="en-US" sz="1400" dirty="0"/>
            </a:p>
          </p:txBody>
        </p:sp>
        <p:sp>
          <p:nvSpPr>
            <p:cNvPr id="10" name="TextBox 9">
              <a:extLst>
                <a:ext uri="{FF2B5EF4-FFF2-40B4-BE49-F238E27FC236}">
                  <a16:creationId xmlns:a16="http://schemas.microsoft.com/office/drawing/2014/main" id="{C739F2FC-9792-B605-F1BE-9257FB6646EC}"/>
                </a:ext>
              </a:extLst>
            </p:cNvPr>
            <p:cNvSpPr txBox="1"/>
            <p:nvPr/>
          </p:nvSpPr>
          <p:spPr>
            <a:xfrm>
              <a:off x="2280652" y="5020366"/>
              <a:ext cx="3570593" cy="369332"/>
            </a:xfrm>
            <a:prstGeom prst="rect">
              <a:avLst/>
            </a:prstGeom>
            <a:noFill/>
          </p:spPr>
          <p:txBody>
            <a:bodyPr wrap="none" rtlCol="0">
              <a:spAutoFit/>
            </a:bodyPr>
            <a:lstStyle/>
            <a:p>
              <a:r>
                <a:rPr lang="en-US" i="1" dirty="0" err="1"/>
                <a:t>n</a:t>
              </a:r>
              <a:r>
                <a:rPr lang="en-US" i="1" baseline="-25000" dirty="0" err="1"/>
                <a:t>emvoo</a:t>
              </a:r>
              <a:r>
                <a:rPr lang="en-US" dirty="0"/>
                <a:t>: q</a:t>
              </a:r>
              <a:r>
                <a:rPr lang="pt-BR" dirty="0" err="1"/>
                <a:t>uantidade</a:t>
              </a:r>
              <a:r>
                <a:rPr lang="pt-BR" dirty="0"/>
                <a:t> de dados em voo</a:t>
              </a:r>
              <a:endParaRPr lang="en-US" dirty="0"/>
            </a:p>
          </p:txBody>
        </p:sp>
        <p:cxnSp>
          <p:nvCxnSpPr>
            <p:cNvPr id="13" name="Straight Connector 12">
              <a:extLst>
                <a:ext uri="{FF2B5EF4-FFF2-40B4-BE49-F238E27FC236}">
                  <a16:creationId xmlns:a16="http://schemas.microsoft.com/office/drawing/2014/main" id="{942AB3C6-67CD-781B-08A9-3260AE500ECA}"/>
                </a:ext>
              </a:extLst>
            </p:cNvPr>
            <p:cNvCxnSpPr>
              <a:cxnSpLocks/>
            </p:cNvCxnSpPr>
            <p:nvPr/>
          </p:nvCxnSpPr>
          <p:spPr>
            <a:xfrm>
              <a:off x="5094409" y="3541486"/>
              <a:ext cx="1241488" cy="0"/>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11D6FEA-E54E-BF24-223A-C0DEC5C6BF36}"/>
                </a:ext>
              </a:extLst>
            </p:cNvPr>
            <p:cNvCxnSpPr>
              <a:cxnSpLocks/>
            </p:cNvCxnSpPr>
            <p:nvPr/>
          </p:nvCxnSpPr>
          <p:spPr>
            <a:xfrm flipV="1">
              <a:off x="2390978" y="3541486"/>
              <a:ext cx="2690188" cy="1453227"/>
            </a:xfrm>
            <a:prstGeom prst="line">
              <a:avLst/>
            </a:prstGeom>
            <a:ln w="19050">
              <a:solidFill>
                <a:srgbClr val="0000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7DD9CDE-2638-BC36-3F0D-562F403A7635}"/>
                </a:ext>
              </a:extLst>
            </p:cNvPr>
            <p:cNvCxnSpPr/>
            <p:nvPr/>
          </p:nvCxnSpPr>
          <p:spPr>
            <a:xfrm>
              <a:off x="2390979" y="3799759"/>
              <a:ext cx="0" cy="1194954"/>
            </a:xfrm>
            <a:prstGeom prst="line">
              <a:avLst/>
            </a:prstGeom>
          </p:spPr>
          <p:style>
            <a:lnRef idx="2">
              <a:schemeClr val="dk1"/>
            </a:lnRef>
            <a:fillRef idx="0">
              <a:schemeClr val="dk1"/>
            </a:fillRef>
            <a:effectRef idx="1">
              <a:schemeClr val="dk1"/>
            </a:effectRef>
            <a:fontRef idx="minor">
              <a:schemeClr val="tx1"/>
            </a:fontRef>
          </p:style>
        </p:cxnSp>
      </p:grpSp>
      <p:sp>
        <p:nvSpPr>
          <p:cNvPr id="32" name="TextBox 31">
            <a:extLst>
              <a:ext uri="{FF2B5EF4-FFF2-40B4-BE49-F238E27FC236}">
                <a16:creationId xmlns:a16="http://schemas.microsoft.com/office/drawing/2014/main" id="{D0870482-8C61-1712-E9FF-635DE5AD3CD4}"/>
              </a:ext>
            </a:extLst>
          </p:cNvPr>
          <p:cNvSpPr txBox="1"/>
          <p:nvPr/>
        </p:nvSpPr>
        <p:spPr>
          <a:xfrm rot="16200000">
            <a:off x="1878839" y="2298545"/>
            <a:ext cx="575222" cy="400110"/>
          </a:xfrm>
          <a:prstGeom prst="rect">
            <a:avLst/>
          </a:prstGeom>
          <a:noFill/>
        </p:spPr>
        <p:txBody>
          <a:bodyPr wrap="none" rtlCol="0">
            <a:spAutoFit/>
          </a:bodyPr>
          <a:lstStyle/>
          <a:p>
            <a:r>
              <a:rPr lang="en-US" sz="2000" dirty="0"/>
              <a:t>RTT</a:t>
            </a:r>
            <a:endParaRPr lang="en-US" sz="1400" dirty="0"/>
          </a:p>
        </p:txBody>
      </p:sp>
      <p:grpSp>
        <p:nvGrpSpPr>
          <p:cNvPr id="33" name="Group 32">
            <a:extLst>
              <a:ext uri="{FF2B5EF4-FFF2-40B4-BE49-F238E27FC236}">
                <a16:creationId xmlns:a16="http://schemas.microsoft.com/office/drawing/2014/main" id="{9B1E7EA8-6DE5-302E-3185-BC6302FDE422}"/>
              </a:ext>
            </a:extLst>
          </p:cNvPr>
          <p:cNvGrpSpPr/>
          <p:nvPr/>
        </p:nvGrpSpPr>
        <p:grpSpPr>
          <a:xfrm>
            <a:off x="2997002" y="4973419"/>
            <a:ext cx="4168325" cy="1599561"/>
            <a:chOff x="2958501" y="3273579"/>
            <a:chExt cx="4168325" cy="1599561"/>
          </a:xfrm>
        </p:grpSpPr>
        <p:grpSp>
          <p:nvGrpSpPr>
            <p:cNvPr id="34" name="Group 33">
              <a:extLst>
                <a:ext uri="{FF2B5EF4-FFF2-40B4-BE49-F238E27FC236}">
                  <a16:creationId xmlns:a16="http://schemas.microsoft.com/office/drawing/2014/main" id="{1D4865BB-3246-8CB9-C199-355290AF9F3B}"/>
                </a:ext>
              </a:extLst>
            </p:cNvPr>
            <p:cNvGrpSpPr/>
            <p:nvPr/>
          </p:nvGrpSpPr>
          <p:grpSpPr>
            <a:xfrm>
              <a:off x="2958501" y="3776144"/>
              <a:ext cx="4168325" cy="1096996"/>
              <a:chOff x="2958501" y="3776144"/>
              <a:chExt cx="4168325" cy="1096996"/>
            </a:xfrm>
          </p:grpSpPr>
          <p:sp>
            <p:nvSpPr>
              <p:cNvPr id="36" name="Rectangle 35">
                <a:extLst>
                  <a:ext uri="{FF2B5EF4-FFF2-40B4-BE49-F238E27FC236}">
                    <a16:creationId xmlns:a16="http://schemas.microsoft.com/office/drawing/2014/main" id="{6AC7E265-841F-092F-C95E-FD656014C57B}"/>
                  </a:ext>
                </a:extLst>
              </p:cNvPr>
              <p:cNvSpPr/>
              <p:nvPr/>
            </p:nvSpPr>
            <p:spPr>
              <a:xfrm>
                <a:off x="2958501" y="3776144"/>
                <a:ext cx="4168325" cy="10969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B53E53AA-F180-115F-FA63-F3D372362A4B}"/>
                  </a:ext>
                </a:extLst>
              </p:cNvPr>
              <p:cNvSpPr txBox="1"/>
              <p:nvPr/>
            </p:nvSpPr>
            <p:spPr>
              <a:xfrm>
                <a:off x="2983272" y="3836170"/>
                <a:ext cx="4118785" cy="1015663"/>
              </a:xfrm>
              <a:prstGeom prst="rect">
                <a:avLst/>
              </a:prstGeom>
              <a:noFill/>
            </p:spPr>
            <p:txBody>
              <a:bodyPr wrap="square" rtlCol="0">
                <a:spAutoFit/>
              </a:bodyPr>
              <a:lstStyle/>
              <a:p>
                <a:pPr algn="ctr"/>
                <a:r>
                  <a:rPr lang="pt-BR" sz="2000" dirty="0"/>
                  <a:t>Aqui, a taxa de chegada de dados de pacotes para o enlace de gargalo é igual à taxa de transmissão do enlace</a:t>
                </a:r>
                <a:endParaRPr lang="en-US" sz="2000" dirty="0"/>
              </a:p>
            </p:txBody>
          </p:sp>
        </p:grpSp>
        <p:cxnSp>
          <p:nvCxnSpPr>
            <p:cNvPr id="35" name="Straight Connector 34">
              <a:extLst>
                <a:ext uri="{FF2B5EF4-FFF2-40B4-BE49-F238E27FC236}">
                  <a16:creationId xmlns:a16="http://schemas.microsoft.com/office/drawing/2014/main" id="{43D67B94-781C-DE60-F0B0-765DD24889EF}"/>
                </a:ext>
              </a:extLst>
            </p:cNvPr>
            <p:cNvCxnSpPr>
              <a:cxnSpLocks/>
            </p:cNvCxnSpPr>
            <p:nvPr/>
          </p:nvCxnSpPr>
          <p:spPr>
            <a:xfrm flipV="1">
              <a:off x="5054662" y="3273579"/>
              <a:ext cx="1246" cy="51520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D132B77B-BB3A-42AD-F55B-91B39A546A29}"/>
              </a:ext>
            </a:extLst>
          </p:cNvPr>
          <p:cNvGrpSpPr/>
          <p:nvPr/>
        </p:nvGrpSpPr>
        <p:grpSpPr>
          <a:xfrm>
            <a:off x="6362401" y="3595669"/>
            <a:ext cx="4850416" cy="668624"/>
            <a:chOff x="6362401" y="3595669"/>
            <a:chExt cx="4850416" cy="668624"/>
          </a:xfrm>
        </p:grpSpPr>
        <p:sp>
          <p:nvSpPr>
            <p:cNvPr id="39" name="TextBox 38">
              <a:extLst>
                <a:ext uri="{FF2B5EF4-FFF2-40B4-BE49-F238E27FC236}">
                  <a16:creationId xmlns:a16="http://schemas.microsoft.com/office/drawing/2014/main" id="{E7662354-4322-5E42-43B0-0AC914489542}"/>
                </a:ext>
              </a:extLst>
            </p:cNvPr>
            <p:cNvSpPr txBox="1"/>
            <p:nvPr/>
          </p:nvSpPr>
          <p:spPr>
            <a:xfrm>
              <a:off x="6790068" y="3894961"/>
              <a:ext cx="4422749" cy="369332"/>
            </a:xfrm>
            <a:prstGeom prst="rect">
              <a:avLst/>
            </a:prstGeom>
            <a:noFill/>
          </p:spPr>
          <p:txBody>
            <a:bodyPr wrap="none" rtlCol="0">
              <a:spAutoFit/>
            </a:bodyPr>
            <a:lstStyle/>
            <a:p>
              <a:r>
                <a:rPr lang="pt-BR" dirty="0">
                  <a:solidFill>
                    <a:srgbClr val="C00000"/>
                  </a:solidFill>
                </a:rPr>
                <a:t>o TCP baseado em perda procura operar aqui</a:t>
              </a:r>
              <a:endParaRPr lang="en-US" dirty="0">
                <a:solidFill>
                  <a:srgbClr val="C00000"/>
                </a:solidFill>
              </a:endParaRPr>
            </a:p>
          </p:txBody>
        </p:sp>
        <p:cxnSp>
          <p:nvCxnSpPr>
            <p:cNvPr id="62" name="Straight Connector 61">
              <a:extLst>
                <a:ext uri="{FF2B5EF4-FFF2-40B4-BE49-F238E27FC236}">
                  <a16:creationId xmlns:a16="http://schemas.microsoft.com/office/drawing/2014/main" id="{96DEAF03-B812-1951-D5C5-9E1EB5A0C900}"/>
                </a:ext>
              </a:extLst>
            </p:cNvPr>
            <p:cNvCxnSpPr>
              <a:cxnSpLocks/>
            </p:cNvCxnSpPr>
            <p:nvPr/>
          </p:nvCxnSpPr>
          <p:spPr>
            <a:xfrm flipH="1" flipV="1">
              <a:off x="6362401" y="3595669"/>
              <a:ext cx="440919" cy="510462"/>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0E014AF6-27BE-3B43-220D-E404F18599F8}"/>
              </a:ext>
            </a:extLst>
          </p:cNvPr>
          <p:cNvGrpSpPr/>
          <p:nvPr/>
        </p:nvGrpSpPr>
        <p:grpSpPr>
          <a:xfrm>
            <a:off x="5129212" y="3632890"/>
            <a:ext cx="6285547" cy="1311054"/>
            <a:chOff x="5129212" y="3632890"/>
            <a:chExt cx="6285547" cy="1311054"/>
          </a:xfrm>
        </p:grpSpPr>
        <p:sp>
          <p:nvSpPr>
            <p:cNvPr id="57" name="TextBox 56">
              <a:extLst>
                <a:ext uri="{FF2B5EF4-FFF2-40B4-BE49-F238E27FC236}">
                  <a16:creationId xmlns:a16="http://schemas.microsoft.com/office/drawing/2014/main" id="{AC1943E9-109C-1DFC-8BE6-9DAEF6C9B618}"/>
                </a:ext>
              </a:extLst>
            </p:cNvPr>
            <p:cNvSpPr txBox="1"/>
            <p:nvPr/>
          </p:nvSpPr>
          <p:spPr>
            <a:xfrm>
              <a:off x="6812038" y="4297613"/>
              <a:ext cx="4602721" cy="646331"/>
            </a:xfrm>
            <a:prstGeom prst="rect">
              <a:avLst/>
            </a:prstGeom>
            <a:noFill/>
          </p:spPr>
          <p:txBody>
            <a:bodyPr wrap="square" rtlCol="0">
              <a:spAutoFit/>
            </a:bodyPr>
            <a:lstStyle/>
            <a:p>
              <a:r>
                <a:rPr lang="pt-BR" dirty="0">
                  <a:solidFill>
                    <a:srgbClr val="C00000"/>
                  </a:solidFill>
                </a:rPr>
                <a:t>O TCP BBR procura operar aqui</a:t>
              </a:r>
              <a:r>
                <a:rPr lang="en-US" dirty="0">
                  <a:solidFill>
                    <a:srgbClr val="C00000"/>
                  </a:solidFill>
                </a:rPr>
                <a:t> - </a:t>
              </a:r>
              <a:r>
                <a:rPr lang="pt-BR" dirty="0"/>
                <a:t>o cano é mantido apenas cheio, mas não mais que cheio</a:t>
              </a:r>
              <a:r>
                <a:rPr lang="en-US" dirty="0"/>
                <a:t> </a:t>
              </a:r>
              <a:endParaRPr lang="en-US" dirty="0">
                <a:solidFill>
                  <a:srgbClr val="C00000"/>
                </a:solidFill>
              </a:endParaRPr>
            </a:p>
          </p:txBody>
        </p:sp>
        <p:cxnSp>
          <p:nvCxnSpPr>
            <p:cNvPr id="192" name="Straight Connector 191">
              <a:extLst>
                <a:ext uri="{FF2B5EF4-FFF2-40B4-BE49-F238E27FC236}">
                  <a16:creationId xmlns:a16="http://schemas.microsoft.com/office/drawing/2014/main" id="{F9B7B6BA-0AF0-3A0E-5274-1A7920350BA9}"/>
                </a:ext>
              </a:extLst>
            </p:cNvPr>
            <p:cNvCxnSpPr>
              <a:cxnSpLocks/>
            </p:cNvCxnSpPr>
            <p:nvPr/>
          </p:nvCxnSpPr>
          <p:spPr>
            <a:xfrm flipH="1" flipV="1">
              <a:off x="5129212" y="3632890"/>
              <a:ext cx="1707238" cy="851644"/>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64466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Effect transition="in" filter="dissolve">
                                      <p:cBhvr>
                                        <p:cTn id="7" dur="500"/>
                                        <p:tgtEl>
                                          <p:spTgt spid="19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dissolv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95"/>
                                        </p:tgtEl>
                                        <p:attrNameLst>
                                          <p:attrName>style.visibility</p:attrName>
                                        </p:attrNameLst>
                                      </p:cBhvr>
                                      <p:to>
                                        <p:strVal val="visible"/>
                                      </p:to>
                                    </p:set>
                                    <p:animEffect transition="in" filter="dissolve">
                                      <p:cBhvr>
                                        <p:cTn id="17" dur="500"/>
                                        <p:tgtEl>
                                          <p:spTgt spid="19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97"/>
                                        </p:tgtEl>
                                        <p:attrNameLst>
                                          <p:attrName>style.visibility</p:attrName>
                                        </p:attrNameLst>
                                      </p:cBhvr>
                                      <p:to>
                                        <p:strVal val="visible"/>
                                      </p:to>
                                    </p:set>
                                    <p:animEffect transition="in" filter="dissolve">
                                      <p:cBhvr>
                                        <p:cTn id="22"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60CE51E1-EA01-A1EC-69D0-FC71E00A0048}"/>
              </a:ext>
            </a:extLst>
          </p:cNvPr>
          <p:cNvSpPr>
            <a:spLocks noGrp="1"/>
          </p:cNvSpPr>
          <p:nvPr>
            <p:ph idx="1"/>
          </p:nvPr>
        </p:nvSpPr>
        <p:spPr>
          <a:xfrm>
            <a:off x="812074" y="1577870"/>
            <a:ext cx="10515600" cy="2038076"/>
          </a:xfrm>
        </p:spPr>
        <p:txBody>
          <a:bodyPr/>
          <a:lstStyle/>
          <a:p>
            <a:r>
              <a:rPr lang="en-US" dirty="0" err="1"/>
              <a:t>regula</a:t>
            </a:r>
            <a:r>
              <a:rPr lang="en-US" dirty="0"/>
              <a:t> </a:t>
            </a:r>
            <a:r>
              <a:rPr lang="en-US" i="1" dirty="0" err="1">
                <a:effectLst/>
              </a:rPr>
              <a:t>n</a:t>
            </a:r>
            <a:r>
              <a:rPr lang="en-US" i="1" baseline="-25000" dirty="0" err="1"/>
              <a:t>emvoo</a:t>
            </a:r>
            <a:endParaRPr lang="en-US" i="1" dirty="0"/>
          </a:p>
          <a:p>
            <a:r>
              <a:rPr lang="pt-BR" dirty="0"/>
              <a:t>em intervalos de tempo mais longos</a:t>
            </a:r>
            <a:r>
              <a:rPr lang="en-US" dirty="0">
                <a:effectLst/>
              </a:rPr>
              <a:t>:</a:t>
            </a:r>
          </a:p>
          <a:p>
            <a:pPr lvl="1"/>
            <a:r>
              <a:rPr lang="en-US" sz="2600" dirty="0" err="1">
                <a:effectLst/>
              </a:rPr>
              <a:t>reduz</a:t>
            </a:r>
            <a:r>
              <a:rPr lang="en-US" sz="2600" dirty="0">
                <a:effectLst/>
              </a:rPr>
              <a:t> </a:t>
            </a:r>
            <a:r>
              <a:rPr lang="en-US" sz="2600" i="1" dirty="0" err="1">
                <a:effectLst/>
              </a:rPr>
              <a:t>n</a:t>
            </a:r>
            <a:r>
              <a:rPr lang="en-US" sz="2600" i="1" baseline="-25000" dirty="0" err="1">
                <a:effectLst/>
              </a:rPr>
              <a:t>emvoo</a:t>
            </a:r>
            <a:r>
              <a:rPr lang="en-US" sz="2600" dirty="0">
                <a:effectLst/>
              </a:rPr>
              <a:t> </a:t>
            </a:r>
            <a:r>
              <a:rPr lang="pt-BR" sz="2600" dirty="0"/>
              <a:t>para drenar a tubulação, mede novo</a:t>
            </a:r>
            <a:r>
              <a:rPr lang="en-US" sz="2600" dirty="0">
                <a:effectLst/>
              </a:rPr>
              <a:t> </a:t>
            </a:r>
            <a:r>
              <a:rPr lang="en-US" sz="2600" i="1" dirty="0" err="1">
                <a:effectLst/>
              </a:rPr>
              <a:t>min_RTT</a:t>
            </a:r>
            <a:endParaRPr lang="en-US" sz="2600" i="1" dirty="0">
              <a:effectLst/>
            </a:endParaRPr>
          </a:p>
          <a:p>
            <a:r>
              <a:rPr lang="pt-BR" dirty="0"/>
              <a:t>em intervalos de tempo mais curtos</a:t>
            </a:r>
            <a:r>
              <a:rPr lang="en-US" dirty="0"/>
              <a:t>:</a:t>
            </a:r>
          </a:p>
          <a:p>
            <a:endParaRPr lang="en-US" dirty="0">
              <a:effectLst/>
            </a:endParaRPr>
          </a:p>
          <a:p>
            <a:endParaRPr lang="en-US" dirty="0"/>
          </a:p>
        </p:txBody>
      </p:sp>
      <p:sp>
        <p:nvSpPr>
          <p:cNvPr id="6" name="Title 5">
            <a:extLst>
              <a:ext uri="{FF2B5EF4-FFF2-40B4-BE49-F238E27FC236}">
                <a16:creationId xmlns:a16="http://schemas.microsoft.com/office/drawing/2014/main" id="{0BCA1BA9-619E-731F-C453-AECCC5773870}"/>
              </a:ext>
            </a:extLst>
          </p:cNvPr>
          <p:cNvSpPr>
            <a:spLocks noGrp="1"/>
          </p:cNvSpPr>
          <p:nvPr>
            <p:ph type="title"/>
          </p:nvPr>
        </p:nvSpPr>
        <p:spPr/>
        <p:txBody>
          <a:bodyPr/>
          <a:lstStyle/>
          <a:p>
            <a:r>
              <a:rPr lang="en-US" dirty="0"/>
              <a:t>BBR (Bottleneck Bandwidth and RTT) </a:t>
            </a:r>
          </a:p>
        </p:txBody>
      </p:sp>
      <p:sp>
        <p:nvSpPr>
          <p:cNvPr id="5" name="Slide Number Placeholder 4">
            <a:extLst>
              <a:ext uri="{FF2B5EF4-FFF2-40B4-BE49-F238E27FC236}">
                <a16:creationId xmlns:a16="http://schemas.microsoft.com/office/drawing/2014/main" id="{C603FD0D-0A79-2647-8A94-4AB98F75266F}"/>
              </a:ext>
            </a:extLst>
          </p:cNvPr>
          <p:cNvSpPr>
            <a:spLocks noGrp="1"/>
          </p:cNvSpPr>
          <p:nvPr>
            <p:ph type="sldNum" sz="quarter" idx="4"/>
          </p:nvPr>
        </p:nvSpPr>
        <p:spPr/>
        <p:txBody>
          <a:bodyPr/>
          <a:lstStyle/>
          <a:p>
            <a:r>
              <a:rPr lang="en-US"/>
              <a:t>Transport Layer: 3-</a:t>
            </a:r>
            <a:fld id="{C4204591-24BD-A542-B9D5-F8D8A88D2FEE}" type="slidenum">
              <a:rPr lang="en-US" smtClean="0"/>
              <a:pPr/>
              <a:t>139</a:t>
            </a:fld>
            <a:endParaRPr lang="en-US" dirty="0"/>
          </a:p>
        </p:txBody>
      </p:sp>
      <p:sp>
        <p:nvSpPr>
          <p:cNvPr id="2" name="Content Placeholder 6">
            <a:extLst>
              <a:ext uri="{FF2B5EF4-FFF2-40B4-BE49-F238E27FC236}">
                <a16:creationId xmlns:a16="http://schemas.microsoft.com/office/drawing/2014/main" id="{A1FA5765-E304-9826-AB10-040D554666E4}"/>
              </a:ext>
            </a:extLst>
          </p:cNvPr>
          <p:cNvSpPr txBox="1">
            <a:spLocks/>
          </p:cNvSpPr>
          <p:nvPr/>
        </p:nvSpPr>
        <p:spPr>
          <a:xfrm>
            <a:off x="1157152" y="3615946"/>
            <a:ext cx="9982200" cy="28999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Arial" panose="020B0604020202020204" pitchFamily="34" charset="0"/>
              <a:buChar char="•"/>
            </a:pPr>
            <a:r>
              <a:rPr lang="en-US" sz="2600" i="1" dirty="0" err="1">
                <a:solidFill>
                  <a:srgbClr val="0000A3"/>
                </a:solidFill>
              </a:rPr>
              <a:t>aceleração</a:t>
            </a:r>
            <a:r>
              <a:rPr lang="en-US" sz="2600" i="1" dirty="0">
                <a:solidFill>
                  <a:srgbClr val="0000A3"/>
                </a:solidFill>
              </a:rPr>
              <a:t>:</a:t>
            </a:r>
            <a:r>
              <a:rPr lang="en-US" sz="2600" i="1" dirty="0">
                <a:solidFill>
                  <a:srgbClr val="0000A3"/>
                </a:solidFill>
                <a:effectLst/>
              </a:rPr>
              <a:t> </a:t>
            </a:r>
            <a:r>
              <a:rPr lang="pt-BR" sz="2600" dirty="0"/>
              <a:t>aumenta a taxa de envio</a:t>
            </a:r>
            <a:r>
              <a:rPr lang="en-US" sz="2600" dirty="0">
                <a:effectLst/>
              </a:rPr>
              <a:t>, </a:t>
            </a:r>
            <a:r>
              <a:rPr lang="en-US" sz="2600" dirty="0" err="1">
                <a:effectLst/>
              </a:rPr>
              <a:t>n</a:t>
            </a:r>
            <a:r>
              <a:rPr lang="en-US" sz="2600" baseline="-25000" dirty="0" err="1">
                <a:effectLst/>
              </a:rPr>
              <a:t>emvoo</a:t>
            </a:r>
            <a:r>
              <a:rPr lang="en-US" sz="2600" dirty="0">
                <a:effectLst/>
              </a:rPr>
              <a:t>, </a:t>
            </a:r>
            <a:r>
              <a:rPr lang="pt-BR" sz="2600" dirty="0"/>
              <a:t>até atingir o platô de taxa de transferência</a:t>
            </a:r>
            <a:r>
              <a:rPr lang="en-US" sz="2600" dirty="0">
                <a:effectLst/>
              </a:rPr>
              <a:t>, </a:t>
            </a:r>
            <a:r>
              <a:rPr lang="en-US" sz="2600" dirty="0"/>
              <a:t>(</a:t>
            </a:r>
            <a:r>
              <a:rPr lang="pt-BR" sz="2600" dirty="0"/>
              <a:t>saturando a capacidade disponível do enlace por fluxo</a:t>
            </a:r>
            <a:r>
              <a:rPr lang="en-US" sz="2600" dirty="0">
                <a:effectLst/>
              </a:rPr>
              <a:t>)</a:t>
            </a:r>
          </a:p>
          <a:p>
            <a:pPr>
              <a:buFont typeface="Arial" panose="020B0604020202020204" pitchFamily="34" charset="0"/>
              <a:buChar char="•"/>
            </a:pPr>
            <a:r>
              <a:rPr lang="en-US" sz="2600" i="1" dirty="0">
                <a:solidFill>
                  <a:srgbClr val="0000A3"/>
                </a:solidFill>
              </a:rPr>
              <a:t>cruzeiro</a:t>
            </a:r>
            <a:r>
              <a:rPr lang="en-US" sz="2600" i="1" dirty="0">
                <a:solidFill>
                  <a:srgbClr val="0000A3"/>
                </a:solidFill>
                <a:effectLst/>
              </a:rPr>
              <a:t>: </a:t>
            </a:r>
            <a:r>
              <a:rPr lang="pt-BR" sz="2600" dirty="0"/>
              <a:t>envia na taxa em que a rede está entregando dados, conforme evidenciado por meio de </a:t>
            </a:r>
            <a:r>
              <a:rPr lang="pt-BR" sz="2600" dirty="0" err="1"/>
              <a:t>ACKs</a:t>
            </a:r>
            <a:r>
              <a:rPr lang="pt-BR" sz="2600" dirty="0"/>
              <a:t> recebidos</a:t>
            </a:r>
            <a:r>
              <a:rPr lang="en-US" sz="2600" dirty="0">
                <a:effectLst/>
              </a:rPr>
              <a:t>.</a:t>
            </a:r>
          </a:p>
          <a:p>
            <a:pPr>
              <a:buFont typeface="Arial" panose="020B0604020202020204" pitchFamily="34" charset="0"/>
              <a:buChar char="•"/>
            </a:pPr>
            <a:r>
              <a:rPr lang="en-US" sz="2600" i="1" dirty="0" err="1">
                <a:solidFill>
                  <a:srgbClr val="0000A3"/>
                </a:solidFill>
              </a:rPr>
              <a:t>desaceleração</a:t>
            </a:r>
            <a:r>
              <a:rPr lang="en-US" sz="2600" i="1" dirty="0">
                <a:solidFill>
                  <a:srgbClr val="0000A3"/>
                </a:solidFill>
                <a:effectLst/>
              </a:rPr>
              <a:t>: </a:t>
            </a:r>
            <a:r>
              <a:rPr lang="en-US" sz="2600" dirty="0" err="1"/>
              <a:t>reduz</a:t>
            </a:r>
            <a:r>
              <a:rPr lang="en-US" sz="2600" dirty="0"/>
              <a:t> </a:t>
            </a:r>
            <a:r>
              <a:rPr lang="en-US" sz="2600" dirty="0" err="1"/>
              <a:t>propositalmente</a:t>
            </a:r>
            <a:r>
              <a:rPr lang="en-US" sz="2600" dirty="0"/>
              <a:t> </a:t>
            </a:r>
            <a:r>
              <a:rPr lang="en-US" sz="2600" dirty="0" err="1">
                <a:effectLst/>
              </a:rPr>
              <a:t>n</a:t>
            </a:r>
            <a:r>
              <a:rPr lang="en-US" sz="2600" baseline="-25000" dirty="0" err="1">
                <a:effectLst/>
              </a:rPr>
              <a:t>emvoo</a:t>
            </a:r>
            <a:r>
              <a:rPr lang="en-US" sz="2600" dirty="0">
                <a:effectLst/>
              </a:rPr>
              <a:t>, d</a:t>
            </a:r>
            <a:r>
              <a:rPr lang="pt-BR" sz="2600" dirty="0" err="1"/>
              <a:t>iminuindo</a:t>
            </a:r>
            <a:r>
              <a:rPr lang="pt-BR" sz="2600" dirty="0"/>
              <a:t> a pressão da fila</a:t>
            </a:r>
            <a:r>
              <a:rPr lang="en-US" sz="2600" dirty="0">
                <a:effectLst/>
              </a:rPr>
              <a:t>, </a:t>
            </a:r>
            <a:r>
              <a:rPr lang="en-US" sz="2600" dirty="0" err="1"/>
              <a:t>procurando</a:t>
            </a:r>
            <a:r>
              <a:rPr lang="en-US" sz="2600" dirty="0"/>
              <a:t> </a:t>
            </a:r>
            <a:r>
              <a:rPr lang="en-US" sz="2600" dirty="0" err="1"/>
              <a:t>por</a:t>
            </a:r>
            <a:r>
              <a:rPr lang="en-US" sz="2600" dirty="0"/>
              <a:t> </a:t>
            </a:r>
            <a:r>
              <a:rPr lang="en-US" sz="2600" dirty="0" err="1"/>
              <a:t>menor</a:t>
            </a:r>
            <a:r>
              <a:rPr lang="en-US" sz="2600" dirty="0">
                <a:effectLst/>
              </a:rPr>
              <a:t> </a:t>
            </a:r>
            <a:r>
              <a:rPr lang="en-US" sz="2600" i="1" dirty="0" err="1">
                <a:effectLst/>
              </a:rPr>
              <a:t>min_RTT</a:t>
            </a:r>
            <a:endParaRPr lang="en-US" sz="2600" i="1" dirty="0">
              <a:effectLst/>
            </a:endParaRPr>
          </a:p>
          <a:p>
            <a:endParaRPr lang="en-US" dirty="0"/>
          </a:p>
          <a:p>
            <a:endParaRPr lang="en-US" dirty="0"/>
          </a:p>
          <a:p>
            <a:endParaRPr lang="en-US" dirty="0"/>
          </a:p>
        </p:txBody>
      </p:sp>
    </p:spTree>
    <p:extLst>
      <p:ext uri="{BB962C8B-B14F-4D97-AF65-F5344CB8AC3E}">
        <p14:creationId xmlns:p14="http://schemas.microsoft.com/office/powerpoint/2010/main" val="43570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3" end="3"/>
                                            </p:txEl>
                                          </p:spTgt>
                                        </p:tgtEl>
                                        <p:attrNameLst>
                                          <p:attrName>style.visibility</p:attrName>
                                        </p:attrNameLst>
                                      </p:cBhvr>
                                      <p:to>
                                        <p:strVal val="visible"/>
                                      </p:to>
                                    </p:set>
                                    <p:animEffect transition="in" filter="dissolve">
                                      <p:cBhvr>
                                        <p:cTn id="7" dur="500"/>
                                        <p:tgtEl>
                                          <p:spTgt spid="7">
                                            <p:txEl>
                                              <p:pRg st="3" end="3"/>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62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766018" y="3627317"/>
              <a:ext cx="755956" cy="3445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a:ea typeface="+mn-ea"/>
                  <a:cs typeface="+mn-cs"/>
                </a:rPr>
                <a:t>cliente</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68358" y="2627724"/>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a:ln>
                    <a:noFill/>
                  </a:ln>
                  <a:solidFill>
                    <a:prstClr val="black"/>
                  </a:solidFill>
                  <a:effectLst/>
                  <a:uLnTx/>
                  <a:uFillTx/>
                  <a:latin typeface="Calibri"/>
                  <a:ea typeface="+mn-ea"/>
                  <a:cs typeface="+mn-cs"/>
                </a:rPr>
                <a:t>t</a:t>
              </a: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3870" y="2313246"/>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507800" y="2745140"/>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67198" y="3202611"/>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msg HTTP</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1194301"/>
          </a:xfrm>
          <a:prstGeom prst="rect">
            <a:avLst/>
          </a:prstGeom>
          <a:noFill/>
        </p:spPr>
        <p:txBody>
          <a:bodyPr wrap="square" rtlCol="0">
            <a:spAutoFit/>
          </a:bodyPr>
          <a:lstStyle/>
          <a:p>
            <a:pPr lvl="0">
              <a:lnSpc>
                <a:spcPct val="85000"/>
              </a:lnSpc>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lang="pt-BR" sz="2800" i="1" dirty="0">
                <a:solidFill>
                  <a:srgbClr val="C00000"/>
                </a:solidFill>
              </a:rPr>
              <a:t>como a camada de transporte sabe que deve entregar a mensagem ao processo do navegador Firefox em vez do processo Netflix ou Skype?</a:t>
            </a:r>
            <a:endPar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2969306" y="3594045"/>
              <a:ext cx="8114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origem</a:t>
              </a:r>
              <a:endParaRPr kumimoji="0" lang="pt-BR" altLang="en-US" sz="20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física</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839075" y="3673978"/>
              <a:ext cx="2003425" cy="1620287"/>
              <a:chOff x="4927179" y="4007261"/>
              <a:chExt cx="2002389"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5073463" y="4007261"/>
                <a:ext cx="844667" cy="338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6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destino</a:t>
                </a:r>
                <a:endParaRPr kumimoji="0" lang="pt-BR" altLang="en-US" sz="20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aplicação</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rede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enlace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física</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fontScale="90000"/>
          </a:bodyPr>
          <a:lstStyle/>
          <a:p>
            <a:r>
              <a:rPr lang="pt-BR" sz="4800"/>
              <a:t>Notificação Explícita de Congestionamento - Explicit congestion notification </a:t>
            </a:r>
            <a:r>
              <a:rPr lang="pt-BR" sz="3600"/>
              <a:t>(ECN)</a:t>
            </a:r>
            <a:endParaRPr lang="pt-BR"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lvl="0" indent="0">
              <a:buNone/>
              <a:defRPr/>
            </a:pPr>
            <a:r>
              <a:rPr lang="pt-BR" dirty="0">
                <a:solidFill>
                  <a:prstClr val="black"/>
                </a:solidFill>
              </a:rPr>
              <a:t>Implantações TCP muitas vezes implementam controle de congestionamento </a:t>
            </a:r>
            <a:r>
              <a:rPr lang="pt-BR" i="1" dirty="0">
                <a:solidFill>
                  <a:srgbClr val="C00000"/>
                </a:solidFill>
              </a:rPr>
              <a:t>assistido por rede</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457200" lvl="0" indent="-215900">
              <a:spcBef>
                <a:spcPts val="400"/>
              </a:spcBef>
              <a:buFont typeface="Wingdings" charset="2"/>
              <a:buChar char="§"/>
              <a:defRPr/>
            </a:pPr>
            <a:r>
              <a:rPr lang="pt-BR" sz="2400" dirty="0">
                <a:solidFill>
                  <a:prstClr val="black"/>
                </a:solidFill>
              </a:rPr>
              <a:t>dois bits no cabeçalho IP</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(campo </a:t>
            </a:r>
            <a:r>
              <a:rPr kumimoji="0" lang="pt-BR"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marcado </a:t>
            </a:r>
            <a:r>
              <a:rPr lang="pt-BR" sz="2400" i="1" dirty="0">
                <a:solidFill>
                  <a:srgbClr val="C00000"/>
                </a:solidFill>
              </a:rPr>
              <a:t>por roteador de rede</a:t>
            </a:r>
            <a:r>
              <a:rPr kumimoji="0" lang="pt-BR"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para indicar congestionamento</a:t>
            </a:r>
          </a:p>
          <a:p>
            <a:pPr marL="800100" lvl="1" indent="-215900">
              <a:spcBef>
                <a:spcPts val="400"/>
              </a:spcBef>
              <a:buClr>
                <a:srgbClr val="0000A3"/>
              </a:buClr>
              <a:defRPr/>
            </a:pPr>
            <a:r>
              <a:rPr lang="pt-BR" i="1" dirty="0">
                <a:solidFill>
                  <a:prstClr val="black"/>
                </a:solidFill>
                <a:latin typeface="Calibri" panose="020F0502020204030204"/>
              </a:rPr>
              <a:t>política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para </a:t>
            </a:r>
            <a:r>
              <a:rPr lang="pt-BR" dirty="0">
                <a:solidFill>
                  <a:prstClr val="black"/>
                </a:solidFill>
              </a:rPr>
              <a:t>determinar a marcação escolhida pelo operador de rede</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215900">
              <a:spcBef>
                <a:spcPts val="400"/>
              </a:spcBef>
              <a:buFont typeface="Wingdings" charset="2"/>
              <a:buChar char="§"/>
              <a:defRPr/>
            </a:pPr>
            <a:r>
              <a:rPr lang="pt-BR" sz="2400" dirty="0">
                <a:solidFill>
                  <a:prstClr val="black"/>
                </a:solidFill>
              </a:rPr>
              <a:t>indicação de congestionamento levada para o destino</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215900">
              <a:spcBef>
                <a:spcPts val="400"/>
              </a:spcBef>
              <a:buFont typeface="Wingdings" charset="2"/>
              <a:buChar char="§"/>
              <a:defRPr/>
            </a:pPr>
            <a:r>
              <a:rPr lang="pt-BR" sz="2400" dirty="0">
                <a:solidFill>
                  <a:prstClr val="black"/>
                </a:solidFill>
              </a:rPr>
              <a:t>destino define o bit ECE no segmento ACK para notificar o remetente do congestionamento</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215900">
              <a:spcBef>
                <a:spcPts val="400"/>
              </a:spcBef>
              <a:buFont typeface="Wingdings" charset="2"/>
              <a:buChar char="§"/>
              <a:defRPr/>
            </a:pPr>
            <a:r>
              <a:rPr lang="pt-BR" sz="2400" dirty="0">
                <a:solidFill>
                  <a:prstClr val="black"/>
                </a:solidFill>
              </a:rPr>
              <a:t>envolve tanto IP </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(m</a:t>
            </a:r>
            <a:r>
              <a:rPr lang="pt-BR" sz="2000" dirty="0" err="1">
                <a:solidFill>
                  <a:prstClr val="black"/>
                </a:solidFill>
              </a:rPr>
              <a:t>arcação</a:t>
            </a:r>
            <a:r>
              <a:rPr lang="pt-BR" sz="2000" dirty="0">
                <a:solidFill>
                  <a:prstClr val="black"/>
                </a:solidFill>
              </a:rPr>
              <a:t> de bit ECN do cabeçalho IP</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e TCP </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(marcação de bits C,E no</a:t>
            </a:r>
            <a:r>
              <a:rPr kumimoji="0" lang="pt-BR" sz="2000" b="0" i="0" u="none" strike="noStrike" kern="1200" cap="none" spc="0" normalizeH="0" noProof="0" dirty="0">
                <a:ln>
                  <a:noFill/>
                </a:ln>
                <a:solidFill>
                  <a:prstClr val="black"/>
                </a:solidFill>
                <a:effectLst/>
                <a:uLnTx/>
                <a:uFillTx/>
                <a:latin typeface="Calibri" panose="020F0502020204030204"/>
                <a:ea typeface="+mn-ea"/>
                <a:cs typeface="+mn-cs"/>
              </a:rPr>
              <a:t> cabeçalho do TCP</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endParaRPr kumimoji="0" lang="pt-BR"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endParaRP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pt-BR"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11</a:t>
                </a:r>
                <a:endParaRPr kumimoji="0" lang="pt-BR"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endParaRP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pt-BR"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endParaRPr kumimoji="0" lang="pt-BR"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endParaRP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577411" y="6003555"/>
            <a:ext cx="1258678" cy="462138"/>
            <a:chOff x="853315" y="6160831"/>
            <a:chExt cx="1258576" cy="462402"/>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853315" y="6315280"/>
              <a:ext cx="1258576" cy="307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datagrama IP</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15396" y="3838207"/>
            <a:ext cx="1704313" cy="523220"/>
            <a:chOff x="4490160" y="3996483"/>
            <a:chExt cx="1704439" cy="522099"/>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490160" y="3996483"/>
              <a:ext cx="1704439" cy="522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rPr>
                <a:t>segmento TCP ACK
</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140</a:t>
            </a:fld>
            <a:endParaRPr lang="pt-BR"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pt-BR" sz="4800"/>
              <a:t>Equidade do TCP</a:t>
            </a:r>
            <a:endParaRPr lang="pt-BR"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pt-BR" sz="3200" b="0" i="0" u="none" strike="noStrike" kern="1200" cap="none" spc="0" normalizeH="0" baseline="0" noProof="0">
                <a:ln>
                  <a:noFill/>
                </a:ln>
                <a:solidFill>
                  <a:srgbClr val="CC0000"/>
                </a:solidFill>
                <a:effectLst/>
                <a:uLnTx/>
                <a:uFillTx/>
                <a:latin typeface="Calibri" panose="020F0502020204030204"/>
                <a:ea typeface="+mn-ea"/>
                <a:cs typeface="+mn-cs"/>
              </a:rPr>
              <a:t>Objetivo de equidade:</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 se</a:t>
            </a:r>
            <a:r>
              <a:rPr kumimoji="0" lang="pt-BR" sz="3200" b="0" i="1" u="none" strike="noStrike" kern="1200" cap="none" spc="0" normalizeH="0" baseline="0" noProof="0">
                <a:ln>
                  <a:noFill/>
                </a:ln>
                <a:solidFill>
                  <a:prstClr val="black"/>
                </a:solidFill>
                <a:effectLst/>
                <a:uLnTx/>
                <a:uFillTx/>
                <a:latin typeface="Calibri" panose="020F0502020204030204"/>
                <a:ea typeface="+mn-ea"/>
                <a:cs typeface="+mn-cs"/>
              </a:rPr>
              <a:t> K </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sessões TCP </a:t>
            </a:r>
            <a:r>
              <a:rPr lang="pt-BR" sz="3200">
                <a:solidFill>
                  <a:prstClr val="black"/>
                </a:solidFill>
                <a:latin typeface="Calibri" panose="020F0502020204030204"/>
              </a:rPr>
              <a:t>compartilham o mesmo enlace de gargalo de largura de banda</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pt-BR" sz="3200" b="0" i="1" u="none" strike="noStrike" kern="1200" cap="none" spc="0" normalizeH="0" baseline="0" noProof="0">
                <a:ln>
                  <a:noFill/>
                </a:ln>
                <a:solidFill>
                  <a:prstClr val="black"/>
                </a:solidFill>
                <a:effectLst/>
                <a:uLnTx/>
                <a:uFillTx/>
                <a:latin typeface="Calibri" panose="020F0502020204030204"/>
                <a:ea typeface="+mn-ea"/>
                <a:cs typeface="+mn-cs"/>
              </a:rPr>
              <a:t>R</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 </a:t>
            </a:r>
            <a:r>
              <a:rPr lang="pt-BR" sz="3200">
                <a:solidFill>
                  <a:prstClr val="black"/>
                </a:solidFill>
              </a:rPr>
              <a:t>cada </a:t>
            </a:r>
            <a:r>
              <a:rPr lang="pt-BR" sz="3200" dirty="0">
                <a:solidFill>
                  <a:prstClr val="black"/>
                </a:solidFill>
              </a:rPr>
              <a:t>um deve ter taxa </a:t>
            </a:r>
            <a:r>
              <a:rPr lang="pt-BR" sz="3200">
                <a:solidFill>
                  <a:prstClr val="black"/>
                </a:solidFill>
              </a:rPr>
              <a:t>média de</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pt-BR" sz="3200" b="0" i="1" u="none" strike="noStrike" kern="1200" cap="none" spc="0" normalizeH="0" baseline="0" noProof="0">
                <a:ln>
                  <a:noFill/>
                </a:ln>
                <a:solidFill>
                  <a:prstClr val="black"/>
                </a:solidFill>
                <a:effectLst/>
                <a:uLnTx/>
                <a:uFillTx/>
                <a:latin typeface="Calibri" panose="020F0502020204030204"/>
                <a:ea typeface="+mn-ea"/>
                <a:cs typeface="+mn-cs"/>
              </a:rPr>
              <a:t>R/K</a:t>
            </a:r>
            <a:endParaRPr kumimoji="0" lang="pt-BR" sz="32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017988"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2400" dirty="0">
                <a:solidFill>
                  <a:srgbClr val="000000"/>
                </a:solidFill>
                <a:latin typeface="Calibri" panose="020F0502020204030204"/>
              </a:rPr>
              <a:t>Conexão TCP 1
</a:t>
            </a:r>
            <a:endPar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355399" y="4275418"/>
            <a:ext cx="1829988"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roteador de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gargalo com</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capacidade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017988"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2400" dirty="0">
                <a:solidFill>
                  <a:srgbClr val="000000"/>
                </a:solidFill>
                <a:latin typeface="Calibri" panose="020F0502020204030204"/>
              </a:rPr>
              <a:t>Conexão TCP 2
</a:t>
            </a:r>
            <a:endParaRPr kumimoji="0" lang="pt-BR"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141</a:t>
            </a:fld>
            <a:endParaRPr lang="pt-BR" dirty="0"/>
          </a:p>
        </p:txBody>
      </p:sp>
    </p:spTree>
    <p:extLst>
      <p:ext uri="{BB962C8B-B14F-4D97-AF65-F5344CB8AC3E}">
        <p14:creationId xmlns:p14="http://schemas.microsoft.com/office/powerpoint/2010/main" val="304157362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pt-BR" sz="4800"/>
              <a:t>Q: o TCP é justo?</a:t>
            </a:r>
            <a:endParaRPr lang="pt-BR"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Exemplo</a:t>
            </a:r>
            <a:r>
              <a:rPr lang="pt-BR" sz="3200">
                <a:solidFill>
                  <a:prstClr val="black"/>
                </a:solidFill>
              </a:rPr>
              <a:t>: duas sessões TCP competindo:</a:t>
            </a:r>
            <a:endParaRPr kumimoji="0" lang="pt-BR" sz="3200" b="0" i="0" u="none" strike="noStrike" kern="1200" cap="none" spc="0" normalizeH="0" baseline="0" noProof="0">
              <a:ln>
                <a:noFill/>
              </a:ln>
              <a:solidFill>
                <a:prstClr val="black"/>
              </a:solidFill>
              <a:effectLst/>
              <a:uLnTx/>
              <a:uFillTx/>
              <a:latin typeface="Calibri" panose="020F0502020204030204"/>
              <a:ea typeface="+mn-ea"/>
              <a:cs typeface="+mn-cs"/>
            </a:endParaRPr>
          </a:p>
          <a:p>
            <a:pPr marL="457200" lvl="0" indent="-215900">
              <a:buFont typeface="Wingdings" charset="2"/>
              <a:buChar char="§"/>
              <a:defRPr/>
            </a:pPr>
            <a:r>
              <a:rPr lang="pt-BR">
                <a:solidFill>
                  <a:prstClr val="black"/>
                </a:solidFill>
              </a:rPr>
              <a:t>aumento </a:t>
            </a:r>
            <a:r>
              <a:rPr lang="pt-BR" dirty="0">
                <a:solidFill>
                  <a:prstClr val="black"/>
                </a:solidFill>
              </a:rPr>
              <a:t>aditivo dá inclinação </a:t>
            </a:r>
            <a:r>
              <a:rPr lang="pt-BR">
                <a:solidFill>
                  <a:prstClr val="black"/>
                </a:solidFill>
              </a:rPr>
              <a:t>de 1</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 conforme a vazão aumenta</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decremento multiplicativo diminui </a:t>
            </a:r>
            <a:r>
              <a:rPr lang="pt-BR">
                <a:solidFill>
                  <a:prstClr val="black"/>
                </a:solidFill>
                <a:latin typeface="Calibri" panose="020F0502020204030204"/>
              </a:rPr>
              <a:t>vazão proporcionalmente</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pt-BR" sz="1800" dirty="0">
                <a:solidFill>
                  <a:srgbClr val="000000"/>
                </a:solidFill>
                <a:latin typeface="Arial" charset="0"/>
              </a:rPr>
              <a:t>partes de largura de banda iguais</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1800" b="0" i="0" u="none" strike="noStrike" kern="1200" cap="none" spc="0" normalizeH="0" baseline="0" noProof="0" dirty="0">
                <a:ln>
                  <a:noFill/>
                </a:ln>
                <a:solidFill>
                  <a:srgbClr val="000000"/>
                </a:solidFill>
                <a:effectLst/>
                <a:uLnTx/>
                <a:uFillTx/>
                <a:latin typeface="Arial" charset="0"/>
                <a:ea typeface="ＭＳ Ｐゴシック" charset="0"/>
                <a:cs typeface="+mn-cs"/>
              </a:rPr>
              <a:t>Vazão da conexão 1</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1800" b="0" i="0" u="none" strike="noStrike" kern="1200" cap="none" spc="0" normalizeH="0" baseline="0" noProof="0" dirty="0">
                <a:ln>
                  <a:noFill/>
                </a:ln>
                <a:solidFill>
                  <a:srgbClr val="000000"/>
                </a:solidFill>
                <a:effectLst/>
                <a:uLnTx/>
                <a:uFillTx/>
                <a:latin typeface="Arial" charset="0"/>
                <a:ea typeface="ＭＳ Ｐゴシック" charset="0"/>
                <a:cs typeface="+mn-cs"/>
              </a:rPr>
              <a:t>Vazão da conexão 2</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584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50000"/>
              </a:spcBef>
              <a:spcAft>
                <a:spcPct val="0"/>
              </a:spcAft>
              <a:defRPr/>
            </a:pPr>
            <a:r>
              <a:rPr lang="pt-BR" dirty="0">
                <a:solidFill>
                  <a:srgbClr val="000000"/>
                </a:solidFill>
                <a:latin typeface="Arial" charset="0"/>
              </a:rPr>
              <a:t>prevenção de congestionamento: incremento aditivo</a:t>
            </a:r>
            <a:endParaRPr lang="pt-BR" sz="1000" dirty="0">
              <a:solidFill>
                <a:srgbClr val="000000"/>
              </a:solidFill>
              <a:latin typeface="Arial" charset="0"/>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3888002" y="4675187"/>
            <a:ext cx="3698449"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kumimoji="0" lang="pt-BR" sz="1600" b="0" i="0" u="none" strike="noStrike" kern="1200" cap="none" spc="0" normalizeH="0" baseline="0" noProof="0" dirty="0">
                <a:ln>
                  <a:noFill/>
                </a:ln>
                <a:solidFill>
                  <a:srgbClr val="000000"/>
                </a:solidFill>
                <a:effectLst/>
                <a:uLnTx/>
                <a:uFillTx/>
                <a:latin typeface="Arial" charset="0"/>
                <a:ea typeface="ＭＳ Ｐゴシック" charset="0"/>
                <a:cs typeface="+mn-cs"/>
              </a:rPr>
              <a:t>perda</a:t>
            </a:r>
            <a:r>
              <a:rPr lang="pt-BR" dirty="0">
                <a:solidFill>
                  <a:srgbClr val="000000"/>
                </a:solidFill>
                <a:latin typeface="Arial" charset="0"/>
              </a:rPr>
              <a:t>: diminui janela por um fator de 2</a:t>
            </a:r>
            <a:endParaRPr lang="pt-BR" sz="1000" dirty="0">
              <a:solidFill>
                <a:srgbClr val="000000"/>
              </a:solidFill>
              <a:latin typeface="Arial" charset="0"/>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417781" y="4470726"/>
            <a:ext cx="453707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prevenção de congestionamento: incremento aditivo</a:t>
            </a:r>
            <a:endParaRPr kumimoji="0" lang="pt-BR" sz="9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487956" y="4227512"/>
            <a:ext cx="3698449"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00"/>
                </a:solidFill>
                <a:effectLst/>
                <a:uLnTx/>
                <a:uFillTx/>
                <a:latin typeface="Arial" charset="0"/>
                <a:ea typeface="ＭＳ Ｐゴシック" charset="0"/>
                <a:cs typeface="+mn-cs"/>
              </a:rPr>
              <a:t>perda: diminui janela por um fator de 2</a:t>
            </a:r>
            <a:endParaRPr kumimoji="0" lang="pt-BR" sz="1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178791"/>
            <a:ext cx="3864041" cy="2739944"/>
            <a:chOff x="7983110" y="3178791"/>
            <a:chExt cx="3864041" cy="2739944"/>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lvl="0">
                <a:lnSpc>
                  <a:spcPct val="90000"/>
                </a:lnSpc>
                <a:defRPr/>
              </a:pPr>
              <a:r>
                <a:rPr lang="pt-BR" sz="2800" i="1" dirty="0">
                  <a:solidFill>
                    <a:srgbClr val="C00000"/>
                  </a:solidFill>
                  <a:latin typeface="Calibri" panose="020F0502020204030204"/>
                </a:rPr>
                <a:t>R</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lang="pt-BR" sz="2800" dirty="0">
                  <a:solidFill>
                    <a:prstClr val="black"/>
                  </a:solidFill>
                </a:rPr>
                <a:t>Sim, sob suposições idealizadas: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mesmo RTT</a:t>
              </a:r>
            </a:p>
            <a:p>
              <a:pPr marL="342900" lvl="0" indent="-228600">
                <a:lnSpc>
                  <a:spcPct val="90000"/>
                </a:lnSpc>
                <a:buClr>
                  <a:srgbClr val="0000A8"/>
                </a:buClr>
                <a:buFont typeface="Wingdings" pitchFamily="2" charset="2"/>
                <a:buChar char="§"/>
                <a:defRPr/>
              </a:pPr>
              <a:r>
                <a:rPr lang="pt-BR" sz="2400" dirty="0">
                  <a:solidFill>
                    <a:prstClr val="black"/>
                  </a:solidFill>
                </a:rPr>
                <a:t>número fixo de sessões apenas para evitar congestionamento</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2311587" cy="1766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81089" y="3178791"/>
              <a:ext cx="225209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u="none" strike="noStrike" kern="1200" cap="none" spc="0" normalizeH="0" baseline="0" noProof="0" dirty="0">
                  <a:ln>
                    <a:noFill/>
                  </a:ln>
                  <a:solidFill>
                    <a:srgbClr val="C00000"/>
                  </a:solidFill>
                  <a:effectLst/>
                  <a:uLnTx/>
                  <a:uFillTx/>
                  <a:latin typeface="Calibri" panose="020F0502020204030204"/>
                  <a:ea typeface="+mn-ea"/>
                  <a:cs typeface="+mn-cs"/>
                </a:rPr>
                <a:t>O TCP</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 é </a:t>
              </a:r>
              <a:r>
                <a:rPr kumimoji="0" lang="pt-BR" sz="2800" b="0" u="none" strike="noStrike" kern="1200" cap="none" spc="0" normalizeH="0" baseline="0" noProof="0" dirty="0">
                  <a:ln>
                    <a:noFill/>
                  </a:ln>
                  <a:solidFill>
                    <a:srgbClr val="C00000"/>
                  </a:solidFill>
                  <a:effectLst/>
                  <a:uLnTx/>
                  <a:uFillTx/>
                  <a:latin typeface="Calibri" panose="020F0502020204030204"/>
                  <a:ea typeface="+mn-ea"/>
                  <a:cs typeface="+mn-cs"/>
                </a:rPr>
                <a:t>justo?</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142</a:t>
            </a:fld>
            <a:endParaRPr lang="pt-BR"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200" b="0" i="0" u="none" strike="noStrike" kern="1200" cap="none" spc="0" normalizeH="0" baseline="0" dirty="0">
                <a:ln>
                  <a:noFill/>
                </a:ln>
                <a:solidFill>
                  <a:srgbClr val="000099"/>
                </a:solidFill>
                <a:effectLst/>
                <a:uLnTx/>
                <a:uFillTx/>
                <a:latin typeface="Calibri" panose="020F0502020204030204"/>
                <a:ea typeface="+mn-ea"/>
                <a:cs typeface="+mn-cs"/>
              </a:rPr>
              <a:t>Equidade e UDP</a:t>
            </a:r>
          </a:p>
          <a:p>
            <a:pPr lvl="0">
              <a:buFont typeface="Wingdings" charset="2"/>
              <a:buChar char="§"/>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aplicações multimídia m</a:t>
            </a:r>
            <a:r>
              <a:rPr lang="pt-BR" dirty="0">
                <a:solidFill>
                  <a:prstClr val="black"/>
                </a:solidFill>
              </a:rPr>
              <a:t>uitas vezes não usam TCP</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não querem taxa estrangulada pelo controle de congestionamento</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em vez disso usam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enviam áudio/vídeo em taxa constante, tolerando perda de pacotes</a:t>
            </a:r>
          </a:p>
          <a:p>
            <a:pPr lvl="0">
              <a:defRPr/>
            </a:pPr>
            <a:r>
              <a:rPr lang="pt-BR" dirty="0">
                <a:solidFill>
                  <a:prstClr val="black"/>
                </a:solidFill>
              </a:rPr>
              <a:t>não há uma “polícia da Internet” policiando o uso do controle de congestionamento</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200" b="0" i="0" u="none" strike="noStrike" kern="1200" cap="none" spc="0" normalizeH="0" baseline="0" dirty="0">
                <a:ln>
                  <a:noFill/>
                </a:ln>
                <a:solidFill>
                  <a:srgbClr val="000099"/>
                </a:solidFill>
                <a:effectLst/>
                <a:uLnTx/>
                <a:uFillTx/>
                <a:latin typeface="Calibri" panose="020F0502020204030204"/>
                <a:ea typeface="+mn-ea"/>
                <a:cs typeface="+mn-cs"/>
              </a:rPr>
              <a:t>Equidade, conexões TCP paralelas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aplicação pode abrir </a:t>
            </a:r>
            <a:r>
              <a:rPr kumimoji="0" lang="pt-BR" sz="2800" b="0" i="1" u="none" strike="noStrike" kern="1200" cap="none" spc="0" normalizeH="0" baseline="0" dirty="0">
                <a:ln>
                  <a:noFill/>
                </a:ln>
                <a:solidFill>
                  <a:prstClr val="black"/>
                </a:solidFill>
                <a:effectLst/>
                <a:uLnTx/>
                <a:uFillTx/>
                <a:latin typeface="Calibri" panose="020F0502020204030204"/>
                <a:ea typeface="+mn-ea"/>
                <a:cs typeface="+mn-cs"/>
              </a:rPr>
              <a:t>múltiplas </a:t>
            </a:r>
            <a:r>
              <a:rPr kumimoji="0" lang="pt-BR" sz="2800" b="0" u="none" strike="noStrike" kern="1200" cap="none" spc="0" normalizeH="0" baseline="0" dirty="0">
                <a:ln>
                  <a:noFill/>
                </a:ln>
                <a:solidFill>
                  <a:prstClr val="black"/>
                </a:solidFill>
                <a:effectLst/>
                <a:uLnTx/>
                <a:uFillTx/>
                <a:latin typeface="Calibri" panose="020F0502020204030204"/>
                <a:ea typeface="+mn-ea"/>
                <a:cs typeface="+mn-cs"/>
              </a:rPr>
              <a:t>conexões paralelas entre dois hospedeiros</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pt-BR" dirty="0">
                <a:solidFill>
                  <a:prstClr val="black"/>
                </a:solidFill>
                <a:latin typeface="Calibri" panose="020F0502020204030204"/>
              </a:rPr>
              <a:t>n</a:t>
            </a: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avegadores</a:t>
            </a:r>
            <a:r>
              <a:rPr kumimoji="0" lang="pt-BR" sz="2800" b="0" i="0" u="none" strike="noStrike" kern="1200" cap="none" spc="0" normalizeH="0" dirty="0">
                <a:ln>
                  <a:noFill/>
                </a:ln>
                <a:solidFill>
                  <a:prstClr val="black"/>
                </a:solidFill>
                <a:effectLst/>
                <a:uLnTx/>
                <a:uFillTx/>
                <a:latin typeface="Calibri" panose="020F0502020204030204"/>
                <a:ea typeface="+mn-ea"/>
                <a:cs typeface="+mn-cs"/>
              </a:rPr>
              <a:t> fazem isso, ex.: enlace de taxa R com 9 conexões existentes</a:t>
            </a: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nova aplicação pede</a:t>
            </a:r>
            <a:r>
              <a:rPr kumimoji="0" lang="pt-BR" sz="2400" b="0" i="0" u="none" strike="noStrike" kern="1200" cap="none" spc="0" normalizeH="0" dirty="0">
                <a:ln>
                  <a:noFill/>
                </a:ln>
                <a:solidFill>
                  <a:prstClr val="black"/>
                </a:solidFill>
                <a:effectLst/>
                <a:uLnTx/>
                <a:uFillTx/>
                <a:latin typeface="Calibri" panose="020F0502020204030204"/>
                <a:ea typeface="+mn-ea"/>
                <a:cs typeface="+mn-cs"/>
              </a:rPr>
              <a:t> 1 conexão TCP, recebe taxa R/10</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lang="pt-BR" dirty="0">
                <a:solidFill>
                  <a:prstClr val="black"/>
                </a:solidFill>
                <a:latin typeface="Calibri" panose="020F0502020204030204"/>
              </a:rPr>
              <a:t>nova aplicação pede 11 conexões TCP, recebe R/2</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None/>
              <a:tabLst/>
              <a:defRPr/>
            </a:pP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143</a:t>
            </a:fld>
            <a:endParaRPr lang="pt-BR"/>
          </a:p>
        </p:txBody>
      </p:sp>
      <p:sp>
        <p:nvSpPr>
          <p:cNvPr id="4" name="Título 3">
            <a:extLst>
              <a:ext uri="{FF2B5EF4-FFF2-40B4-BE49-F238E27FC236}">
                <a16:creationId xmlns:a16="http://schemas.microsoft.com/office/drawing/2014/main" id="{58EBE9C3-EDC7-4D98-A6D0-0D1F8A9ED568}"/>
              </a:ext>
            </a:extLst>
          </p:cNvPr>
          <p:cNvSpPr>
            <a:spLocks noGrp="1"/>
          </p:cNvSpPr>
          <p:nvPr>
            <p:ph type="title"/>
          </p:nvPr>
        </p:nvSpPr>
        <p:spPr>
          <a:xfrm>
            <a:off x="838200" y="216289"/>
            <a:ext cx="10515600" cy="894622"/>
          </a:xfrm>
        </p:spPr>
        <p:txBody>
          <a:bodyPr>
            <a:noAutofit/>
          </a:bodyPr>
          <a:lstStyle/>
          <a:p>
            <a:r>
              <a:rPr lang="pt-BR" sz="3400" dirty="0"/>
              <a:t>Equidade: todas as aplicações de rede devem ser “justas”?</a:t>
            </a:r>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sz="4400"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buClr>
                <a:schemeClr val="bg1">
                  <a:lumMod val="75000"/>
                </a:schemeClr>
              </a:buClr>
            </a:pPr>
            <a:r>
              <a:rPr lang="pt-BR" sz="3200" dirty="0">
                <a:solidFill>
                  <a:schemeClr val="bg1">
                    <a:lumMod val="75000"/>
                  </a:schemeClr>
                </a:solidFill>
              </a:rPr>
              <a:t>Transporte orientado a conexão: TCP</a:t>
            </a:r>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a:t>
            </a:r>
          </a:p>
          <a:p>
            <a:pPr marL="403225" indent="-285750">
              <a:spcBef>
                <a:spcPts val="800"/>
              </a:spcBef>
              <a:buClr>
                <a:schemeClr val="bg1">
                  <a:lumMod val="75000"/>
                </a:schemeClr>
              </a:buClr>
            </a:pPr>
            <a:r>
              <a:rPr lang="pt-BR" sz="3200" dirty="0">
                <a:solidFill>
                  <a:schemeClr val="bg1">
                    <a:lumMod val="75000"/>
                  </a:schemeClr>
                </a:solidFill>
              </a:rPr>
              <a:t>Controle de congestionamento do TCP</a:t>
            </a:r>
          </a:p>
          <a:p>
            <a:pPr marL="403225" indent="-285750">
              <a:spcBef>
                <a:spcPts val="800"/>
              </a:spcBef>
            </a:pPr>
            <a:r>
              <a:rPr lang="pt-BR" sz="3200" dirty="0"/>
              <a:t>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144</a:t>
            </a:fld>
            <a:endParaRPr lang="pt-BR"/>
          </a:p>
        </p:txBody>
      </p:sp>
      <p:pic>
        <p:nvPicPr>
          <p:cNvPr id="4" name="Picture 3">
            <a:extLst>
              <a:ext uri="{FF2B5EF4-FFF2-40B4-BE49-F238E27FC236}">
                <a16:creationId xmlns:a16="http://schemas.microsoft.com/office/drawing/2014/main" id="{3472256D-DF28-F160-0D3E-8C6A9201BF81}"/>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121500687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pt-BR" dirty="0"/>
              <a:t>TCP, UDP: principais protocolos de transporte por 40 anos</a:t>
            </a:r>
            <a:endParaRPr lang="pt-BR" sz="2600" dirty="0"/>
          </a:p>
          <a:p>
            <a:pPr>
              <a:spcBef>
                <a:spcPts val="600"/>
              </a:spcBef>
            </a:pPr>
            <a:r>
              <a:rPr lang="pt-BR" dirty="0"/>
              <a:t>diferentes “sabores” do TCP desenvolvidos para cenários específicos:</a:t>
            </a:r>
            <a:endParaRPr lang="pt-BR" sz="2600" dirty="0"/>
          </a:p>
          <a:p>
            <a:pPr marL="463550" lvl="1" indent="0">
              <a:buNone/>
            </a:pPr>
            <a:endParaRPr lang="pt-BR"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fontScale="90000"/>
          </a:bodyPr>
          <a:lstStyle/>
          <a:p>
            <a:r>
              <a:rPr lang="pt-BR" sz="4800" b="0"/>
              <a:t>Funcionalidade em evolução da camada de transporte</a:t>
            </a:r>
            <a:endParaRPr lang="pt-BR" sz="4400" b="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5119259"/>
            <a:ext cx="10515600" cy="14859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movendo funções da camada de transporte para a </a:t>
            </a:r>
            <a:r>
              <a:rPr lang="pt-BR" dirty="0">
                <a:solidFill>
                  <a:prstClr val="black"/>
                </a:solidFill>
                <a:latin typeface="Calibri" panose="020F0502020204030204"/>
              </a:rPr>
              <a:t>camada de aplicação, em cima do UDP</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extLst>
              <p:ext uri="{D42A27DB-BD31-4B8C-83A1-F6EECF244321}">
                <p14:modId xmlns:p14="http://schemas.microsoft.com/office/powerpoint/2010/main" val="4088093807"/>
              </p:ext>
            </p:extLst>
          </p:nvPr>
        </p:nvGraphicFramePr>
        <p:xfrm>
          <a:off x="1775546" y="2578533"/>
          <a:ext cx="8640908" cy="2743200"/>
        </p:xfrm>
        <a:graphic>
          <a:graphicData uri="http://schemas.openxmlformats.org/drawingml/2006/table">
            <a:tbl>
              <a:tblPr firstRow="1" firstCol="1" bandRow="1"/>
              <a:tblGrid>
                <a:gridCol w="3764597">
                  <a:extLst>
                    <a:ext uri="{9D8B030D-6E8A-4147-A177-3AD203B41FA5}">
                      <a16:colId xmlns:a16="http://schemas.microsoft.com/office/drawing/2014/main" val="934503476"/>
                    </a:ext>
                  </a:extLst>
                </a:gridCol>
                <a:gridCol w="4876311">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pt-BR" sz="2000" noProof="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Cenário</a:t>
                      </a:r>
                      <a:endParaRPr lang="pt-BR" sz="1200" noProof="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pt-BR" sz="2000" noProof="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Desafios</a:t>
                      </a:r>
                      <a:endParaRPr lang="pt-BR" sz="12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pt-BR" sz="2000" noProof="0">
                          <a:effectLst/>
                          <a:latin typeface="Calibri" panose="020F0502020204030204" pitchFamily="34" charset="0"/>
                          <a:ea typeface="Calibri" panose="020F0502020204030204" pitchFamily="34" charset="0"/>
                          <a:cs typeface="Times New Roman" panose="02020603050405020304" pitchFamily="18" charset="0"/>
                        </a:rPr>
                        <a:t>Pipes longos e gordos (grandes transferências de dados)</a:t>
                      </a:r>
                      <a:endParaRPr lang="pt-BR" sz="12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Muitos pacotes “em voo”; perda fecha o pipeline</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Redes sem fio
</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pt-BR" sz="2000" noProof="0">
                          <a:effectLst/>
                          <a:latin typeface="Calibri" panose="020F0502020204030204" pitchFamily="34" charset="0"/>
                          <a:ea typeface="Calibri" panose="020F0502020204030204" pitchFamily="34" charset="0"/>
                          <a:cs typeface="Times New Roman" panose="02020603050405020304" pitchFamily="18" charset="0"/>
                        </a:rPr>
                        <a:t>Perdas devido a enlaces sem fio ruidosos, mobilidade; TCP trata isto como perda por congestionamento</a:t>
                      </a:r>
                      <a:endParaRPr lang="pt-BR" sz="1200" noProof="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Enlaces de longo atraso</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pt-BR" sz="2000" noProof="0" dirty="0" err="1">
                          <a:effectLst/>
                          <a:latin typeface="Calibri" panose="020F0502020204030204" pitchFamily="34" charset="0"/>
                          <a:ea typeface="Calibri" panose="020F0502020204030204" pitchFamily="34" charset="0"/>
                          <a:cs typeface="Times New Roman" panose="02020603050405020304" pitchFamily="18" charset="0"/>
                        </a:rPr>
                        <a:t>RTTs</a:t>
                      </a: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 extremamente longos</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Redes de data center</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Sensibilidade à latência</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Fluxos de tráfego de fundo</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pt-BR" sz="2000" noProof="0" dirty="0">
                          <a:effectLst/>
                          <a:latin typeface="Calibri" panose="020F0502020204030204" pitchFamily="34" charset="0"/>
                          <a:ea typeface="Calibri" panose="020F0502020204030204" pitchFamily="34" charset="0"/>
                          <a:cs typeface="Times New Roman" panose="02020603050405020304" pitchFamily="18" charset="0"/>
                        </a:rPr>
                        <a:t>Fluxos TCP de baixa prioridade, “de fundo”</a:t>
                      </a:r>
                      <a:endParaRPr lang="pt-BR" sz="1200" noProof="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145</a:t>
            </a:fld>
            <a:endParaRPr lang="pt-BR"/>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fontScale="92500" lnSpcReduction="10000"/>
          </a:bodyPr>
          <a:lstStyle/>
          <a:p>
            <a:r>
              <a:rPr lang="pt-BR" dirty="0"/>
              <a:t>protocolo da camada de aplicação</a:t>
            </a:r>
            <a:r>
              <a:rPr lang="en-US" dirty="0"/>
              <a:t>, </a:t>
            </a:r>
            <a:r>
              <a:rPr lang="en-US" dirty="0" err="1"/>
              <a:t>em</a:t>
            </a:r>
            <a:r>
              <a:rPr lang="en-US" dirty="0"/>
              <a:t> </a:t>
            </a:r>
            <a:r>
              <a:rPr lang="en-US" dirty="0" err="1"/>
              <a:t>cima</a:t>
            </a:r>
            <a:r>
              <a:rPr lang="en-US" dirty="0"/>
              <a:t> do UDP</a:t>
            </a:r>
          </a:p>
          <a:p>
            <a:pPr lvl="1"/>
            <a:r>
              <a:rPr lang="pt-BR" sz="2600" dirty="0"/>
              <a:t>aumenta o desempenho do HTTP</a:t>
            </a:r>
            <a:endParaRPr lang="en-US" sz="2600" dirty="0"/>
          </a:p>
          <a:p>
            <a:pPr lvl="1"/>
            <a:r>
              <a:rPr lang="pt-BR" sz="2600" dirty="0"/>
              <a:t>implantado em muitos servidores do Google e aplicativos (Chrome, aplicativo móvel do YouTube) </a:t>
            </a:r>
            <a:endParaRPr lang="en-US" sz="2600" dirty="0"/>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fontScale="90000"/>
          </a:bodyPr>
          <a:lstStyle/>
          <a:p>
            <a:r>
              <a:rPr lang="en-US" sz="4800" dirty="0"/>
              <a:t>QUIC: Quick UDP Internet Connections – </a:t>
            </a:r>
            <a:r>
              <a:rPr lang="en-US" sz="4800" dirty="0" err="1"/>
              <a:t>Conexões</a:t>
            </a:r>
            <a:r>
              <a:rPr lang="en-US" sz="4800" dirty="0"/>
              <a:t> </a:t>
            </a:r>
            <a:r>
              <a:rPr lang="en-US" sz="4800" dirty="0" err="1"/>
              <a:t>Rápidas</a:t>
            </a:r>
            <a:r>
              <a:rPr lang="en-US" sz="4800" dirty="0"/>
              <a:t> de Internet UDP</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908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a:t>
              </a:r>
              <a:r>
                <a:rPr kumimoji="0" lang="en-US" sz="1600" b="0" i="0" u="none" strike="noStrike" kern="0" cap="none" spc="0" normalizeH="0" baseline="0" noProof="0" dirty="0" err="1">
                  <a:ln>
                    <a:noFill/>
                  </a:ln>
                  <a:solidFill>
                    <a:prstClr val="black"/>
                  </a:solidFill>
                  <a:effectLst/>
                  <a:uLnTx/>
                  <a:uFillTx/>
                  <a:latin typeface="Calibri" panose="020F0502020204030204"/>
                  <a:ea typeface="+mn-ea"/>
                  <a:cs typeface="+mn-cs"/>
                </a:rPr>
                <a:t>reduzido</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Rede</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prstClr val="black"/>
                  </a:solidFill>
                  <a:effectLst/>
                  <a:uLnTx/>
                  <a:uFillTx/>
                  <a:latin typeface="Calibri" panose="020F0502020204030204"/>
                  <a:ea typeface="+mn-ea"/>
                  <a:cs typeface="+mn-cs"/>
                </a:rPr>
                <a:t>Transporte</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kern="0" dirty="0" err="1">
                  <a:solidFill>
                    <a:prstClr val="black"/>
                  </a:solidFill>
                  <a:latin typeface="Calibri" panose="020F0502020204030204"/>
                </a:rPr>
                <a:t>Aplicação</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86781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800" b="0" i="0" u="none" strike="noStrike" kern="0" cap="none" spc="0" normalizeH="0" baseline="0" noProof="0" dirty="0" err="1">
                  <a:ln>
                    <a:noFill/>
                  </a:ln>
                  <a:solidFill>
                    <a:prstClr val="black"/>
                  </a:solidFill>
                  <a:effectLst/>
                  <a:uLnTx/>
                  <a:uFillTx/>
                  <a:latin typeface="Calibri" panose="020F0502020204030204"/>
                  <a:ea typeface="+mn-ea"/>
                  <a:cs typeface="+mn-cs"/>
                </a:rPr>
                <a:t>sobre</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192232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HTTP/3 </a:t>
              </a:r>
              <a:r>
                <a:rPr kumimoji="0" lang="en-US" sz="1800" b="0" i="0" u="none" strike="noStrike" kern="0" cap="none" spc="0" normalizeH="0" baseline="0" noProof="0" dirty="0" err="1">
                  <a:ln>
                    <a:noFill/>
                  </a:ln>
                  <a:solidFill>
                    <a:prstClr val="black"/>
                  </a:solidFill>
                  <a:effectLst/>
                  <a:uLnTx/>
                  <a:uFillTx/>
                  <a:latin typeface="Calibri" panose="020F0502020204030204"/>
                  <a:ea typeface="+mn-ea"/>
                  <a:cs typeface="+mn-cs"/>
                </a:rPr>
                <a:t>sobre</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UDP</a:t>
              </a:r>
            </a:p>
          </p:txBody>
        </p:sp>
      </p:gr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146</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pt-BR" sz="4800"/>
              <a:t>QUIC: Quick UDP Internet Connections</a:t>
            </a:r>
            <a:endParaRPr lang="pt-BR"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a:t>adota abordagens que estudamos neste capítulo para estabelecimento de conexão, controle de erros, controle de congestionamento</a:t>
            </a:r>
            <a:endParaRPr lang="pt-BR" dirty="0"/>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pt-BR" dirty="0"/>
              <a:t>múltiplos “fluxos” em nível de aplicação multiplexados sobre uma única conexão QUIC</a:t>
            </a:r>
          </a:p>
          <a:p>
            <a:pPr lvl="1"/>
            <a:r>
              <a:rPr lang="pt-BR" dirty="0"/>
              <a:t>transferência de dados confiável e segurança separados para cada fluxo</a:t>
            </a:r>
          </a:p>
          <a:p>
            <a:pPr lvl="1"/>
            <a:r>
              <a:rPr lang="pt-BR" dirty="0"/>
              <a:t>controle de congestionamento comum para todos os fluxos</a:t>
            </a:r>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pt-BR" sz="2600" b="1" dirty="0">
                <a:solidFill>
                  <a:srgbClr val="0000A3"/>
                </a:solidFill>
              </a:rPr>
              <a:t>controle de erros e congestionamento: </a:t>
            </a:r>
            <a:r>
              <a:rPr kumimoji="0" lang="pt-BR" sz="2600" b="0" i="0" u="none" strike="noStrike" kern="1200" cap="none" spc="0" normalizeH="0" baseline="0" noProof="0" dirty="0">
                <a:ln>
                  <a:noFill/>
                </a:ln>
                <a:solidFill>
                  <a:prstClr val="black"/>
                </a:solidFill>
                <a:effectLst/>
                <a:uLnTx/>
                <a:uFillTx/>
                <a:latin typeface="Calibri"/>
                <a:ea typeface="+mn-ea"/>
                <a:cs typeface="+mn-cs"/>
              </a:rPr>
              <a:t>“</a:t>
            </a:r>
            <a:r>
              <a:rPr lang="pt-BR" sz="2600" dirty="0">
                <a:solidFill>
                  <a:prstClr val="black"/>
                </a:solidFill>
              </a:rPr>
              <a:t>Leitores familiarizados com a detecção de perda e controle de congestionamento do TCP encontrarão algoritmos aqui paralelos aos bem conhecidos do TCP</a:t>
            </a:r>
            <a:r>
              <a:rPr kumimoji="0" lang="pt-BR" sz="2600" b="0" i="0" u="none" strike="noStrike" kern="1200" cap="none" spc="0" normalizeH="0" baseline="0" noProof="0" dirty="0">
                <a:ln>
                  <a:noFill/>
                </a:ln>
                <a:solidFill>
                  <a:prstClr val="black"/>
                </a:solidFill>
                <a:effectLst/>
                <a:uLnTx/>
                <a:uFillTx/>
                <a:latin typeface="Calibri"/>
                <a:ea typeface="+mn-ea"/>
                <a:cs typeface="+mn-cs"/>
              </a:rPr>
              <a:t>.” </a:t>
            </a:r>
            <a:r>
              <a:rPr lang="pt-BR" sz="1800" dirty="0">
                <a:solidFill>
                  <a:prstClr val="black"/>
                </a:solidFill>
              </a:rPr>
              <a:t>[da especificação do QUIC]</a:t>
            </a: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a:p>
            <a:pPr lvl="1">
              <a:defRPr/>
            </a:pPr>
            <a:r>
              <a:rPr lang="pt-BR" sz="2600" b="1" dirty="0">
                <a:solidFill>
                  <a:srgbClr val="0000A3"/>
                </a:solidFill>
              </a:rPr>
              <a:t>estabelecimento de conexão: </a:t>
            </a:r>
            <a:r>
              <a:rPr lang="pt-BR" sz="2600" dirty="0">
                <a:solidFill>
                  <a:prstClr val="black"/>
                </a:solidFill>
              </a:rPr>
              <a:t>confiabilidade, controle de congestionamento, autenticação, criptografia e estado estabelecidos em um (ou mesmo zero) RTT (lembre-se da discussão sobre o HTTP3 do Capítulo 2)</a:t>
            </a:r>
            <a:endParaRPr kumimoji="0" lang="pt-BR" sz="2600" b="0" i="0" u="none" strike="noStrike" kern="1200" cap="none" spc="0" normalizeH="0" baseline="0" noProof="0" dirty="0">
              <a:ln>
                <a:noFill/>
              </a:ln>
              <a:solidFill>
                <a:prstClr val="black"/>
              </a:solidFill>
              <a:effectLst/>
              <a:uLnTx/>
              <a:uFillTx/>
              <a:latin typeface="Calibri"/>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pt-BR"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147</a:t>
            </a:fld>
            <a:endParaRPr lang="pt-BR"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build="p" bldLvl="2"/>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pt-BR" sz="4800"/>
              <a:t>QUIC: Estabelecimento de conexão</a:t>
            </a:r>
            <a:endParaRPr lang="pt-BR"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736616" y="2434892"/>
            <a:ext cx="232627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kern="0">
                <a:solidFill>
                  <a:srgbClr val="CC0000"/>
                </a:solidFill>
              </a:rPr>
              <a:t>h</a:t>
            </a:r>
            <a:r>
              <a:rPr kumimoji="0" lang="pt-BR" sz="1600" b="0" i="0" u="none" strike="noStrike" kern="0" cap="none" spc="0" normalizeH="0" baseline="0" noProof="0">
                <a:ln>
                  <a:noFill/>
                </a:ln>
                <a:solidFill>
                  <a:srgbClr val="CC0000"/>
                </a:solidFill>
                <a:effectLst/>
                <a:uLnTx/>
                <a:uFillTx/>
                <a:latin typeface="Tahoma" charset="0"/>
                <a:ea typeface="ＭＳ Ｐゴシック" charset="0"/>
                <a:cs typeface="+mn-cs"/>
              </a:rPr>
              <a:t>andshake do TCP</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kern="0">
                <a:solidFill>
                  <a:prstClr val="black"/>
                </a:solidFill>
              </a:rPr>
              <a:t>(camada de transporte</a:t>
            </a:r>
            <a:r>
              <a:rPr kumimoji="0" lang="pt-BR" sz="1600" b="0" i="0" u="none" strike="noStrike" kern="0" cap="none" spc="0" normalizeH="0" baseline="0" noProof="0">
                <a:ln>
                  <a:noFill/>
                </a:ln>
                <a:solidFill>
                  <a:prstClr val="black"/>
                </a:solidFill>
                <a:effectLst/>
                <a:uLnTx/>
                <a:uFillTx/>
                <a:latin typeface="Tahoma" charset="0"/>
                <a:ea typeface="ＭＳ Ｐゴシック" charset="0"/>
                <a:cs typeface="+mn-cs"/>
              </a:rPr>
              <a:t>)</a:t>
            </a:r>
            <a:endParaRPr kumimoji="0" lang="pt-BR" sz="1600" b="0" i="0" u="none" strike="noStrike" kern="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008970" y="3337263"/>
            <a:ext cx="1846980"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CC0000"/>
                </a:solidFill>
                <a:effectLst/>
                <a:uLnTx/>
                <a:uFillTx/>
                <a:latin typeface="Tahoma" charset="0"/>
                <a:ea typeface="ＭＳ Ｐゴシック" charset="0"/>
                <a:cs typeface="+mn-cs"/>
              </a:rPr>
              <a:t>handshake do TLS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prstClr val="black"/>
                </a:solidFill>
                <a:effectLst/>
                <a:uLnTx/>
                <a:uFillTx/>
                <a:latin typeface="Tahoma" charset="0"/>
                <a:ea typeface="ＭＳ Ｐゴシック" charset="0"/>
                <a:cs typeface="+mn-cs"/>
              </a:rPr>
              <a:t>(segurança)</a:t>
            </a:r>
            <a:endParaRPr kumimoji="0" lang="pt-BR" sz="1600" b="0" i="0" u="none" strike="noStrike" kern="0" cap="none" spc="0" normalizeH="0" baseline="0" noProof="0" dirty="0">
              <a:ln>
                <a:noFill/>
              </a:ln>
              <a:solidFill>
                <a:prstClr val="black"/>
              </a:solidFill>
              <a:effectLst/>
              <a:uLnTx/>
              <a:uFillTx/>
              <a:latin typeface="Tahoma" charset="0"/>
              <a:ea typeface="ＭＳ Ｐゴシック" charset="0"/>
              <a:cs typeface="+mn-cs"/>
            </a:endParaRP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(confiabilidade, controle de congestionamento) </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(autenticação, criptografia)</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2 </a:t>
            </a:r>
            <a:r>
              <a:rPr kumimoji="0" lang="pt-BR" sz="2800" b="0" i="1" u="none" strike="noStrike" kern="1200" cap="none" spc="0" normalizeH="0" baseline="0" noProof="0" dirty="0" err="1">
                <a:ln>
                  <a:noFill/>
                </a:ln>
                <a:solidFill>
                  <a:prstClr val="black"/>
                </a:solidFill>
                <a:effectLst/>
                <a:uLnTx/>
                <a:uFillTx/>
                <a:latin typeface="Calibri" panose="020F0502020204030204"/>
                <a:ea typeface="+mn-ea"/>
                <a:cs typeface="+mn-cs"/>
              </a:rPr>
              <a:t>handshakes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em série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75052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dados</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059957" y="1850625"/>
            <a:ext cx="5382743" cy="4753374"/>
            <a:chOff x="6059957" y="1850625"/>
            <a:chExt cx="5382743"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059957" y="2632261"/>
              <a:ext cx="199125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kern="0">
                  <a:solidFill>
                    <a:srgbClr val="CC0000"/>
                  </a:solidFill>
                </a:rPr>
                <a:t>h</a:t>
              </a:r>
              <a:r>
                <a:rPr kumimoji="0" lang="pt-BR" sz="1600" b="0" i="0" u="none" strike="noStrike" kern="0" cap="none" spc="0" normalizeH="0" baseline="0" noProof="0">
                  <a:ln>
                    <a:noFill/>
                  </a:ln>
                  <a:solidFill>
                    <a:srgbClr val="CC0000"/>
                  </a:solidFill>
                  <a:effectLst/>
                  <a:uLnTx/>
                  <a:uFillTx/>
                  <a:latin typeface="Tahoma" charset="0"/>
                  <a:ea typeface="ＭＳ Ｐゴシック" charset="0"/>
                  <a:cs typeface="+mn-cs"/>
                </a:rPr>
                <a:t>andshake do QUIC</a:t>
              </a:r>
              <a:endParaRPr kumimoji="0" lang="pt-BR" sz="16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75052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panose="020F0502020204030204"/>
                  <a:ea typeface="+mn-ea"/>
                  <a:cs typeface="+mn-cs"/>
                </a:rPr>
                <a:t>dados</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lvl="0" indent="0">
                <a:buNone/>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lang="pt-BR" sz="2400" dirty="0">
                  <a:solidFill>
                    <a:prstClr val="black"/>
                  </a:solidFill>
                </a:rPr>
                <a:t>confiabilidade, controle de congestionamento, autenticação, criptografia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pt-BR" sz="2800" b="0" i="1" u="none" strike="noStrike" kern="1200" cap="none" spc="0" normalizeH="0" baseline="0" noProof="0" dirty="0" err="1">
                  <a:ln>
                    <a:noFill/>
                  </a:ln>
                  <a:solidFill>
                    <a:prstClr val="black"/>
                  </a:solidFill>
                  <a:effectLst/>
                  <a:uLnTx/>
                  <a:uFillTx/>
                  <a:latin typeface="Calibri" panose="020F0502020204030204"/>
                  <a:ea typeface="+mn-ea"/>
                  <a:cs typeface="+mn-cs"/>
                </a:rPr>
                <a:t>handshake</a:t>
              </a:r>
              <a:endParaRPr kumimoji="0" lang="pt-BR" sz="28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148</a:t>
            </a:fld>
            <a:endParaRPr lang="pt-BR"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pt-BR" sz="4800" dirty="0"/>
              <a:t>QUIC: fluxos: paralelismo, sem bloqueio de cabeça de fila (HOL)</a:t>
            </a:r>
            <a:endParaRPr lang="pt-BR"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0" cap="none" spc="0" normalizeH="0" baseline="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638590"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1600" b="0" i="0" u="none" strike="noStrike" kern="0" cap="none" spc="0" normalizeH="0" baseline="0" dirty="0">
                <a:ln>
                  <a:noFill/>
                </a:ln>
                <a:solidFill>
                  <a:prstClr val="black"/>
                </a:solidFill>
                <a:effectLst/>
                <a:uLnTx/>
                <a:uFillTx/>
                <a:latin typeface="Calibri" panose="020F0502020204030204"/>
                <a:ea typeface="+mn-ea"/>
                <a:cs typeface="+mn-cs"/>
              </a:rPr>
              <a:t>criptografia</a:t>
            </a:r>
            <a:r>
              <a:rPr kumimoji="0" lang="pt-BR" sz="2400" b="0" i="0" u="none" strike="noStrike" kern="0" cap="none" spc="0" normalizeH="0" baseline="0" dirty="0">
                <a:ln>
                  <a:noFill/>
                </a:ln>
                <a:solidFill>
                  <a:prstClr val="black"/>
                </a:solidFill>
                <a:effectLst/>
                <a:uLnTx/>
                <a:uFillTx/>
                <a:latin typeface="Calibri" panose="020F0502020204030204"/>
                <a:ea typeface="+mn-ea"/>
                <a:cs typeface="+mn-cs"/>
              </a:rPr>
              <a:t> TLS</a:t>
            </a: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01606" y="5019266"/>
              <a:ext cx="1340732"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0" cap="none" spc="0" normalizeH="0" baseline="0" dirty="0">
                  <a:ln>
                    <a:noFill/>
                  </a:ln>
                  <a:solidFill>
                    <a:prstClr val="black"/>
                  </a:solidFill>
                  <a:effectLst/>
                  <a:uLnTx/>
                  <a:uFillTx/>
                  <a:latin typeface="Calibri" panose="020F0502020204030204"/>
                  <a:ea typeface="+mn-ea"/>
                  <a:cs typeface="+mn-cs"/>
                </a:rPr>
                <a:t>RDT do TCP</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defTabSz="457200">
                <a:defRPr/>
              </a:pPr>
              <a:r>
                <a:rPr lang="pt-BR" kern="0" dirty="0">
                  <a:solidFill>
                    <a:prstClr val="black"/>
                  </a:solidFill>
                </a:rPr>
                <a:t>Contr. Cong. </a:t>
              </a:r>
              <a:r>
                <a:rPr kumimoji="0" lang="pt-BR" sz="2400" b="0" i="0" u="none" strike="noStrike" kern="0" cap="none" spc="0" normalizeH="0" baseline="0" dirty="0">
                  <a:ln>
                    <a:noFill/>
                  </a:ln>
                  <a:solidFill>
                    <a:prstClr val="black"/>
                  </a:solidFill>
                  <a:effectLst/>
                  <a:uLnTx/>
                  <a:uFillTx/>
                  <a:latin typeface="Calibri" panose="020F0502020204030204"/>
                  <a:ea typeface="+mn-ea"/>
                  <a:cs typeface="+mn-cs"/>
                </a:rPr>
                <a:t>TCP</a:t>
              </a:r>
              <a:endParaRPr kumimoji="0" lang="pt-BR" sz="1600" b="0" i="0" u="none" strike="noStrike" kern="0" cap="none" spc="0" normalizeH="0" baseline="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169871" y="4417590"/>
            <a:ext cx="1281120"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1" u="none" strike="noStrike" kern="0" cap="none" spc="0" normalizeH="0" baseline="0" dirty="0">
                <a:ln>
                  <a:noFill/>
                </a:ln>
                <a:solidFill>
                  <a:prstClr val="black"/>
                </a:solidFill>
                <a:effectLst/>
                <a:uLnTx/>
                <a:uFillTx/>
                <a:latin typeface="Calibri" panose="020F0502020204030204"/>
                <a:ea typeface="+mn-ea"/>
                <a:cs typeface="+mn-cs"/>
              </a:rPr>
              <a:t>transporte</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161443" y="2466199"/>
            <a:ext cx="117532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1" u="none" strike="noStrike" kern="0" cap="none" spc="0" normalizeH="0" baseline="0" dirty="0">
                <a:ln>
                  <a:noFill/>
                </a:ln>
                <a:solidFill>
                  <a:prstClr val="black"/>
                </a:solidFill>
                <a:effectLst/>
                <a:uLnTx/>
                <a:uFillTx/>
                <a:latin typeface="Calibri" panose="020F0502020204030204"/>
                <a:ea typeface="+mn-ea"/>
                <a:cs typeface="+mn-cs"/>
              </a:rPr>
              <a:t>aplicação</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443845"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0" cap="none" spc="0" normalizeH="0" baseline="0" dirty="0">
                <a:ln>
                  <a:noFill/>
                </a:ln>
                <a:solidFill>
                  <a:prstClr val="black"/>
                </a:solidFill>
                <a:effectLst/>
                <a:uLnTx/>
                <a:uFillTx/>
                <a:latin typeface="Calibri" panose="020F0502020204030204"/>
                <a:ea typeface="+mn-ea"/>
                <a:cs typeface="+mn-cs"/>
              </a:rPr>
              <a:t>(b) HTTP/2 com QUIC: sem bloqueio HOL</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13032" y="5019266"/>
                <a:ext cx="1340732" cy="251959"/>
              </a:xfrm>
              <a:prstGeom prst="rect">
                <a:avLst/>
              </a:prstGeom>
              <a:noFill/>
            </p:spPr>
            <p:txBody>
              <a:bodyPr wrap="none" rtlCol="0">
                <a:spAutoFit/>
              </a:bodyPr>
              <a:lstStyle/>
              <a:p>
                <a:pPr lvl="0" defTabSz="457200">
                  <a:defRPr/>
                </a:pPr>
                <a:r>
                  <a:rPr lang="pt-BR" sz="2400" kern="0" dirty="0">
                    <a:solidFill>
                      <a:prstClr val="black"/>
                    </a:solidFill>
                  </a:rPr>
                  <a:t>RDT do TCP</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2"/>
              <a:ext cx="1925319" cy="467349"/>
              <a:chOff x="948938" y="5006230"/>
              <a:chExt cx="1587767" cy="255062"/>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30"/>
                <a:ext cx="1587767" cy="251959"/>
              </a:xfrm>
              <a:prstGeom prst="rect">
                <a:avLst/>
              </a:prstGeom>
              <a:noFill/>
            </p:spPr>
            <p:txBody>
              <a:bodyPr wrap="square" rtlCol="0">
                <a:spAutoFit/>
              </a:bodyPr>
              <a:lstStyle/>
              <a:p>
                <a:pPr defTabSz="457200">
                  <a:defRPr/>
                </a:pPr>
                <a:r>
                  <a:rPr lang="pt-BR" kern="0" dirty="0">
                    <a:solidFill>
                      <a:prstClr val="black"/>
                    </a:solidFill>
                  </a:rPr>
                  <a:t>Contr. Cong. </a:t>
                </a:r>
                <a:r>
                  <a:rPr lang="pt-BR" sz="2400" kern="0" dirty="0">
                    <a:solidFill>
                      <a:prstClr val="black"/>
                    </a:solidFill>
                  </a:rPr>
                  <a:t>TCP</a:t>
                </a:r>
                <a:endParaRPr lang="pt-BR" sz="1600" kern="0" dirty="0">
                  <a:solidFill>
                    <a:prstClr val="black"/>
                  </a:solidFill>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753117" y="3233415"/>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837988" y="3243040"/>
            <a:ext cx="1638590" cy="461665"/>
          </a:xfrm>
          <a:prstGeom prst="rect">
            <a:avLst/>
          </a:prstGeom>
          <a:noFill/>
        </p:spPr>
        <p:txBody>
          <a:bodyPr wrap="none" rtlCol="0">
            <a:spAutoFit/>
          </a:bodyPr>
          <a:lstStyle/>
          <a:p>
            <a:pPr lvl="0" defTabSz="457200">
              <a:defRPr/>
            </a:pPr>
            <a:r>
              <a:rPr lang="pt-BR" sz="1600" kern="0" dirty="0">
                <a:solidFill>
                  <a:prstClr val="black"/>
                </a:solidFill>
              </a:rPr>
              <a:t>criptografia</a:t>
            </a:r>
            <a:r>
              <a:rPr lang="pt-BR" sz="2400" kern="0" dirty="0">
                <a:solidFill>
                  <a:prstClr val="black"/>
                </a:solidFill>
              </a:rPr>
              <a:t> TLS</a:t>
            </a: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srgbClr val="FF0000"/>
                </a:solidFill>
                <a:effectLst/>
                <a:uLnTx/>
                <a:uFillTx/>
                <a:latin typeface="Calibri" panose="020F0502020204030204"/>
                <a:ea typeface="+mn-ea"/>
                <a:cs typeface="+mn-cs"/>
              </a:rPr>
              <a:t>erro!</a:t>
            </a:r>
            <a:endParaRPr kumimoji="0" lang="pt-BR" sz="1200" b="0" i="0" u="none" strike="noStrike" kern="1200" cap="none" spc="0" normalizeH="0" baseline="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000" b="0" i="0" u="none" strike="noStrike" kern="0" cap="none" spc="0" normalizeH="0" baseline="0" dirty="0">
                  <a:ln>
                    <a:noFill/>
                  </a:ln>
                  <a:solidFill>
                    <a:prstClr val="black"/>
                  </a:solidFill>
                  <a:effectLst/>
                  <a:uLnTx/>
                  <a:uFillTx/>
                  <a:latin typeface="Calibri" panose="020F0502020204030204"/>
                  <a:ea typeface="+mn-ea"/>
                  <a:cs typeface="+mn-cs"/>
                </a:rPr>
                <a:t>Contr. Cong.</a:t>
              </a:r>
              <a:r>
                <a:rPr kumimoji="0" lang="pt-BR" sz="2400" b="0" i="0" u="none" strike="noStrike" kern="0" cap="none" spc="0" normalizeH="0" baseline="0" dirty="0">
                  <a:ln>
                    <a:noFill/>
                  </a:ln>
                  <a:solidFill>
                    <a:prstClr val="black"/>
                  </a:solidFill>
                  <a:effectLst/>
                  <a:uLnTx/>
                  <a:uFillTx/>
                  <a:latin typeface="Calibri" panose="020F0502020204030204"/>
                  <a:ea typeface="+mn-ea"/>
                  <a:cs typeface="+mn-cs"/>
                </a:rPr>
                <a:t> QUIC</a:t>
              </a:r>
              <a:endParaRPr kumimoji="0" lang="pt-BR" sz="1600" b="0" i="0" u="none" strike="noStrike" kern="0" cap="none" spc="0" normalizeH="0" baseline="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67965" cy="925624"/>
              <a:chOff x="3786573" y="4781422"/>
              <a:chExt cx="1302439" cy="430440"/>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3993"/>
                <a:chOff x="3638004" y="4844056"/>
                <a:chExt cx="535512" cy="193993"/>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3993"/>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pt-BR" sz="1800" b="0" i="0" u="none" strike="noStrike" kern="0" cap="none" spc="0" normalizeH="0" baseline="0" dirty="0">
                      <a:ln>
                        <a:noFill/>
                      </a:ln>
                      <a:solidFill>
                        <a:prstClr val="black"/>
                      </a:solidFill>
                      <a:effectLst/>
                      <a:uLnTx/>
                      <a:uFillTx/>
                      <a:latin typeface="Calibri" panose="020F0502020204030204"/>
                      <a:ea typeface="+mn-ea"/>
                      <a:cs typeface="+mn-cs"/>
                    </a:rPr>
                    <a:t>QUIC </a:t>
                  </a: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44059" y="4996013"/>
                <a:ext cx="1244953" cy="215849"/>
                <a:chOff x="3844059" y="4996013"/>
                <a:chExt cx="1244953" cy="215849"/>
              </a:xfrm>
            </p:grpSpPr>
            <p:sp>
              <p:nvSpPr>
                <p:cNvPr id="399" name="TextBox 398">
                  <a:extLst>
                    <a:ext uri="{FF2B5EF4-FFF2-40B4-BE49-F238E27FC236}">
                      <a16:creationId xmlns:a16="http://schemas.microsoft.com/office/drawing/2014/main" id="{A734BAD2-0E64-6740-8F0C-E8ED4C14FE9E}"/>
                    </a:ext>
                  </a:extLst>
                </p:cNvPr>
                <p:cNvSpPr txBox="1"/>
                <p:nvPr/>
              </p:nvSpPr>
              <p:spPr>
                <a:xfrm>
                  <a:off x="3844059" y="4996392"/>
                  <a:ext cx="426815" cy="209021"/>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pt-BR" sz="1400" b="0" i="0" u="none" strike="noStrike" kern="0" cap="none" spc="0" normalizeH="0" baseline="0" dirty="0">
                      <a:ln>
                        <a:noFill/>
                      </a:ln>
                      <a:solidFill>
                        <a:prstClr val="black"/>
                      </a:solidFill>
                      <a:effectLst/>
                      <a:uLnTx/>
                      <a:uFillTx/>
                      <a:latin typeface="Calibri" panose="020F0502020204030204"/>
                      <a:ea typeface="+mn-ea"/>
                      <a:cs typeface="+mn-cs"/>
                    </a:rPr>
                    <a:t>RDT do</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pt-BR" sz="1800" b="0" i="0" u="none" strike="noStrike" kern="0" cap="none" spc="0" normalizeH="0" baseline="0" dirty="0">
                      <a:ln>
                        <a:noFill/>
                      </a:ln>
                      <a:solidFill>
                        <a:prstClr val="black"/>
                      </a:solidFill>
                      <a:effectLst/>
                      <a:uLnTx/>
                      <a:uFillTx/>
                      <a:latin typeface="Calibri" panose="020F0502020204030204"/>
                      <a:ea typeface="+mn-ea"/>
                      <a:cs typeface="+mn-cs"/>
                    </a:rPr>
                    <a:t>QUIC</a:t>
                  </a: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51135" y="5002841"/>
                  <a:ext cx="426815" cy="209021"/>
                </a:xfrm>
                <a:prstGeom prst="rect">
                  <a:avLst/>
                </a:prstGeom>
                <a:noFill/>
              </p:spPr>
              <p:txBody>
                <a:bodyPr wrap="none" rtlCol="0">
                  <a:spAutoFit/>
                </a:bodyPr>
                <a:lstStyle/>
                <a:p>
                  <a:pPr lvl="0" algn="ctr" defTabSz="457200">
                    <a:lnSpc>
                      <a:spcPct val="70000"/>
                    </a:lnSpc>
                    <a:defRPr/>
                  </a:pPr>
                  <a:r>
                    <a:rPr lang="pt-BR" sz="1400" kern="0" dirty="0">
                      <a:solidFill>
                        <a:prstClr val="black"/>
                      </a:solidFill>
                    </a:rPr>
                    <a:t>RDT do</a:t>
                  </a:r>
                </a:p>
                <a:p>
                  <a:pPr lvl="0" algn="ctr" defTabSz="457200">
                    <a:lnSpc>
                      <a:spcPct val="70000"/>
                    </a:lnSpc>
                    <a:defRPr/>
                  </a:pPr>
                  <a:r>
                    <a:rPr lang="pt-BR" kern="0" dirty="0">
                      <a:solidFill>
                        <a:prstClr val="black"/>
                      </a:solidFill>
                    </a:rPr>
                    <a:t>QUIC</a:t>
                  </a:r>
                </a:p>
              </p:txBody>
            </p:sp>
            <p:sp>
              <p:nvSpPr>
                <p:cNvPr id="402" name="TextBox 401">
                  <a:extLst>
                    <a:ext uri="{FF2B5EF4-FFF2-40B4-BE49-F238E27FC236}">
                      <a16:creationId xmlns:a16="http://schemas.microsoft.com/office/drawing/2014/main" id="{EC252B6A-74EB-C945-8F3A-6F35BFA13BF3}"/>
                    </a:ext>
                  </a:extLst>
                </p:cNvPr>
                <p:cNvSpPr txBox="1"/>
                <p:nvPr/>
              </p:nvSpPr>
              <p:spPr>
                <a:xfrm>
                  <a:off x="4662197" y="4996013"/>
                  <a:ext cx="426815" cy="209021"/>
                </a:xfrm>
                <a:prstGeom prst="rect">
                  <a:avLst/>
                </a:prstGeom>
                <a:noFill/>
              </p:spPr>
              <p:txBody>
                <a:bodyPr wrap="none" rtlCol="0">
                  <a:spAutoFit/>
                </a:bodyPr>
                <a:lstStyle/>
                <a:p>
                  <a:pPr lvl="0" algn="ctr" defTabSz="457200">
                    <a:lnSpc>
                      <a:spcPct val="70000"/>
                    </a:lnSpc>
                    <a:defRPr/>
                  </a:pPr>
                  <a:r>
                    <a:rPr lang="pt-BR" sz="1400" kern="0" dirty="0">
                      <a:solidFill>
                        <a:prstClr val="black"/>
                      </a:solidFill>
                    </a:rPr>
                    <a:t>RDT do</a:t>
                  </a:r>
                </a:p>
                <a:p>
                  <a:pPr lvl="0" algn="ctr" defTabSz="457200">
                    <a:lnSpc>
                      <a:spcPct val="70000"/>
                    </a:lnSpc>
                    <a:defRPr/>
                  </a:pPr>
                  <a:r>
                    <a:rPr lang="pt-BR" kern="0" dirty="0">
                      <a:solidFill>
                        <a:prstClr val="black"/>
                      </a:solidFill>
                    </a:rPr>
                    <a:t>QUIC</a:t>
                  </a: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16"/>
              <a:ext cx="891382" cy="875970"/>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193993"/>
                <a:chOff x="3625864" y="4844056"/>
                <a:chExt cx="535512" cy="19399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193993"/>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lvl="0" algn="ctr" defTabSz="457200">
                    <a:lnSpc>
                      <a:spcPct val="70000"/>
                    </a:lnSpc>
                    <a:defRPr/>
                  </a:pPr>
                  <a:r>
                    <a:rPr lang="pt-BR" kern="0" dirty="0">
                      <a:solidFill>
                        <a:prstClr val="black"/>
                      </a:solidFill>
                    </a:rPr>
                    <a:t>QUIC </a:t>
                  </a: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19"/>
              <a:ext cx="891382" cy="875970"/>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193993"/>
                <a:chOff x="3631934" y="4844056"/>
                <a:chExt cx="535512" cy="19399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193993"/>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lvl="0" algn="ctr" defTabSz="457200">
                    <a:lnSpc>
                      <a:spcPct val="70000"/>
                    </a:lnSpc>
                    <a:defRPr/>
                  </a:pPr>
                  <a:r>
                    <a:rPr lang="pt-BR" kern="0" dirty="0">
                      <a:solidFill>
                        <a:prstClr val="black"/>
                      </a:solidFill>
                    </a:rPr>
                    <a:t>QUIC </a:t>
                  </a: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0" cap="none" spc="0" normalizeH="0" baseline="0">
                    <a:ln>
                      <a:noFill/>
                    </a:ln>
                    <a:solidFill>
                      <a:prstClr val="black"/>
                    </a:solidFill>
                    <a:effectLst/>
                    <a:uLnTx/>
                    <a:uFillTx/>
                    <a:latin typeface="Calibri" panose="020F0502020204030204"/>
                    <a:ea typeface="+mn-ea"/>
                    <a:cs typeface="+mn-cs"/>
                  </a:rPr>
                  <a:t>UDP</a:t>
                </a:r>
                <a:endParaRPr kumimoji="0" lang="pt-BR" sz="1600" b="0" i="0" u="none" strike="noStrike" kern="0" cap="none" spc="0" normalizeH="0" baseline="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2400" b="0" i="0" u="none" strike="noStrike" kern="0" cap="none" spc="0" normalizeH="0" baseline="0">
                    <a:ln>
                      <a:noFill/>
                    </a:ln>
                    <a:solidFill>
                      <a:prstClr val="black"/>
                    </a:solidFill>
                    <a:effectLst/>
                    <a:uLnTx/>
                    <a:uFillTx/>
                    <a:latin typeface="Calibri" panose="020F0502020204030204"/>
                    <a:ea typeface="+mn-ea"/>
                    <a:cs typeface="+mn-cs"/>
                  </a:rPr>
                  <a:t>UDP</a:t>
                </a:r>
                <a:endParaRPr kumimoji="0" lang="pt-BR" sz="1600" b="0" i="0" u="none" strike="noStrike" kern="0" cap="none" spc="0" normalizeH="0" baseline="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5"/>
            </a:xfrm>
            <a:prstGeom prst="rect">
              <a:avLst/>
            </a:prstGeom>
            <a:noFill/>
          </p:spPr>
          <p:txBody>
            <a:bodyPr wrap="square" rtlCol="0">
              <a:spAutoFit/>
            </a:bodyPr>
            <a:lstStyle/>
            <a:p>
              <a:pPr lvl="0" algn="ctr" defTabSz="457200">
                <a:defRPr/>
              </a:pPr>
              <a:r>
                <a:rPr lang="pt-BR" sz="2000" kern="0" dirty="0">
                  <a:solidFill>
                    <a:prstClr val="black"/>
                  </a:solidFill>
                </a:rPr>
                <a:t>Contr. Cong.</a:t>
              </a:r>
              <a:r>
                <a:rPr lang="pt-BR" sz="2400" kern="0" dirty="0">
                  <a:solidFill>
                    <a:prstClr val="black"/>
                  </a:solidFill>
                </a:rPr>
                <a:t> QUIC</a:t>
              </a:r>
              <a:endParaRPr lang="pt-BR" sz="1600" kern="0" dirty="0">
                <a:solidFill>
                  <a:prstClr val="black"/>
                </a:solidFill>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7" y="2858797"/>
              <a:ext cx="2167964" cy="1119522"/>
              <a:chOff x="3786573" y="4781422"/>
              <a:chExt cx="1302438" cy="52060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3993"/>
                <a:chOff x="3638004" y="4844056"/>
                <a:chExt cx="535512" cy="193993"/>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3993"/>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lvl="0" algn="ctr" defTabSz="457200">
                    <a:lnSpc>
                      <a:spcPct val="70000"/>
                    </a:lnSpc>
                    <a:defRPr/>
                  </a:pPr>
                  <a:r>
                    <a:rPr lang="pt-BR" kern="0" dirty="0">
                      <a:solidFill>
                        <a:prstClr val="black"/>
                      </a:solidFill>
                    </a:rPr>
                    <a:t>QUIC </a:t>
                  </a: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44060" y="4996013"/>
                <a:ext cx="1244951" cy="306017"/>
                <a:chOff x="3844060" y="4996013"/>
                <a:chExt cx="1244951" cy="306017"/>
              </a:xfrm>
            </p:grpSpPr>
            <p:sp>
              <p:nvSpPr>
                <p:cNvPr id="377" name="TextBox 376">
                  <a:extLst>
                    <a:ext uri="{FF2B5EF4-FFF2-40B4-BE49-F238E27FC236}">
                      <a16:creationId xmlns:a16="http://schemas.microsoft.com/office/drawing/2014/main" id="{39B46E54-EE11-C84C-8423-1A93842FE46E}"/>
                    </a:ext>
                  </a:extLst>
                </p:cNvPr>
                <p:cNvSpPr txBox="1"/>
                <p:nvPr/>
              </p:nvSpPr>
              <p:spPr>
                <a:xfrm>
                  <a:off x="3844060" y="4996392"/>
                  <a:ext cx="426815" cy="209021"/>
                </a:xfrm>
                <a:prstGeom prst="rect">
                  <a:avLst/>
                </a:prstGeom>
                <a:noFill/>
              </p:spPr>
              <p:txBody>
                <a:bodyPr wrap="none" rtlCol="0">
                  <a:spAutoFit/>
                </a:bodyPr>
                <a:lstStyle/>
                <a:p>
                  <a:pPr lvl="0" algn="ctr" defTabSz="457200">
                    <a:lnSpc>
                      <a:spcPct val="70000"/>
                    </a:lnSpc>
                    <a:defRPr/>
                  </a:pPr>
                  <a:r>
                    <a:rPr lang="pt-BR" sz="1400" kern="0" dirty="0">
                      <a:solidFill>
                        <a:prstClr val="black"/>
                      </a:solidFill>
                    </a:rPr>
                    <a:t>RDT do</a:t>
                  </a:r>
                  <a:endParaRPr lang="pt-BR" kern="0" dirty="0">
                    <a:solidFill>
                      <a:prstClr val="black"/>
                    </a:solidFill>
                  </a:endParaRPr>
                </a:p>
                <a:p>
                  <a:pPr lvl="0" algn="ctr" defTabSz="457200">
                    <a:lnSpc>
                      <a:spcPct val="70000"/>
                    </a:lnSpc>
                    <a:defRPr/>
                  </a:pPr>
                  <a:r>
                    <a:rPr lang="pt-BR" kern="0" dirty="0">
                      <a:solidFill>
                        <a:prstClr val="black"/>
                      </a:solidFill>
                    </a:rPr>
                    <a:t>QUIC</a:t>
                  </a: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51135" y="5002841"/>
                  <a:ext cx="426815" cy="299189"/>
                </a:xfrm>
                <a:prstGeom prst="rect">
                  <a:avLst/>
                </a:prstGeom>
                <a:noFill/>
              </p:spPr>
              <p:txBody>
                <a:bodyPr wrap="none" rtlCol="0">
                  <a:spAutoFit/>
                </a:bodyPr>
                <a:lstStyle/>
                <a:p>
                  <a:pPr lvl="0" algn="ctr" defTabSz="457200">
                    <a:lnSpc>
                      <a:spcPct val="70000"/>
                    </a:lnSpc>
                    <a:defRPr/>
                  </a:pPr>
                  <a:r>
                    <a:rPr lang="pt-BR" sz="1400" kern="0" dirty="0">
                      <a:solidFill>
                        <a:prstClr val="black"/>
                      </a:solidFill>
                    </a:rPr>
                    <a:t>RDT do</a:t>
                  </a:r>
                </a:p>
                <a:p>
                  <a:pPr lvl="0" algn="ctr" defTabSz="457200">
                    <a:lnSpc>
                      <a:spcPct val="70000"/>
                    </a:lnSpc>
                    <a:defRPr/>
                  </a:pPr>
                  <a:r>
                    <a:rPr lang="pt-BR" kern="0" dirty="0">
                      <a:solidFill>
                        <a:prstClr val="black"/>
                      </a:solidFill>
                    </a:rPr>
                    <a:t>QUIC</a:t>
                  </a:r>
                </a:p>
                <a:p>
                  <a:pPr marL="0" marR="0" lvl="0" indent="0" algn="ctr" defTabSz="457200" rtl="0" eaLnBrk="1" fontAlgn="auto" latinLnBrk="0" hangingPunct="1">
                    <a:lnSpc>
                      <a:spcPct val="7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62196" y="4996013"/>
                  <a:ext cx="426815" cy="299189"/>
                </a:xfrm>
                <a:prstGeom prst="rect">
                  <a:avLst/>
                </a:prstGeom>
                <a:noFill/>
              </p:spPr>
              <p:txBody>
                <a:bodyPr wrap="none" rtlCol="0">
                  <a:spAutoFit/>
                </a:bodyPr>
                <a:lstStyle/>
                <a:p>
                  <a:pPr lvl="0" algn="ctr" defTabSz="457200">
                    <a:lnSpc>
                      <a:spcPct val="70000"/>
                    </a:lnSpc>
                    <a:defRPr/>
                  </a:pPr>
                  <a:r>
                    <a:rPr lang="pt-BR" sz="1400" kern="0" dirty="0">
                      <a:solidFill>
                        <a:prstClr val="black"/>
                      </a:solidFill>
                    </a:rPr>
                    <a:t>RDT do</a:t>
                  </a:r>
                </a:p>
                <a:p>
                  <a:pPr lvl="0" algn="ctr" defTabSz="457200">
                    <a:lnSpc>
                      <a:spcPct val="70000"/>
                    </a:lnSpc>
                    <a:defRPr/>
                  </a:pPr>
                  <a:r>
                    <a:rPr lang="pt-BR" kern="0" dirty="0">
                      <a:solidFill>
                        <a:prstClr val="black"/>
                      </a:solidFill>
                    </a:rPr>
                    <a:t>QUIC</a:t>
                  </a:r>
                </a:p>
                <a:p>
                  <a:pPr marL="0" marR="0" lvl="0" indent="0" algn="ctr" defTabSz="457200" rtl="0" eaLnBrk="1" fontAlgn="auto" latinLnBrk="0" hangingPunct="1">
                    <a:lnSpc>
                      <a:spcPct val="70000"/>
                    </a:lnSpc>
                    <a:spcBef>
                      <a:spcPts val="0"/>
                    </a:spcBef>
                    <a:spcAft>
                      <a:spcPts val="0"/>
                    </a:spcAft>
                    <a:buClrTx/>
                    <a:buSzTx/>
                    <a:buFontTx/>
                    <a:buNone/>
                    <a:tabLst/>
                    <a:defRPr/>
                  </a:pPr>
                  <a:endParaRPr kumimoji="0" lang="pt-BR" sz="1800" b="0" i="0" u="none" strike="noStrike" kern="0" cap="none" spc="0" normalizeH="0" baseline="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4668"/>
                <a:chOff x="3625864" y="4844056"/>
                <a:chExt cx="535512" cy="204668"/>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4668"/>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lvl="0" algn="ctr" defTabSz="457200">
                    <a:lnSpc>
                      <a:spcPct val="70000"/>
                    </a:lnSpc>
                    <a:defRPr/>
                  </a:pPr>
                  <a:r>
                    <a:rPr lang="pt-BR" sz="2000" kern="0" dirty="0">
                      <a:solidFill>
                        <a:prstClr val="black"/>
                      </a:solidFill>
                    </a:rPr>
                    <a:t>QUIC </a:t>
                  </a: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4668"/>
                <a:chOff x="3631934" y="4844056"/>
                <a:chExt cx="535512" cy="204668"/>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4668"/>
                </a:xfrm>
                <a:prstGeom prst="rect">
                  <a:avLst/>
                </a:prstGeom>
                <a:noFill/>
              </p:spPr>
              <p:txBody>
                <a:bodyPr wrap="square" rtlCol="0">
                  <a:spAutoFit/>
                </a:bodyPr>
                <a:lstStyle/>
                <a:p>
                  <a:pPr algn="ctr" defTabSz="457200">
                    <a:lnSpc>
                      <a:spcPct val="70000"/>
                    </a:lnSpc>
                    <a:defRPr/>
                  </a:pPr>
                  <a:r>
                    <a:rPr lang="pt-BR" sz="1050" kern="0" dirty="0">
                      <a:solidFill>
                        <a:prstClr val="black"/>
                      </a:solidFill>
                    </a:rPr>
                    <a:t>criptografia</a:t>
                  </a:r>
                  <a:endParaRPr lang="pt-BR" kern="0" dirty="0">
                    <a:solidFill>
                      <a:prstClr val="black"/>
                    </a:solidFill>
                  </a:endParaRPr>
                </a:p>
                <a:p>
                  <a:pPr lvl="0" algn="ctr" defTabSz="457200">
                    <a:lnSpc>
                      <a:spcPct val="70000"/>
                    </a:lnSpc>
                    <a:defRPr/>
                  </a:pPr>
                  <a:r>
                    <a:rPr lang="pt-BR" sz="2000" kern="0" dirty="0">
                      <a:solidFill>
                        <a:prstClr val="black"/>
                      </a:solidFill>
                    </a:rPr>
                    <a:t>QUIC </a:t>
                  </a: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3600" b="0" i="0" u="none" strike="noStrike" kern="0" cap="none" spc="0" normalizeH="0" baseline="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srgbClr val="FF0000"/>
                </a:solidFill>
                <a:effectLst/>
                <a:uLnTx/>
                <a:uFillTx/>
                <a:latin typeface="Calibri" panose="020F0502020204030204"/>
                <a:ea typeface="+mn-ea"/>
                <a:cs typeface="+mn-cs"/>
              </a:rPr>
              <a:t>erro!</a:t>
            </a:r>
            <a:endParaRPr kumimoji="0" lang="pt-BR" sz="1200" b="0" i="0" u="none" strike="noStrike" kern="1200" cap="none" spc="0" normalizeH="0" baseline="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BR" sz="2800" b="0" i="0" u="none" strike="noStrike" kern="0" cap="none" spc="0" normalizeH="0" baseline="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pt-BR" sz="1400" b="0" i="0" u="none" strike="noStrike" kern="0" cap="none" spc="0" normalizeH="0" baseline="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5943621" y="1066082"/>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149</a:t>
            </a:fld>
            <a:endParaRPr lang="pt-BR"/>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081775" y="1873503"/>
            <a:ext cx="3061031" cy="3309398"/>
            <a:chOff x="5343694" y="1883160"/>
            <a:chExt cx="3061031" cy="3309398"/>
          </a:xfrm>
        </p:grpSpPr>
        <p:grpSp>
          <p:nvGrpSpPr>
            <p:cNvPr id="10" name="Group 9"/>
            <p:cNvGrpSpPr/>
            <p:nvPr/>
          </p:nvGrpSpPr>
          <p:grpSpPr>
            <a:xfrm>
              <a:off x="5901165" y="1883160"/>
              <a:ext cx="2008556" cy="2443958"/>
              <a:chOff x="5901165" y="1883160"/>
              <a:chExt cx="2008556" cy="2443958"/>
            </a:xfrm>
          </p:grpSpPr>
          <p:sp>
            <p:nvSpPr>
              <p:cNvPr id="2" name="Oval 1"/>
              <p:cNvSpPr/>
              <p:nvPr/>
            </p:nvSpPr>
            <p:spPr>
              <a:xfrm>
                <a:off x="6581083" y="2834918"/>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6878224" y="3527614"/>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6690618" y="2768416"/>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5901165" y="2086013"/>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229803" y="2090667"/>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6874209" y="1883160"/>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sp>
          <p:nvSpPr>
            <p:cNvPr id="11" name="TextBox 10"/>
            <p:cNvSpPr txBox="1"/>
            <p:nvPr/>
          </p:nvSpPr>
          <p:spPr>
            <a:xfrm>
              <a:off x="5343694" y="4607783"/>
              <a:ext cx="3061031" cy="584775"/>
            </a:xfrm>
            <a:prstGeom prst="rect">
              <a:avLst/>
            </a:prstGeom>
            <a:noFill/>
          </p:spPr>
          <p:txBody>
            <a:bodyPr wrap="none" rtlCol="0">
              <a:spAutoFit/>
            </a:bodyPr>
            <a:lstStyle/>
            <a:p>
              <a:pPr algn="ctr"/>
              <a:r>
                <a:rPr lang="en-US" sz="3200" dirty="0"/>
                <a:t>de-</a:t>
              </a:r>
              <a:r>
                <a:rPr lang="en-US" sz="3200" dirty="0" err="1"/>
                <a:t>multiplexação</a:t>
              </a:r>
              <a:endParaRPr lang="en-US" sz="3200" dirty="0"/>
            </a:p>
          </p:txBody>
        </p:sp>
      </p:grpSp>
    </p:spTree>
    <p:extLst>
      <p:ext uri="{BB962C8B-B14F-4D97-AF65-F5344CB8AC3E}">
        <p14:creationId xmlns:p14="http://schemas.microsoft.com/office/powerpoint/2010/main" val="3119182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pt-BR" sz="4800"/>
              <a:t>Capítulo </a:t>
            </a:r>
            <a:r>
              <a:rPr lang="pt-BR" sz="4800" dirty="0"/>
              <a:t>3: resumo</a:t>
            </a:r>
            <a:endParaRPr lang="pt-BR"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150</a:t>
            </a:fld>
            <a:endParaRPr lang="pt-BR"/>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pt-BR" sz="3200" dirty="0"/>
              <a:t>princípios por trás dos serviços de camada de transporte:</a:t>
            </a:r>
          </a:p>
          <a:p>
            <a:pPr lvl="1">
              <a:buFont typeface="Arial"/>
              <a:buChar char="•"/>
              <a:defRPr/>
            </a:pPr>
            <a:r>
              <a:rPr lang="pt-BR" sz="2800" dirty="0"/>
              <a:t>multiplexação, </a:t>
            </a:r>
            <a:r>
              <a:rPr lang="pt-BR" sz="2800" dirty="0" err="1"/>
              <a:t>demultiplexação</a:t>
            </a:r>
            <a:endParaRPr lang="pt-BR" sz="2800" dirty="0"/>
          </a:p>
          <a:p>
            <a:pPr lvl="1">
              <a:buFont typeface="Arial"/>
              <a:buChar char="•"/>
              <a:defRPr/>
            </a:pPr>
            <a:r>
              <a:rPr lang="pt-BR" sz="2800" dirty="0"/>
              <a:t>transferência confiável de dados</a:t>
            </a:r>
          </a:p>
          <a:p>
            <a:pPr lvl="1">
              <a:buFont typeface="Arial"/>
              <a:buChar char="•"/>
              <a:defRPr/>
            </a:pPr>
            <a:r>
              <a:rPr lang="pt-BR" sz="2800" dirty="0"/>
              <a:t>controle de fluxo</a:t>
            </a:r>
          </a:p>
          <a:p>
            <a:pPr lvl="1">
              <a:buFont typeface="Arial"/>
              <a:buChar char="•"/>
              <a:defRPr/>
            </a:pPr>
            <a:r>
              <a:rPr lang="pt-BR" sz="2800" dirty="0"/>
              <a:t>controle de congestionamento</a:t>
            </a:r>
          </a:p>
          <a:p>
            <a:pPr marL="393700" indent="-263525">
              <a:buFont typeface="Wingdings" charset="2"/>
              <a:buChar char="§"/>
              <a:defRPr/>
            </a:pPr>
            <a:r>
              <a:rPr lang="pt-BR" sz="3200" dirty="0"/>
              <a:t>instanciação e implementação na Internet</a:t>
            </a:r>
          </a:p>
          <a:p>
            <a:pPr lvl="1">
              <a:buFont typeface="Arial"/>
              <a:buChar char="•"/>
              <a:defRPr/>
            </a:pPr>
            <a:r>
              <a:rPr lang="pt-BR" sz="2800" dirty="0"/>
              <a:t>UDP</a:t>
            </a:r>
          </a:p>
          <a:p>
            <a:pPr lvl="1">
              <a:buFont typeface="Arial"/>
              <a:buChar char="•"/>
              <a:defRPr/>
            </a:pPr>
            <a:r>
              <a:rPr lang="pt-BR"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pt-BR" altLang="en-US" sz="3200">
                <a:solidFill>
                  <a:srgbClr val="CC0000"/>
                </a:solidFill>
                <a:ea typeface="ＭＳ Ｐゴシック" panose="020B0600070205080204" pitchFamily="34" charset="-128"/>
              </a:rPr>
              <a:t>A seguir:</a:t>
            </a:r>
          </a:p>
          <a:p>
            <a:pPr marL="393700" indent="-266700"/>
            <a:r>
              <a:rPr lang="pt-BR" altLang="en-US" sz="3200">
                <a:ea typeface="ＭＳ Ｐゴシック" panose="020B0600070205080204" pitchFamily="34" charset="-128"/>
              </a:rPr>
              <a:t>saindo da “borda” da rede</a:t>
            </a:r>
            <a:r>
              <a:rPr lang="pt-BR" altLang="ja-JP" sz="3200">
                <a:ea typeface="ＭＳ Ｐゴシック" panose="020B0600070205080204" pitchFamily="34" charset="-128"/>
              </a:rPr>
              <a:t> </a:t>
            </a:r>
            <a:r>
              <a:rPr lang="pt-BR" altLang="ja-JP">
                <a:ea typeface="ＭＳ Ｐゴシック" panose="020B0600070205080204" pitchFamily="34" charset="-128"/>
              </a:rPr>
              <a:t>(camadas de aplicação e transporte)</a:t>
            </a:r>
          </a:p>
          <a:p>
            <a:pPr marL="393700" indent="-266700"/>
            <a:r>
              <a:rPr lang="pt-BR" altLang="en-US" sz="3200">
                <a:ea typeface="ＭＳ Ｐゴシック" panose="020B0600070205080204" pitchFamily="34" charset="-128"/>
              </a:rPr>
              <a:t>para o “núcleo” da rede</a:t>
            </a:r>
            <a:endParaRPr lang="pt-BR" altLang="ja-JP" sz="3200">
              <a:ea typeface="ＭＳ Ｐゴシック" panose="020B0600070205080204" pitchFamily="34" charset="-128"/>
            </a:endParaRPr>
          </a:p>
          <a:p>
            <a:pPr marL="393700" indent="-266700"/>
            <a:r>
              <a:rPr lang="pt-BR" altLang="en-US" sz="3200">
                <a:ea typeface="ＭＳ Ｐゴシック" panose="020B0600070205080204" pitchFamily="34" charset="-128"/>
              </a:rPr>
              <a:t>dois capítulos de camada de rede</a:t>
            </a:r>
            <a:r>
              <a:rPr lang="pt-BR" altLang="en-US">
                <a:ea typeface="ＭＳ Ｐゴシック" panose="020B0600070205080204" pitchFamily="34" charset="-128"/>
              </a:rPr>
              <a:t>:</a:t>
            </a:r>
          </a:p>
          <a:p>
            <a:pPr lvl="1"/>
            <a:r>
              <a:rPr lang="pt-BR" altLang="en-US" sz="2800">
                <a:ea typeface="ＭＳ Ｐゴシック" panose="020B0600070205080204" pitchFamily="34" charset="-128"/>
              </a:rPr>
              <a:t>plano de dados</a:t>
            </a:r>
          </a:p>
          <a:p>
            <a:pPr lvl="1"/>
            <a:r>
              <a:rPr lang="pt-BR" altLang="en-US" sz="2800">
                <a:ea typeface="ＭＳ Ｐゴシック" panose="020B0600070205080204" pitchFamily="34" charset="-128"/>
              </a:rPr>
              <a:t>plano de controle</a:t>
            </a:r>
          </a:p>
          <a:p>
            <a:endParaRPr lang="pt-BR" altLang="en-US">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Leitura Recomendada e Complementar</a:t>
            </a:r>
            <a:endParaRPr lang="pt-BR" dirty="0"/>
          </a:p>
        </p:txBody>
      </p:sp>
      <p:sp>
        <p:nvSpPr>
          <p:cNvPr id="4" name="Espaço Reservado para Número de Slide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119D8CF-8DEC-4D9F-84EE-ADF04DFF3391}" type="slidenum">
              <a:rPr kumimoji="0" lang="pt-BR" sz="1400" b="0" i="0" u="none" strike="noStrike" kern="1200" cap="none" spc="0" normalizeH="0" baseline="0" noProof="0" smtClean="0">
                <a:ln>
                  <a:noFill/>
                </a:ln>
                <a:solidFill>
                  <a:srgbClr val="FFFFFF"/>
                </a:solidFill>
                <a:effectLst/>
                <a:uLnTx/>
                <a:uFillTx/>
                <a:latin typeface="Calibri"/>
                <a:ea typeface="+mj-ea"/>
                <a:cs typeface="+mj-cs"/>
              </a:rPr>
              <a:pPr marL="0" marR="0" lvl="0" indent="0" algn="ctr" defTabSz="914400" rtl="0" eaLnBrk="1" fontAlgn="auto" latinLnBrk="0" hangingPunct="1">
                <a:lnSpc>
                  <a:spcPct val="100000"/>
                </a:lnSpc>
                <a:spcBef>
                  <a:spcPts val="0"/>
                </a:spcBef>
                <a:spcAft>
                  <a:spcPts val="0"/>
                </a:spcAft>
                <a:buClrTx/>
                <a:buSzTx/>
                <a:buFontTx/>
                <a:buNone/>
                <a:tabLst/>
                <a:defRPr/>
              </a:pPr>
              <a:t>151</a:t>
            </a:fld>
            <a:endParaRPr kumimoji="0" lang="pt-BR" sz="1400" b="0" i="0" u="none" strike="noStrike" kern="1200" cap="none" spc="0" normalizeH="0" baseline="0" noProof="0">
              <a:ln>
                <a:noFill/>
              </a:ln>
              <a:solidFill>
                <a:srgbClr val="FFFFFF"/>
              </a:solidFill>
              <a:effectLst/>
              <a:uLnTx/>
              <a:uFillTx/>
              <a:latin typeface="Calibri"/>
              <a:ea typeface="+mj-ea"/>
              <a:cs typeface="+mj-cs"/>
            </a:endParaRPr>
          </a:p>
        </p:txBody>
      </p:sp>
      <p:sp>
        <p:nvSpPr>
          <p:cNvPr id="3" name="Espaço Reservado para Conteúdo 2"/>
          <p:cNvSpPr>
            <a:spLocks noGrp="1"/>
          </p:cNvSpPr>
          <p:nvPr>
            <p:ph sz="quarter" idx="1"/>
          </p:nvPr>
        </p:nvSpPr>
        <p:spPr>
          <a:xfrm>
            <a:off x="1219200" y="1447800"/>
            <a:ext cx="8382000" cy="4572000"/>
          </a:xfrm>
        </p:spPr>
        <p:txBody>
          <a:bodyPr>
            <a:normAutofit fontScale="77500" lnSpcReduction="20000"/>
          </a:bodyPr>
          <a:lstStyle/>
          <a:p>
            <a:r>
              <a:rPr lang="pt-BR" dirty="0"/>
              <a:t>Leitura Recomendada</a:t>
            </a:r>
          </a:p>
          <a:p>
            <a:pPr lvl="1"/>
            <a:r>
              <a:rPr lang="pt-BR" dirty="0">
                <a:hlinkClick r:id="rId2"/>
              </a:rPr>
              <a:t>KUROSE, James F. e ROSS, Keith W. Redes de computadores e a Internet</a:t>
            </a:r>
            <a:r>
              <a:rPr lang="en-US" dirty="0">
                <a:hlinkClick r:id="rId2"/>
              </a:rPr>
              <a:t>: </a:t>
            </a:r>
            <a:r>
              <a:rPr lang="pt-BR" dirty="0">
                <a:hlinkClick r:id="rId2"/>
              </a:rPr>
              <a:t>Uma abordagem top-</a:t>
            </a:r>
            <a:r>
              <a:rPr lang="pt-BR" dirty="0" err="1">
                <a:hlinkClick r:id="rId2"/>
              </a:rPr>
              <a:t>down</a:t>
            </a:r>
            <a:r>
              <a:rPr lang="pt-BR" dirty="0">
                <a:hlinkClick r:id="rId2"/>
              </a:rPr>
              <a:t>. 8ª Edição. Bookman, 2021.</a:t>
            </a:r>
            <a:endParaRPr lang="pt-BR" dirty="0"/>
          </a:p>
          <a:p>
            <a:pPr lvl="2"/>
            <a:r>
              <a:rPr lang="pt-BR" dirty="0"/>
              <a:t>Capítulo 3 – Camada de Transporte.</a:t>
            </a:r>
          </a:p>
          <a:p>
            <a:pPr lvl="1"/>
            <a:r>
              <a:rPr lang="pt-BR" dirty="0">
                <a:hlinkClick r:id="rId3"/>
              </a:rPr>
              <a:t>TANENBAUM, Andrew S., FEAMSTER, Nick e WETHERALL, David. Redes de Computadores. 6ª Edição. São Paulo: Bookman, 2021.</a:t>
            </a:r>
            <a:endParaRPr lang="pt-BR" dirty="0"/>
          </a:p>
          <a:p>
            <a:pPr lvl="2">
              <a:defRPr/>
            </a:pPr>
            <a:r>
              <a:rPr lang="pt-BR" dirty="0"/>
              <a:t>Capítulo 6 – A Camada de Transporte.</a:t>
            </a:r>
          </a:p>
          <a:p>
            <a:r>
              <a:rPr lang="pt-BR" dirty="0"/>
              <a:t>Leitura Complementar</a:t>
            </a:r>
          </a:p>
          <a:p>
            <a:pPr lvl="1"/>
            <a:r>
              <a:rPr lang="pt-BR" dirty="0">
                <a:hlinkClick r:id="rId4"/>
              </a:rPr>
              <a:t>FOUROUZAN, </a:t>
            </a:r>
            <a:r>
              <a:rPr lang="pt-BR" dirty="0" err="1">
                <a:hlinkClick r:id="rId4"/>
              </a:rPr>
              <a:t>Behrouz</a:t>
            </a:r>
            <a:r>
              <a:rPr lang="pt-BR" dirty="0">
                <a:hlinkClick r:id="rId4"/>
              </a:rPr>
              <a:t> A. e FIROUZ, </a:t>
            </a:r>
            <a:r>
              <a:rPr lang="pt-BR" dirty="0" err="1">
                <a:hlinkClick r:id="rId4"/>
              </a:rPr>
              <a:t>Mosharraf</a:t>
            </a:r>
            <a:r>
              <a:rPr lang="pt-BR" dirty="0">
                <a:hlinkClick r:id="rId4"/>
              </a:rPr>
              <a:t>. Redes de Computadores: uma abordagem top-</a:t>
            </a:r>
            <a:r>
              <a:rPr lang="pt-BR" dirty="0" err="1">
                <a:hlinkClick r:id="rId4"/>
              </a:rPr>
              <a:t>down</a:t>
            </a:r>
            <a:r>
              <a:rPr lang="pt-BR" dirty="0">
                <a:hlinkClick r:id="rId4"/>
              </a:rPr>
              <a:t>. Porto Alegre: AMGH, 2013.</a:t>
            </a:r>
            <a:endParaRPr lang="pt-BR" dirty="0"/>
          </a:p>
          <a:p>
            <a:pPr lvl="2">
              <a:defRPr/>
            </a:pPr>
            <a:r>
              <a:rPr lang="pt-BR" dirty="0"/>
              <a:t>Capítulos 11 e 12.</a:t>
            </a:r>
          </a:p>
          <a:p>
            <a:pPr lvl="1"/>
            <a:r>
              <a:rPr lang="pt-BR" dirty="0">
                <a:hlinkClick r:id="rId5"/>
              </a:rPr>
              <a:t>TORRES, Gabriel. Redes de Computadores: Versão Revista e Atualizada. </a:t>
            </a:r>
            <a:r>
              <a:rPr lang="pt-BR">
                <a:hlinkClick r:id="rId5"/>
              </a:rPr>
              <a:t>Clube do Hardware, 2018.</a:t>
            </a:r>
            <a:endParaRPr lang="pt-BR"/>
          </a:p>
          <a:p>
            <a:pPr lvl="2">
              <a:defRPr/>
            </a:pPr>
            <a:r>
              <a:rPr lang="pt-BR"/>
              <a:t>Capítulo </a:t>
            </a:r>
            <a:r>
              <a:rPr lang="pt-BR" dirty="0"/>
              <a:t>12 – Nível de Transporte.</a:t>
            </a:r>
          </a:p>
          <a:p>
            <a:pPr lvl="1"/>
            <a:r>
              <a:rPr lang="pt-BR" dirty="0">
                <a:hlinkClick r:id="rId6"/>
              </a:rPr>
              <a:t>COMER, Douglas E. Interligação de Redes com TCP/IP. Volume 1: Princípios, protocolos e arquitetura. 6ª Edição. Rio de Janeiro: Elsevier, 2015.</a:t>
            </a:r>
            <a:endParaRPr lang="pt-BR" dirty="0"/>
          </a:p>
          <a:p>
            <a:pPr lvl="2">
              <a:defRPr/>
            </a:pPr>
            <a:r>
              <a:rPr lang="pt-BR" dirty="0"/>
              <a:t>Capítulos 30 a 32.</a:t>
            </a:r>
          </a:p>
          <a:p>
            <a:endParaRPr lang="pt-BR" dirty="0"/>
          </a:p>
          <a:p>
            <a:endParaRPr lang="pt-BR" dirty="0"/>
          </a:p>
        </p:txBody>
      </p:sp>
      <p:pic>
        <p:nvPicPr>
          <p:cNvPr id="56324" name="Picture 4" descr="Redes de Computadores: Uma Abordagem Top-Down">
            <a:hlinkClick r:id="rId4"/>
            <a:extLst>
              <a:ext uri="{FF2B5EF4-FFF2-40B4-BE49-F238E27FC236}">
                <a16:creationId xmlns:a16="http://schemas.microsoft.com/office/drawing/2014/main" id="{1B624E5A-111C-46EE-963C-7A9E158F8D2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815729" y="2910102"/>
            <a:ext cx="965613" cy="1385633"/>
          </a:xfrm>
          <a:prstGeom prst="rect">
            <a:avLst/>
          </a:prstGeom>
          <a:noFill/>
          <a:extLst>
            <a:ext uri="{909E8E84-426E-40DD-AFC4-6F175D3DCCD1}">
              <a14:hiddenFill xmlns:a14="http://schemas.microsoft.com/office/drawing/2010/main">
                <a:solidFill>
                  <a:srgbClr val="FFFFFF"/>
                </a:solidFill>
              </a14:hiddenFill>
            </a:ext>
          </a:extLst>
        </p:spPr>
      </p:pic>
      <p:pic>
        <p:nvPicPr>
          <p:cNvPr id="56326" name="Picture 6" descr="Interligação de redes com TCP/IP - Volume 1: Princípios, Protocolos e Arquitetura">
            <a:hlinkClick r:id="rId6"/>
            <a:extLst>
              <a:ext uri="{FF2B5EF4-FFF2-40B4-BE49-F238E27FC236}">
                <a16:creationId xmlns:a16="http://schemas.microsoft.com/office/drawing/2014/main" id="{7DD0A819-FE67-4261-B332-87E7D417C54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815730" y="4502439"/>
            <a:ext cx="1006237" cy="1325086"/>
          </a:xfrm>
          <a:prstGeom prst="rect">
            <a:avLst/>
          </a:prstGeom>
          <a:noFill/>
          <a:extLst>
            <a:ext uri="{909E8E84-426E-40DD-AFC4-6F175D3DCCD1}">
              <a14:hiddenFill xmlns:a14="http://schemas.microsoft.com/office/drawing/2010/main">
                <a:solidFill>
                  <a:srgbClr val="FFFFFF"/>
                </a:solidFill>
              </a14:hiddenFill>
            </a:ext>
          </a:extLst>
        </p:spPr>
      </p:pic>
      <p:pic>
        <p:nvPicPr>
          <p:cNvPr id="56328" name="Picture 8">
            <a:hlinkClick r:id="rId5"/>
            <a:extLst>
              <a:ext uri="{FF2B5EF4-FFF2-40B4-BE49-F238E27FC236}">
                <a16:creationId xmlns:a16="http://schemas.microsoft.com/office/drawing/2014/main" id="{C84ED36B-ED24-486E-A6B4-F212DCF0443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903966" y="2910102"/>
            <a:ext cx="965613" cy="1393700"/>
          </a:xfrm>
          <a:prstGeom prst="rect">
            <a:avLst/>
          </a:prstGeom>
          <a:noFill/>
          <a:extLst>
            <a:ext uri="{909E8E84-426E-40DD-AFC4-6F175D3DCCD1}">
              <a14:hiddenFill xmlns:a14="http://schemas.microsoft.com/office/drawing/2010/main">
                <a:solidFill>
                  <a:srgbClr val="FFFFFF"/>
                </a:solidFill>
              </a14:hiddenFill>
            </a:ext>
          </a:extLst>
        </p:spPr>
      </p:pic>
      <p:pic>
        <p:nvPicPr>
          <p:cNvPr id="23554" name="Picture 2" descr="https://images-na.ssl-images-amazon.com/images/I/51wy-dJ5l1L._SX376_BO1,204,203,200_.jpg">
            <a:hlinkClick r:id="rId2"/>
            <a:extLst>
              <a:ext uri="{FF2B5EF4-FFF2-40B4-BE49-F238E27FC236}">
                <a16:creationId xmlns:a16="http://schemas.microsoft.com/office/drawing/2014/main" id="{EB983475-ACB1-4995-9F01-BF6C1A1B865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815729"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s://images-na.ssl-images-amazon.com/images/I/51QZmHd0UGL._SX376_BO1,204,203,200_.jpg">
            <a:hlinkClick r:id="rId3"/>
            <a:extLst>
              <a:ext uri="{FF2B5EF4-FFF2-40B4-BE49-F238E27FC236}">
                <a16:creationId xmlns:a16="http://schemas.microsoft.com/office/drawing/2014/main" id="{987C8FBE-96D5-C9D0-8F0C-A9263D30C5B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903965" y="1498465"/>
            <a:ext cx="965613" cy="12747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576543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pt-BR" altLang="en-US" sz="4400">
                <a:ea typeface="ＭＳ Ｐゴシック" panose="020B0600070205080204" pitchFamily="34" charset="-128"/>
              </a:rPr>
              <a:t>Slides adicionais do Capítulo 3</a:t>
            </a:r>
            <a:endParaRPr lang="pt-BR" sz="440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pt-BR"/>
              <a:t>Transport Layer: 3-</a:t>
            </a:r>
            <a:fld id="{C4204591-24BD-A542-B9D5-F8D8A88D2FEE}" type="slidenum">
              <a:rPr lang="pt-BR" smtClean="0"/>
              <a:pPr/>
              <a:t>152</a:t>
            </a:fld>
            <a:endParaRPr lang="pt-BR"/>
          </a:p>
        </p:txBody>
      </p:sp>
    </p:spTree>
    <p:extLst>
      <p:ext uri="{BB962C8B-B14F-4D97-AF65-F5344CB8AC3E}">
        <p14:creationId xmlns:p14="http://schemas.microsoft.com/office/powerpoint/2010/main" val="205305261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Go-Back-N: FSM estendida do emissor</a:t>
            </a:r>
            <a:endParaRPr lang="pt-BR" sz="4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pt-BR" sz="1100" b="0" i="0" u="none" strike="noStrike" kern="1200" cap="none" spc="0" normalizeH="0" baseline="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pt-BR" sz="1100" b="0" i="0" u="none" strike="noStrike" kern="1200" cap="none" spc="0" normalizeH="0" baseline="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Espere</a:t>
              </a:r>
              <a:endParaRPr kumimoji="0" lang="pt-BR" altLang="en-US" sz="11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pt-BR" altLang="en-US" sz="10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if</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nextseqnum,dados,chksum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if</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(base ==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else</a:t>
              </a:r>
              <a:endPar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corrupt(rcvpkt)</a:t>
              </a:r>
              <a:r>
                <a:rPr kumimoji="0" lang="pt-BR" altLang="en-US" sz="10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Go-Back-N: FSM estendida do receptor</a:t>
            </a:r>
            <a:endParaRPr lang="pt-BR" sz="4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pt-BR" sz="1100" b="0" i="0" u="none" strike="noStrike" kern="1200" cap="none" spc="0" normalizeH="0" baseline="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pt-BR" sz="1100" b="0" i="0" u="none" strike="noStrike" kern="1200" cap="none" spc="0" normalizeH="0" baseline="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20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pt-BR" altLang="en-US" sz="20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  &amp;&amp; notcorrupt(rcvpkt)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  &amp;&amp; hasseqnum(rcvpkt,expectedseqnum) </a:t>
            </a:r>
            <a:endParaRPr kumimoji="0" lang="pt-BR" altLang="en-US" sz="1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pt-BR" altLang="en-US" sz="14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2287669" cy="841375"/>
            <a:chOff x="4320949" y="1306513"/>
            <a:chExt cx="2287669"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pt-BR" altLang="en-US" sz="1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224798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qualquer outro evento</a:t>
              </a:r>
              <a:endParaRPr kumimoji="0" lang="pt-BR" altLang="en-US" sz="1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sndpkt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4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  make_pkt(expectedseqnum,ACK,chksum)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24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apenas ACK: </a:t>
            </a:r>
            <a:r>
              <a:rPr lang="pt-BR" altLang="en-US" dirty="0">
                <a:solidFill>
                  <a:prstClr val="black"/>
                </a:solidFill>
                <a:latin typeface="Calibri" panose="020F0502020204030204"/>
                <a:ea typeface="ＭＳ Ｐゴシック" panose="020B0600070205080204" pitchFamily="34" charset="-128"/>
              </a:rPr>
              <a:t>sempre envia ACK com o maior número de sequência</a:t>
            </a: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em ordem </a:t>
            </a:r>
            <a:r>
              <a:rPr lang="pt-BR" altLang="en-US" dirty="0">
                <a:solidFill>
                  <a:prstClr val="black"/>
                </a:solidFill>
                <a:ea typeface="ＭＳ Ｐゴシック" panose="020B0600070205080204" pitchFamily="34" charset="-128"/>
              </a:rPr>
              <a:t>para pacotes recebidos corretamente</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pode gerar </a:t>
            </a:r>
            <a:r>
              <a:rPr kumimoji="0" lang="pt-BR" altLang="en-US" sz="2400" b="0" i="0" u="none" strike="noStrike" kern="1200" cap="none" spc="0" normalizeH="0" baseline="0" dirty="0" err="1">
                <a:ln>
                  <a:noFill/>
                </a:ln>
                <a:solidFill>
                  <a:prstClr val="black"/>
                </a:solidFill>
                <a:effectLst/>
                <a:uLnTx/>
                <a:uFillTx/>
                <a:latin typeface="Calibri" panose="020F0502020204030204"/>
                <a:ea typeface="ＭＳ Ｐゴシック" panose="020B0600070205080204" pitchFamily="34" charset="-128"/>
                <a:cs typeface="+mn-cs"/>
              </a:rPr>
              <a:t>ACKs</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duplicados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só precisa lembrar de </a:t>
            </a:r>
            <a:r>
              <a:rPr kumimoji="0" lang="pt-BR" altLang="en-US" sz="2400" b="1" i="0" u="none" strike="noStrike" kern="1200" cap="none" spc="0" normalizeH="0" baseline="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pt-BR" altLang="en-US" sz="2400" b="1" i="0" u="none" strike="noStrike" kern="1200" cap="none" spc="0" normalizeH="0" baseline="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pacote fora de ordem: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descarta (não precisa manter em buffer</a:t>
            </a: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ja-JP" sz="2400"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sem buffer no receptor!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reenvia ACK do pacote com maior número de sequência em ordem</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Emissor TCP </a:t>
            </a:r>
            <a:r>
              <a:rPr lang="pt-BR" dirty="0"/>
              <a:t>(simplificado)</a:t>
            </a:r>
            <a:endParaRPr lang="pt-BR"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dirty="0" err="1">
                <a:ln>
                  <a:noFill/>
                </a:ln>
                <a:solidFill>
                  <a:prstClr val="white">
                    <a:lumMod val="50000"/>
                  </a:prstClr>
                </a:solidFill>
                <a:effectLst/>
                <a:uLnTx/>
                <a:uFillTx/>
                <a:latin typeface="Calibri" panose="020F0502020204030204"/>
                <a:ea typeface="+mn-ea"/>
                <a:cs typeface="+mn-cs"/>
              </a:rPr>
              <a:t>Transport</a:t>
            </a:r>
            <a:r>
              <a:rPr kumimoji="0" lang="pt-BR" sz="1100" b="0" i="0" u="none" strike="noStrike" kern="1200" cap="none" spc="0" normalizeH="0" baseline="0" dirty="0">
                <a:ln>
                  <a:noFill/>
                </a:ln>
                <a:solidFill>
                  <a:prstClr val="white">
                    <a:lumMod val="50000"/>
                  </a:prstClr>
                </a:solidFill>
                <a:effectLst/>
                <a:uLnTx/>
                <a:uFillTx/>
                <a:latin typeface="Calibri" panose="020F0502020204030204"/>
                <a:ea typeface="+mn-ea"/>
                <a:cs typeface="+mn-cs"/>
              </a:rPr>
              <a:t> </a:t>
            </a:r>
            <a:r>
              <a:rPr kumimoji="0" lang="pt-BR" sz="1100" b="0" i="0" u="none" strike="noStrike" kern="1200" cap="none" spc="0" normalizeH="0" baseline="0" dirty="0" err="1">
                <a:ln>
                  <a:noFill/>
                </a:ln>
                <a:solidFill>
                  <a:prstClr val="white">
                    <a:lumMod val="50000"/>
                  </a:prstClr>
                </a:solidFill>
                <a:effectLst/>
                <a:uLnTx/>
                <a:uFillTx/>
                <a:latin typeface="Calibri" panose="020F0502020204030204"/>
                <a:ea typeface="+mn-ea"/>
                <a:cs typeface="+mn-cs"/>
              </a:rPr>
              <a:t>Layer</a:t>
            </a:r>
            <a:r>
              <a:rPr kumimoji="0" lang="pt-BR" sz="1100" b="0" i="0" u="none" strike="noStrike" kern="1200" cap="none" spc="0" normalizeH="0" baseline="0" dirty="0">
                <a:ln>
                  <a:noFill/>
                </a:ln>
                <a:solidFill>
                  <a:prstClr val="white">
                    <a:lumMod val="50000"/>
                  </a:prstClr>
                </a:solidFill>
                <a:effectLst/>
                <a:uLnTx/>
                <a:uFillTx/>
                <a:latin typeface="Calibri" panose="020F0502020204030204"/>
                <a:ea typeface="+mn-ea"/>
                <a:cs typeface="+mn-cs"/>
              </a:rPr>
              <a:t>: 3-</a:t>
            </a:r>
            <a:fld id="{C4204591-24BD-A542-B9D5-F8D8A88D2FEE}" type="slidenum">
              <a:rPr kumimoji="0" lang="pt-BR" sz="1100" b="0" i="0" u="none" strike="noStrike" kern="1200" cap="none" spc="0" normalizeH="0" baseline="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pt-BR" sz="1100" b="0" i="0" u="none" strike="noStrike" kern="1200" cap="none" spc="0" normalizeH="0" baseline="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1188" y="2724762"/>
            <a:ext cx="903774" cy="837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espere</a:t>
            </a:r>
          </a:p>
          <a:p>
            <a:pPr marL="0" marR="0" lvl="0" indent="0" algn="ctr" defTabSz="914400" rtl="0" eaLnBrk="0" fontAlgn="base" latinLnBrk="0" hangingPunct="0">
              <a:lnSpc>
                <a:spcPct val="80000"/>
              </a:lnSpc>
              <a:spcBef>
                <a:spcPct val="0"/>
              </a:spcBef>
              <a:spcAft>
                <a:spcPct val="0"/>
              </a:spcAft>
              <a:buClrTx/>
              <a:buSzTx/>
              <a:buFontTx/>
              <a:buNone/>
              <a:tabLst/>
              <a:defRPr/>
            </a:pPr>
            <a:r>
              <a:rPr lang="pt-BR" sz="2000" dirty="0">
                <a:solidFill>
                  <a:srgbClr val="000000"/>
                </a:solidFill>
                <a:latin typeface="Calibri" panose="020F0502020204030204"/>
              </a:rPr>
              <a:t>por</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evento</a:t>
            </a:r>
            <a:endParaRPr kumimoji="0" lang="pt-BR" sz="18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69934"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dirty="0" err="1">
                <a:ln>
                  <a:noFill/>
                </a:ln>
                <a:solidFill>
                  <a:srgbClr val="000000"/>
                </a:solidFill>
                <a:effectLst/>
                <a:uLnTx/>
                <a:uFillTx/>
                <a:latin typeface="Arial" charset="0"/>
                <a:ea typeface="ＭＳ Ｐゴシック" charset="0"/>
                <a:cs typeface="+mn-cs"/>
              </a:rPr>
              <a:t>NextSeqNum</a:t>
            </a:r>
            <a:r>
              <a:rPr kumimoji="0" lang="pt-BR" sz="1400" b="0" i="0" u="none" strike="noStrike" kern="1200" cap="none" spc="0" normalizeH="0" baseline="0" dirty="0">
                <a:ln>
                  <a:noFill/>
                </a:ln>
                <a:solidFill>
                  <a:srgbClr val="000000"/>
                </a:solidFill>
                <a:effectLst/>
                <a:uLnTx/>
                <a:uFillTx/>
                <a:latin typeface="Arial" charset="0"/>
                <a:ea typeface="ＭＳ Ｐゴシック" charset="0"/>
                <a:cs typeface="+mn-cs"/>
              </a:rPr>
              <a:t> = </a:t>
            </a:r>
            <a:r>
              <a:rPr kumimoji="0" lang="pt-BR" sz="1400" b="0" i="0" u="none" strike="noStrike" kern="1200" cap="none" spc="0" normalizeH="0" baseline="0" dirty="0" err="1">
                <a:ln>
                  <a:noFill/>
                </a:ln>
                <a:solidFill>
                  <a:srgbClr val="000000"/>
                </a:solidFill>
                <a:effectLst/>
                <a:uLnTx/>
                <a:uFillTx/>
                <a:latin typeface="Arial" charset="0"/>
                <a:ea typeface="ＭＳ Ｐゴシック" charset="0"/>
                <a:cs typeface="+mn-cs"/>
              </a:rPr>
              <a:t>InitialSeqNum</a:t>
            </a:r>
            <a:endParaRPr kumimoji="0" lang="pt-BR" sz="1400" b="0" i="0" u="none" strike="noStrike" kern="1200" cap="none" spc="0" normalizeH="0" baseline="0" dirty="0">
              <a:ln>
                <a:noFill/>
              </a:ln>
              <a:solidFill>
                <a:srgbClr val="000000"/>
              </a:solidFill>
              <a:effectLst/>
              <a:uLnTx/>
              <a:uFillTx/>
              <a:latin typeface="Arial" charset="0"/>
              <a:ea typeface="ＭＳ Ｐゴシック" charset="0"/>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dirty="0" err="1">
                <a:ln>
                  <a:noFill/>
                </a:ln>
                <a:solidFill>
                  <a:srgbClr val="000000"/>
                </a:solidFill>
                <a:effectLst/>
                <a:uLnTx/>
                <a:uFillTx/>
                <a:latin typeface="Arial" charset="0"/>
                <a:ea typeface="ＭＳ Ｐゴシック" charset="0"/>
                <a:cs typeface="+mn-cs"/>
              </a:rPr>
              <a:t>SendBase</a:t>
            </a:r>
            <a:r>
              <a:rPr kumimoji="0" lang="pt-BR" sz="1400" b="0" i="0" u="none" strike="noStrike" kern="1200" cap="none" spc="0" normalizeH="0" baseline="0" dirty="0">
                <a:ln>
                  <a:noFill/>
                </a:ln>
                <a:solidFill>
                  <a:srgbClr val="000000"/>
                </a:solidFill>
                <a:effectLst/>
                <a:uLnTx/>
                <a:uFillTx/>
                <a:latin typeface="Arial" charset="0"/>
                <a:ea typeface="ＭＳ Ｐゴシック" charset="0"/>
                <a:cs typeface="+mn-cs"/>
              </a:rPr>
              <a:t> = </a:t>
            </a:r>
            <a:r>
              <a:rPr kumimoji="0" lang="pt-BR" sz="1400" b="0" i="0" u="none" strike="noStrike" kern="1200" cap="none" spc="0" normalizeH="0" baseline="0" dirty="0" err="1">
                <a:ln>
                  <a:noFill/>
                </a:ln>
                <a:solidFill>
                  <a:srgbClr val="000000"/>
                </a:solidFill>
                <a:effectLst/>
                <a:uLnTx/>
                <a:uFillTx/>
                <a:latin typeface="Arial" charset="0"/>
                <a:ea typeface="ＭＳ Ｐゴシック" charset="0"/>
                <a:cs typeface="+mn-cs"/>
              </a:rPr>
              <a:t>InitialSeqNum</a:t>
            </a:r>
            <a:endParaRPr kumimoji="0" lang="pt-BR" sz="1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0" normalizeH="0" baseline="0" dirty="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4"/>
            <a:ext cx="3298825" cy="1400176"/>
            <a:chOff x="1270" y="3518"/>
            <a:chExt cx="2078" cy="882"/>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6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eaLnBrk="0" fontAlgn="base" hangingPunct="0">
                <a:spcBef>
                  <a:spcPct val="0"/>
                </a:spcBef>
                <a:spcAft>
                  <a:spcPct val="0"/>
                </a:spcAft>
                <a:defRPr/>
              </a:pP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retransmitir segmento não </a:t>
              </a:r>
            </a:p>
            <a:p>
              <a:pPr eaLnBrk="0" fontAlgn="base" hangingPunct="0">
                <a:spcBef>
                  <a:spcPct val="0"/>
                </a:spcBef>
                <a:spcAft>
                  <a:spcPct val="0"/>
                </a:spcAft>
                <a:defRPr/>
              </a:pPr>
              <a:r>
                <a:rPr lang="pt-BR" kern="0" dirty="0">
                  <a:solidFill>
                    <a:srgbClr val="000000"/>
                  </a:solidFill>
                </a:rPr>
                <a:t> </a:t>
              </a: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     reconhecido com o menor </a:t>
              </a:r>
            </a:p>
            <a:p>
              <a:pPr eaLnBrk="0" fontAlgn="base" hangingPunct="0">
                <a:spcBef>
                  <a:spcPct val="0"/>
                </a:spcBef>
                <a:spcAft>
                  <a:spcPct val="0"/>
                </a:spcAft>
                <a:defRPr/>
              </a:pPr>
              <a:r>
                <a:rPr lang="pt-BR" kern="0" dirty="0">
                  <a:solidFill>
                    <a:srgbClr val="000000"/>
                  </a:solidFill>
                </a:rPr>
                <a:t>      </a:t>
              </a: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número de sequência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iniciar temporizador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2854328" y="4387450"/>
            <a:ext cx="6167445" cy="2193925"/>
            <a:chOff x="489" y="2592"/>
            <a:chExt cx="3885" cy="1382"/>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3696" cy="11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if</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(y &gt;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SendBase</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SendBase</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SendBase</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–1: último byte cumulativamente reconhecido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if</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(há atualmente segmentos ainda não reconhecidos)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iniciar temporizador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else</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parar temporizador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489" y="2592"/>
              <a:ext cx="262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ACK recebido, com campo ACK com valor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387979" cy="1938338"/>
            <a:chOff x="5851525" y="1207687"/>
            <a:chExt cx="5387979" cy="1938338"/>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32603" y="1207687"/>
              <a:ext cx="4406901" cy="1938338"/>
              <a:chOff x="3019" y="1263"/>
              <a:chExt cx="2776" cy="1221"/>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776" cy="10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cria segmento, seq. #: </a:t>
                </a:r>
                <a:r>
                  <a:rPr kumimoji="0" lang="pt-BR" altLang="en-US" sz="1600" b="0" i="0" u="none" strike="noStrike" kern="0" cap="none" spc="0" normalizeH="0" baseline="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passar segmento para IP (i.e., </a:t>
                </a:r>
                <a:r>
                  <a:rPr kumimoji="0" lang="pt-BR" altLang="ja-JP"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“enviar”)</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pt-BR" altLang="en-US" sz="1600" b="0" i="0" u="none" strike="noStrike" kern="0" cap="none" spc="0" normalizeH="0" baseline="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pt-BR" altLang="en-US" sz="1600" b="0" i="0" u="none" strike="noStrike" kern="0" cap="none" spc="0" normalizeH="0" baseline="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length</a:t>
                </a: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(dados)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if</a:t>
                </a: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 (temporizador não está executando)</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    iniciar temporizador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23" y="1263"/>
                <a:ext cx="2155"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dados recebidos da aplicação acima</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FSM do handshake de 3 </a:t>
            </a:r>
            <a:r>
              <a:rPr lang="en-US" sz="4800" dirty="0" err="1"/>
              <a:t>vias</a:t>
            </a:r>
            <a:r>
              <a:rPr lang="en-US" sz="4800" dirty="0"/>
              <a:t> do TCP</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lvl="0" algn="ctr" eaLnBrk="0" fontAlgn="base" hangingPunct="0">
              <a:lnSpc>
                <a:spcPct val="90000"/>
              </a:lnSpc>
              <a:spcAft>
                <a:spcPct val="0"/>
              </a:spcAft>
              <a:defRPr/>
            </a:pPr>
            <a:r>
              <a:rPr lang="pt-BR" sz="1400" kern="0" dirty="0">
                <a:solidFill>
                  <a:srgbClr val="000000"/>
                </a:solidFill>
              </a:rPr>
              <a:t>cria novo socket para</a:t>
            </a:r>
            <a:br>
              <a:rPr lang="pt-BR" sz="1400" kern="0" dirty="0">
                <a:solidFill>
                  <a:srgbClr val="000000"/>
                </a:solidFill>
              </a:rPr>
            </a:br>
            <a:r>
              <a:rPr lang="pt-BR" sz="1400" kern="0" dirty="0">
                <a:solidFill>
                  <a:srgbClr val="000000"/>
                </a:solidFill>
              </a:rPr>
              <a:t>comunicação de volta ao cliente </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157</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err="1"/>
              <a:t>Fechando</a:t>
            </a:r>
            <a:r>
              <a:rPr lang="en-US" dirty="0"/>
              <a:t> </a:t>
            </a:r>
            <a:r>
              <a:rPr lang="en-US" dirty="0" err="1"/>
              <a:t>uma</a:t>
            </a:r>
            <a:r>
              <a:rPr lang="en-US" dirty="0"/>
              <a:t> </a:t>
            </a:r>
            <a:r>
              <a:rPr lang="en-US" dirty="0" err="1"/>
              <a:t>conexão</a:t>
            </a:r>
            <a:r>
              <a:rPr lang="en-US" dirty="0"/>
              <a:t> TCP</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4058307" y="2879972"/>
            <a:ext cx="5072065" cy="1052514"/>
            <a:chOff x="1379" y="1828"/>
            <a:chExt cx="3195" cy="663"/>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79" y="2066"/>
              <a:ext cx="805" cy="4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90000"/>
                </a:lnSpc>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rPr>
                <a:t> </a:t>
              </a:r>
              <a:r>
                <a:rPr lang="pt-BR" sz="1400" dirty="0"/>
                <a:t>espera pelo</a:t>
              </a:r>
            </a:p>
            <a:p>
              <a:pPr algn="r">
                <a:lnSpc>
                  <a:spcPct val="90000"/>
                </a:lnSpc>
                <a:defRPr/>
              </a:pPr>
              <a:r>
                <a:rPr lang="pt-BR" sz="1400" dirty="0"/>
                <a:t>encerramento</a:t>
              </a:r>
            </a:p>
            <a:p>
              <a:pPr algn="r">
                <a:lnSpc>
                  <a:spcPct val="90000"/>
                </a:lnSpc>
                <a:defRPr/>
              </a:pPr>
              <a:r>
                <a:rPr lang="pt-BR" sz="1400" dirty="0"/>
                <a:t> do servidor</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752" cy="4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90000"/>
                </a:lnSpc>
                <a:defRPr/>
              </a:pPr>
              <a:r>
                <a:rPr lang="pt-BR" sz="1400" dirty="0"/>
                <a:t>ainda pode</a:t>
              </a:r>
              <a:br>
                <a:rPr lang="pt-BR" sz="1400" dirty="0"/>
              </a:br>
              <a:r>
                <a:rPr lang="pt-BR" sz="1400" dirty="0"/>
                <a:t>enviar dados</a:t>
              </a:r>
            </a:p>
            <a:p>
              <a:pPr marL="0" marR="0" lvl="0" indent="0" defTabSz="91440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endParaRP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8313"/>
            <a:chOff x="3817" y="1910"/>
            <a:chExt cx="1576" cy="1095"/>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848" cy="3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90000"/>
                </a:lnSpc>
                <a:defRPr/>
              </a:pPr>
              <a:r>
                <a:rPr lang="pt-BR" sz="1400" dirty="0"/>
                <a:t>não pode mais</a:t>
              </a:r>
              <a:br>
                <a:rPr lang="pt-BR" sz="1400" dirty="0"/>
              </a:br>
              <a:r>
                <a:rPr lang="pt-BR" sz="1400" dirty="0"/>
                <a:t>enviar dados</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056" y="3093"/>
              <a:ext cx="1097" cy="5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90000"/>
                </a:lnSpc>
                <a:defRPr/>
              </a:pPr>
              <a:r>
                <a:rPr lang="pt-BR" sz="1400" dirty="0"/>
                <a:t>espera temporizada</a:t>
              </a:r>
            </a:p>
            <a:p>
              <a:pPr algn="r">
                <a:lnSpc>
                  <a:spcPct val="90000"/>
                </a:lnSpc>
                <a:defRPr/>
              </a:pPr>
              <a:r>
                <a:rPr lang="pt-BR" sz="1400" dirty="0"/>
                <a:t>por 2*</a:t>
              </a:r>
              <a:r>
                <a:rPr lang="pt-BR" sz="1400" dirty="0" err="1"/>
                <a:t>maximo</a:t>
              </a:r>
              <a:r>
                <a:rPr lang="pt-BR" sz="1400" dirty="0"/>
                <a:t> </a:t>
              </a:r>
            </a:p>
            <a:p>
              <a:pPr algn="r">
                <a:lnSpc>
                  <a:spcPct val="90000"/>
                </a:lnSpc>
                <a:defRPr/>
              </a:pPr>
              <a:r>
                <a:rPr lang="pt-BR" sz="1400" dirty="0"/>
                <a:t>tempo de vida </a:t>
              </a:r>
              <a:br>
                <a:rPr lang="pt-BR" sz="1400" dirty="0"/>
              </a:br>
              <a:r>
                <a:rPr lang="pt-BR" sz="1400" dirty="0"/>
                <a:t>de um segmento</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214437"/>
            <a:chOff x="759" y="1323"/>
            <a:chExt cx="3008" cy="765"/>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110" y="1541"/>
              <a:ext cx="1012" cy="54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90000"/>
                </a:lnSpc>
                <a:defRPr/>
              </a:pPr>
              <a:r>
                <a:rPr lang="pt-BR" sz="1400" dirty="0"/>
                <a:t>não pode mais enviar, mas pode receber dados</a:t>
              </a:r>
            </a:p>
            <a:p>
              <a:pPr marL="0" marR="0" lvl="0" indent="0" algn="r" defTabSz="91440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endParaRP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1761220" y="1346443"/>
            <a:ext cx="211147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err="1">
                <a:ln>
                  <a:noFill/>
                </a:ln>
                <a:solidFill>
                  <a:srgbClr val="000099"/>
                </a:solidFill>
                <a:effectLst/>
                <a:uLnTx/>
                <a:uFillTx/>
                <a:latin typeface="Tahoma" charset="0"/>
                <a:ea typeface="ＭＳ Ｐゴシック" charset="0"/>
              </a:rPr>
              <a:t>estado</a:t>
            </a: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 do </a:t>
            </a:r>
            <a:r>
              <a:rPr kumimoji="0" lang="en-US" sz="2000" b="0" u="none" strike="noStrike" kern="0" cap="none" spc="0" normalizeH="0" baseline="0" noProof="0" dirty="0" err="1">
                <a:ln>
                  <a:noFill/>
                </a:ln>
                <a:solidFill>
                  <a:srgbClr val="000099"/>
                </a:solidFill>
                <a:effectLst/>
                <a:uLnTx/>
                <a:uFillTx/>
                <a:latin typeface="Tahoma" charset="0"/>
                <a:ea typeface="ＭＳ Ｐゴシック" charset="0"/>
              </a:rPr>
              <a:t>cliente</a:t>
            </a:r>
            <a:endParaRPr kumimoji="0" lang="en-US" sz="2000" b="0" u="none" strike="noStrike" kern="0" cap="none" spc="0" normalizeH="0" baseline="0" noProof="0" dirty="0">
              <a:ln>
                <a:noFill/>
              </a:ln>
              <a:solidFill>
                <a:srgbClr val="000099"/>
              </a:solidFill>
              <a:effectLst/>
              <a:uLnTx/>
              <a:uFillTx/>
              <a:latin typeface="Tahoma"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562388" y="1363906"/>
            <a:ext cx="227818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err="1">
                <a:ln>
                  <a:noFill/>
                </a:ln>
                <a:solidFill>
                  <a:srgbClr val="000099"/>
                </a:solidFill>
                <a:effectLst/>
                <a:uLnTx/>
                <a:uFillTx/>
                <a:latin typeface="Tahoma" charset="0"/>
                <a:ea typeface="ＭＳ Ｐゴシック" charset="0"/>
              </a:rPr>
              <a:t>estado</a:t>
            </a: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 do </a:t>
            </a:r>
            <a:r>
              <a:rPr kumimoji="0" lang="en-US" sz="2000" b="0" u="none" strike="noStrike" kern="0" cap="none" spc="0" normalizeH="0" baseline="0" noProof="0" dirty="0" err="1">
                <a:ln>
                  <a:noFill/>
                </a:ln>
                <a:solidFill>
                  <a:srgbClr val="000099"/>
                </a:solidFill>
                <a:effectLst/>
                <a:uLnTx/>
                <a:uFillTx/>
                <a:latin typeface="Tahoma" charset="0"/>
                <a:ea typeface="ＭＳ Ｐゴシック" charset="0"/>
              </a:rPr>
              <a:t>servidor</a:t>
            </a:r>
            <a:endParaRPr kumimoji="0" lang="en-US" sz="2000" b="0" u="none" strike="noStrike" kern="0" cap="none" spc="0" normalizeH="0" baseline="0" noProof="0" dirty="0">
              <a:ln>
                <a:noFill/>
              </a:ln>
              <a:solidFill>
                <a:srgbClr val="000099"/>
              </a:solidFill>
              <a:effectLst/>
              <a:uLnTx/>
              <a:uFillTx/>
              <a:latin typeface="Tahoma"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pt-BR" sz="4800"/>
              <a:t>Vazão do TCP</a:t>
            </a:r>
            <a:endParaRPr lang="pt-BR"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pt-BR" dirty="0"/>
              <a:t>vazão média do TCP como função do tamanho da janela e </a:t>
            </a:r>
            <a:r>
              <a:rPr lang="pt-BR"/>
              <a:t>do RTT</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lvl="1">
              <a:defRPr/>
            </a:pPr>
            <a:r>
              <a:rPr lang="pt-BR"/>
              <a:t>ignore </a:t>
            </a:r>
            <a:r>
              <a:rPr lang="pt-BR" dirty="0"/>
              <a:t>a partida lenta, assuma que sempre há dados </a:t>
            </a:r>
            <a:r>
              <a:rPr lang="pt-BR"/>
              <a:t>para enviar</a:t>
            </a:r>
            <a:endPar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 tamanho da janela </a:t>
            </a:r>
            <a:r>
              <a:rPr kumimoji="0" lang="pt-BR"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(medido em bytes)</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onde a perda ocorre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tamanho médio da janela (# bytes no ar) é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vazão média é 3/4W por RTT</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W</a:t>
              </a:r>
              <a:endParaRPr kumimoji="0" lang="pt-BR" sz="16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W/2</a:t>
              </a:r>
              <a:endParaRPr kumimoji="0" lang="pt-BR" sz="16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2733676" y="3552826"/>
            <a:ext cx="4225926" cy="620712"/>
            <a:chOff x="1468" y="2139"/>
            <a:chExt cx="2662"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468" y="2219"/>
              <a:ext cx="1614"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Tahoma" charset="0"/>
                  <a:ea typeface="ＭＳ Ｐゴシック" charset="0"/>
                  <a:cs typeface="+mn-cs"/>
                </a:rPr>
                <a:t>vazão média do TCP = </a:t>
              </a: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44" cy="391"/>
              <a:chOff x="3498" y="2153"/>
              <a:chExt cx="1144"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Tahoma" charset="0"/>
                    <a:ea typeface="ＭＳ Ｐゴシック" charset="0"/>
                    <a:cs typeface="+mn-cs"/>
                  </a:rPr>
                  <a:t>3</a:t>
                </a: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Tahoma" charset="0"/>
                    <a:ea typeface="ＭＳ Ｐゴシック" charset="0"/>
                    <a:cs typeface="+mn-cs"/>
                  </a:rPr>
                  <a:t>4</a:t>
                </a: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Tahoma" charset="0"/>
                    <a:ea typeface="ＭＳ Ｐゴシック" charset="0"/>
                    <a:cs typeface="+mn-cs"/>
                  </a:rPr>
                  <a:t>W</a:t>
                </a: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6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Tahoma" charset="0"/>
                    <a:ea typeface="ＭＳ Ｐゴシック" charset="0"/>
                    <a:cs typeface="+mn-cs"/>
                  </a:rPr>
                  <a:t>bytes/seg</a:t>
                </a:r>
                <a:endParaRPr kumimoji="0" lang="pt-BR" sz="16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Tree>
    <p:extLst>
      <p:ext uri="{BB962C8B-B14F-4D97-AF65-F5344CB8AC3E}">
        <p14:creationId xmlns:p14="http://schemas.microsoft.com/office/powerpoint/2010/main" val="47363957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pt-BR" altLang="en-US" sz="4800">
                <a:ea typeface="ＭＳ Ｐゴシック" panose="020B0600070205080204" pitchFamily="34" charset="-128"/>
              </a:rPr>
              <a:t>TCP sobre “pipes </a:t>
            </a:r>
            <a:r>
              <a:rPr lang="pt-BR" altLang="ja-JP" sz="4800">
                <a:ea typeface="ＭＳ Ｐゴシック" panose="020B0600070205080204" pitchFamily="34" charset="-128"/>
              </a:rPr>
              <a:t>longos e gordos”</a:t>
            </a:r>
            <a:endParaRPr lang="pt-BR" sz="4400" b="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159</a:t>
            </a:fld>
            <a:endParaRPr lang="pt-BR"/>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altLang="en-US">
                <a:ea typeface="ＭＳ Ｐゴシック" panose="020B0600070205080204" pitchFamily="34" charset="-128"/>
              </a:rPr>
              <a:t>exemplo: segmentos de 1500 byte, 100ms RTT, vazão desejada de 10 Gbps</a:t>
            </a:r>
          </a:p>
          <a:p>
            <a:r>
              <a:rPr lang="pt-BR" altLang="en-US">
                <a:ea typeface="ＭＳ Ｐゴシック" panose="020B0600070205080204" pitchFamily="34" charset="-128"/>
              </a:rPr>
              <a:t>requer W = 83.333 segmentos no ar</a:t>
            </a:r>
          </a:p>
          <a:p>
            <a:r>
              <a:rPr lang="pt-BR" altLang="en-US">
                <a:ea typeface="ＭＳ Ｐゴシック" panose="020B0600070205080204" pitchFamily="34" charset="-128"/>
              </a:rPr>
              <a:t>vazão em termos de probabilidade de perda de segmento, L </a:t>
            </a:r>
            <a:r>
              <a:rPr lang="pt-BR" altLang="en-US" sz="2000">
                <a:ea typeface="ＭＳ Ｐゴシック" panose="020B0600070205080204" pitchFamily="34" charset="-128"/>
              </a:rPr>
              <a:t>[Mathis 1997]:</a:t>
            </a:r>
            <a:br>
              <a:rPr lang="pt-BR" altLang="en-US">
                <a:ea typeface="ＭＳ Ｐゴシック" panose="020B0600070205080204" pitchFamily="34" charset="-128"/>
              </a:rPr>
            </a:br>
            <a:br>
              <a:rPr lang="pt-BR" altLang="en-US">
                <a:ea typeface="ＭＳ Ｐゴシック" panose="020B0600070205080204" pitchFamily="34" charset="-128"/>
              </a:rPr>
            </a:br>
            <a:br>
              <a:rPr lang="pt-BR" altLang="en-US">
                <a:ea typeface="ＭＳ Ｐゴシック" panose="020B0600070205080204" pitchFamily="34" charset="-128"/>
              </a:rPr>
            </a:br>
            <a:endParaRPr lang="pt-BR" altLang="en-US">
              <a:ea typeface="ＭＳ Ｐゴシック" panose="020B0600070205080204" pitchFamily="34" charset="-128"/>
            </a:endParaRPr>
          </a:p>
          <a:p>
            <a:pPr lvl="1">
              <a:buFont typeface="Wingdings" pitchFamily="2" charset="2"/>
              <a:buNone/>
            </a:pPr>
            <a:r>
              <a:rPr lang="pt-BR" altLang="en-US">
                <a:latin typeface="MS Mincho" panose="02020609040205080304" pitchFamily="49" charset="-128"/>
                <a:ea typeface="MS Mincho" panose="02020609040205080304" pitchFamily="49" charset="-128"/>
              </a:rPr>
              <a:t>➜ </a:t>
            </a:r>
            <a:r>
              <a:rPr lang="pt-BR" sz="2800">
                <a:ea typeface="MS Mincho" pitchFamily="49" charset="-128"/>
              </a:rPr>
              <a:t>para atingir vazão de 10 Gbps, precisa de taxa de perda de</a:t>
            </a:r>
            <a:r>
              <a:rPr lang="pt-BR" altLang="en-US" sz="2800">
                <a:ea typeface="MS Mincho" panose="02020609040205080304" pitchFamily="49" charset="-128"/>
              </a:rPr>
              <a:t> </a:t>
            </a:r>
            <a:r>
              <a:rPr lang="pt-BR" altLang="en-US" sz="2800">
                <a:ea typeface="ＭＳ Ｐゴシック" panose="020B0600070205080204" pitchFamily="34" charset="-128"/>
              </a:rPr>
              <a:t>L = 2·10</a:t>
            </a:r>
            <a:r>
              <a:rPr lang="pt-BR" altLang="en-US" sz="2800" baseline="30000">
                <a:ea typeface="ＭＳ Ｐゴシック" panose="020B0600070205080204" pitchFamily="34" charset="-128"/>
              </a:rPr>
              <a:t>-10  </a:t>
            </a:r>
            <a:r>
              <a:rPr lang="pt-BR" altLang="en-US" sz="2800" i="1">
                <a:solidFill>
                  <a:srgbClr val="FF0000"/>
                </a:solidFill>
                <a:ea typeface="ＭＳ Ｐゴシック" panose="020B0600070205080204" pitchFamily="34" charset="-128"/>
              </a:rPr>
              <a:t> </a:t>
            </a:r>
            <a:r>
              <a:rPr lang="pt-BR" altLang="en-US" sz="2800" i="1">
                <a:solidFill>
                  <a:srgbClr val="C00000"/>
                </a:solidFill>
                <a:ea typeface="ＭＳ Ｐゴシック" panose="020B0600070205080204" pitchFamily="34" charset="-128"/>
              </a:rPr>
              <a:t>– uma taxa de perda muito pequena!</a:t>
            </a:r>
            <a:endParaRPr lang="pt-BR" altLang="en-US" i="1">
              <a:solidFill>
                <a:srgbClr val="C00000"/>
              </a:solidFill>
              <a:ea typeface="ＭＳ Ｐゴシック" panose="020B0600070205080204" pitchFamily="34" charset="-128"/>
            </a:endParaRPr>
          </a:p>
          <a:p>
            <a:r>
              <a:rPr lang="pt-BR" altLang="en-US">
                <a:ea typeface="ＭＳ Ｐゴシック" panose="020B0600070205080204" pitchFamily="34" charset="-128"/>
              </a:rPr>
              <a:t>versões do TCP para cenários longos e de alta velocidade</a:t>
            </a:r>
            <a:endParaRPr lang="pt-BR" altLang="en-US" baseline="30000">
              <a:ea typeface="ＭＳ Ｐゴシック" panose="020B0600070205080204" pitchFamily="34" charset="-128"/>
            </a:endParaRPr>
          </a:p>
          <a:p>
            <a:endParaRPr lang="pt-BR" altLang="en-US">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55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a:latin typeface="Arial" charset="0"/>
                </a:rPr>
                <a:t>vazão do TCP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pt-BR">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pt-BR"/>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pt-BR"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6" name="TextBox 5"/>
          <p:cNvSpPr txBox="1"/>
          <p:nvPr/>
        </p:nvSpPr>
        <p:spPr>
          <a:xfrm>
            <a:off x="5428699" y="2758759"/>
            <a:ext cx="422361" cy="707886"/>
          </a:xfrm>
          <a:prstGeom prst="rect">
            <a:avLst/>
          </a:prstGeom>
          <a:noFill/>
        </p:spPr>
        <p:txBody>
          <a:bodyPr wrap="none" rtlCol="0">
            <a:spAutoFit/>
          </a:bodyPr>
          <a:lstStyle/>
          <a:p>
            <a:r>
              <a:rPr lang="en-US" sz="4000" b="1" dirty="0"/>
              <a:t>?</a:t>
            </a:r>
          </a:p>
        </p:txBody>
      </p:sp>
      <p:cxnSp>
        <p:nvCxnSpPr>
          <p:cNvPr id="93" name="Straight Arrow Connector 92"/>
          <p:cNvCxnSpPr/>
          <p:nvPr/>
        </p:nvCxnSpPr>
        <p:spPr>
          <a:xfrm flipH="1" flipV="1">
            <a:off x="4639246" y="2076356"/>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081775" y="4598126"/>
            <a:ext cx="3061031" cy="584775"/>
          </a:xfrm>
          <a:prstGeom prst="rect">
            <a:avLst/>
          </a:prstGeom>
          <a:noFill/>
        </p:spPr>
        <p:txBody>
          <a:bodyPr wrap="none" rtlCol="0">
            <a:spAutoFit/>
          </a:bodyPr>
          <a:lstStyle/>
          <a:p>
            <a:pPr algn="ctr"/>
            <a:r>
              <a:rPr lang="en-US" sz="3200" dirty="0"/>
              <a:t>de-</a:t>
            </a:r>
            <a:r>
              <a:rPr lang="en-US" sz="3200" dirty="0" err="1"/>
              <a:t>multiplexação</a:t>
            </a:r>
            <a:endParaRPr lang="en-US" sz="3200" dirty="0"/>
          </a:p>
        </p:txBody>
      </p:sp>
      <p:grpSp>
        <p:nvGrpSpPr>
          <p:cNvPr id="3" name="Group 2"/>
          <p:cNvGrpSpPr/>
          <p:nvPr/>
        </p:nvGrpSpPr>
        <p:grpSpPr>
          <a:xfrm>
            <a:off x="3726482" y="1134776"/>
            <a:ext cx="4642985" cy="2780838"/>
            <a:chOff x="3726482" y="1134776"/>
            <a:chExt cx="4642985"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502334" cy="461665"/>
            </a:xfrm>
            <a:prstGeom prst="rect">
              <a:avLst/>
            </a:prstGeom>
            <a:noFill/>
          </p:spPr>
          <p:txBody>
            <a:bodyPr wrap="none" rtlCol="0">
              <a:spAutoFit/>
            </a:bodyPr>
            <a:lstStyle/>
            <a:p>
              <a:r>
                <a:rPr lang="en-US" sz="2400" dirty="0" err="1"/>
                <a:t>transporte</a:t>
              </a:r>
              <a:endParaRPr lang="en-US" sz="3200" dirty="0"/>
            </a:p>
          </p:txBody>
        </p:sp>
        <p:sp>
          <p:nvSpPr>
            <p:cNvPr id="105" name="TextBox 104"/>
            <p:cNvSpPr txBox="1"/>
            <p:nvPr/>
          </p:nvSpPr>
          <p:spPr>
            <a:xfrm>
              <a:off x="6867133" y="2025176"/>
              <a:ext cx="1346522" cy="461665"/>
            </a:xfrm>
            <a:prstGeom prst="rect">
              <a:avLst/>
            </a:prstGeom>
            <a:noFill/>
          </p:spPr>
          <p:txBody>
            <a:bodyPr wrap="none" rtlCol="0">
              <a:spAutoFit/>
            </a:bodyPr>
            <a:lstStyle/>
            <a:p>
              <a:r>
                <a:rPr lang="en-US" sz="2400" dirty="0" err="1"/>
                <a:t>aplicação</a:t>
              </a:r>
              <a:endParaRPr lang="en-US" sz="3200" dirty="0"/>
            </a:p>
          </p:txBody>
        </p:sp>
      </p:grpSp>
    </p:spTree>
    <p:extLst>
      <p:ext uri="{BB962C8B-B14F-4D97-AF65-F5344CB8AC3E}">
        <p14:creationId xmlns:p14="http://schemas.microsoft.com/office/powerpoint/2010/main" val="164425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3128834-3551-3342-8511-A6239EDCCED7}"/>
              </a:ext>
            </a:extLst>
          </p:cNvPr>
          <p:cNvPicPr>
            <a:picLocks noChangeAspect="1"/>
          </p:cNvPicPr>
          <p:nvPr/>
        </p:nvPicPr>
        <p:blipFill rotWithShape="1">
          <a:blip r:embed="rId3"/>
          <a:srcRect r="978"/>
          <a:stretch/>
        </p:blipFill>
        <p:spPr>
          <a:xfrm>
            <a:off x="1460597" y="10"/>
            <a:ext cx="9270806"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p:spPr>
      </p:pic>
    </p:spTree>
    <p:extLst>
      <p:ext uri="{BB962C8B-B14F-4D97-AF65-F5344CB8AC3E}">
        <p14:creationId xmlns:p14="http://schemas.microsoft.com/office/powerpoint/2010/main" val="216329489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060AE63-F98B-2E42-BB70-BC6FB853C5F0}"/>
              </a:ext>
            </a:extLst>
          </p:cNvPr>
          <p:cNvSpPr/>
          <p:nvPr/>
        </p:nvSpPr>
        <p:spPr>
          <a:xfrm>
            <a:off x="-135699" y="0"/>
            <a:ext cx="12463397" cy="7014575"/>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Image result for TSA precheck">
            <a:extLst>
              <a:ext uri="{FF2B5EF4-FFF2-40B4-BE49-F238E27FC236}">
                <a16:creationId xmlns:a16="http://schemas.microsoft.com/office/drawing/2014/main" id="{16C15E37-2218-114F-8523-CD30C5ED90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7655" y="710856"/>
            <a:ext cx="9946307" cy="5592861"/>
          </a:xfrm>
          <a:prstGeom prst="rect">
            <a:avLst/>
          </a:prstGeom>
          <a:noFill/>
          <a:extLst>
            <a:ext uri="{909E8E84-426E-40dd-AFC4-6F175D3DCCD1}">
              <a14:hiddenFill xmlns="" xmlns:a14="http://schemas.microsoft.com/office/drawing/2010/main">
                <a:solidFill>
                  <a:srgbClr val="FFFFFF"/>
                </a:solidFill>
              </a14:hiddenFill>
            </a:ext>
          </a:extLst>
        </p:spPr>
      </p:pic>
      <p:sp>
        <p:nvSpPr>
          <p:cNvPr id="4" name="Freeform 3">
            <a:extLst>
              <a:ext uri="{FF2B5EF4-FFF2-40B4-BE49-F238E27FC236}">
                <a16:creationId xmlns:a16="http://schemas.microsoft.com/office/drawing/2014/main" id="{289B84F5-2163-2B45-BBF6-A39FBFB0055C}"/>
              </a:ext>
            </a:extLst>
          </p:cNvPr>
          <p:cNvSpPr/>
          <p:nvPr/>
        </p:nvSpPr>
        <p:spPr>
          <a:xfrm>
            <a:off x="0" y="0"/>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a:extLst>
              <a:ext uri="{FF2B5EF4-FFF2-40B4-BE49-F238E27FC236}">
                <a16:creationId xmlns:a16="http://schemas.microsoft.com/office/drawing/2014/main" id="{C155379D-AC5B-9545-9DBF-9AA511AB3235}"/>
              </a:ext>
            </a:extLst>
          </p:cNvPr>
          <p:cNvSpPr/>
          <p:nvPr/>
        </p:nvSpPr>
        <p:spPr>
          <a:xfrm flipH="1">
            <a:off x="9473852" y="-31325"/>
            <a:ext cx="2730674" cy="6889315"/>
          </a:xfrm>
          <a:custGeom>
            <a:avLst/>
            <a:gdLst>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77238 w 2730674"/>
              <a:gd name="connsiteY4" fmla="*/ 3707704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088124 w 2730674"/>
              <a:gd name="connsiteY4" fmla="*/ 3685933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 name="connsiteX0" fmla="*/ 2730674 w 2730674"/>
              <a:gd name="connsiteY0" fmla="*/ 0 h 6889315"/>
              <a:gd name="connsiteX1" fmla="*/ 0 w 2730674"/>
              <a:gd name="connsiteY1" fmla="*/ 0 h 6889315"/>
              <a:gd name="connsiteX2" fmla="*/ 0 w 2730674"/>
              <a:gd name="connsiteY2" fmla="*/ 6889315 h 6889315"/>
              <a:gd name="connsiteX3" fmla="*/ 2317315 w 2730674"/>
              <a:gd name="connsiteY3" fmla="*/ 6876789 h 6889315"/>
              <a:gd name="connsiteX4" fmla="*/ 1120781 w 2730674"/>
              <a:gd name="connsiteY4" fmla="*/ 3696819 h 6889315"/>
              <a:gd name="connsiteX5" fmla="*/ 2680570 w 2730674"/>
              <a:gd name="connsiteY5" fmla="*/ 0 h 6889315"/>
              <a:gd name="connsiteX6" fmla="*/ 2680570 w 2730674"/>
              <a:gd name="connsiteY6" fmla="*/ 0 h 688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0674" h="6889315">
                <a:moveTo>
                  <a:pt x="2730674" y="0"/>
                </a:moveTo>
                <a:lnTo>
                  <a:pt x="0" y="0"/>
                </a:lnTo>
                <a:lnTo>
                  <a:pt x="0" y="6889315"/>
                </a:lnTo>
                <a:lnTo>
                  <a:pt x="2317315" y="6876789"/>
                </a:lnTo>
                <a:cubicBezTo>
                  <a:pt x="2023699" y="6430027"/>
                  <a:pt x="1185797" y="5722009"/>
                  <a:pt x="1120781" y="3696819"/>
                </a:cubicBezTo>
                <a:cubicBezTo>
                  <a:pt x="1154483" y="1448545"/>
                  <a:pt x="2245241" y="641188"/>
                  <a:pt x="2680570" y="0"/>
                </a:cubicBezTo>
                <a:lnTo>
                  <a:pt x="2680570" y="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035040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fontScale="90000"/>
          </a:bodyPr>
          <a:lstStyle/>
          <a:p>
            <a:r>
              <a:rPr lang="pt-BR" sz="4800" dirty="0"/>
              <a:t>Controle de congestionamento do TCP baseado em atraso</a:t>
            </a:r>
            <a:endParaRPr lang="pt-BR"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lvl="0" indent="0">
              <a:lnSpc>
                <a:spcPct val="100000"/>
              </a:lnSpc>
              <a:buNone/>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Mantendo o tubo emissor-para-receptor “</a:t>
            </a:r>
            <a:r>
              <a:rPr lang="pt-BR" sz="2400">
                <a:solidFill>
                  <a:prstClr val="black"/>
                </a:solidFill>
              </a:rPr>
              <a:t>apenas </a:t>
            </a:r>
            <a:r>
              <a:rPr lang="pt-BR" sz="2400" dirty="0">
                <a:solidFill>
                  <a:prstClr val="black"/>
                </a:solidFill>
              </a:rPr>
              <a:t>cheio o suficiente, mas não mais </a:t>
            </a:r>
            <a:r>
              <a:rPr lang="pt-BR" sz="2400">
                <a:solidFill>
                  <a:prstClr val="black"/>
                </a:solidFill>
              </a:rPr>
              <a:t>que isso</a:t>
            </a: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 manter o enlace de gargalo ocupado transmitindo, mas evitar altos atrasos e uso de buffer</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271245"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RTT</a:t>
              </a:r>
              <a:r>
                <a:rPr kumimoji="0" lang="pt-BR" sz="2400" b="0" i="0" u="none" strike="noStrike" kern="1200" cap="none" spc="0" normalizeH="0" baseline="-25000" noProof="0">
                  <a:ln>
                    <a:noFill/>
                  </a:ln>
                  <a:solidFill>
                    <a:prstClr val="black"/>
                  </a:solidFill>
                  <a:effectLst/>
                  <a:uLnTx/>
                  <a:uFillTx/>
                  <a:latin typeface="Calibri" panose="020F0502020204030204"/>
                  <a:ea typeface="+mn-ea"/>
                  <a:cs typeface="+mn-cs"/>
                </a:rPr>
                <a:t>medido</a:t>
              </a:r>
              <a:endParaRPr kumimoji="0" lang="pt-BR"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0" u="none" strike="noStrike" kern="1200" cap="none" spc="0" normalizeH="0" baseline="0" noProof="0" dirty="0">
                <a:ln>
                  <a:noFill/>
                </a:ln>
                <a:solidFill>
                  <a:srgbClr val="C00000"/>
                </a:solidFill>
                <a:effectLst/>
                <a:uLnTx/>
                <a:uFillTx/>
                <a:latin typeface="Calibri" panose="020F0502020204030204"/>
                <a:ea typeface="+mn-ea"/>
                <a:cs typeface="+mn-cs"/>
              </a:rPr>
              <a:t>Abordagem baseada em atraso:</a:t>
            </a:r>
          </a:p>
          <a:p>
            <a:pPr marL="523875" lvl="0" indent="-282575">
              <a:buFont typeface="Wingdings" charset="2"/>
              <a:buChar char="§"/>
              <a:defRPr/>
            </a:pPr>
            <a:r>
              <a:rPr kumimoji="0" lang="pt-BR"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pt-BR"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 </a:t>
            </a:r>
            <a:r>
              <a:rPr lang="pt-BR" sz="2400" dirty="0">
                <a:solidFill>
                  <a:prstClr val="black"/>
                </a:solidFill>
              </a:rPr>
              <a:t>RTT mínimo observado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(caminho não congestionado)</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vazão não congestionada</a:t>
            </a:r>
            <a:r>
              <a:rPr kumimoji="0" lang="pt-BR" sz="2400" b="0" i="0" u="none" strike="noStrike" kern="1200" cap="none" spc="0" normalizeH="0" noProof="0" dirty="0">
                <a:ln>
                  <a:noFill/>
                </a:ln>
                <a:solidFill>
                  <a:prstClr val="black"/>
                </a:solidFill>
                <a:effectLst/>
                <a:uLnTx/>
                <a:uFillTx/>
                <a:latin typeface="Calibri" panose="020F0502020204030204"/>
                <a:ea typeface="+mn-ea"/>
                <a:cs typeface="+mn-cs"/>
              </a:rPr>
              <a:t> quando janela de congestionamento</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pt-BR" sz="24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pt-BR"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é </a:t>
            </a:r>
            <a:r>
              <a:rPr kumimoji="0" lang="pt-BR" sz="2400" b="0" i="0" u="none" strike="noStrike" kern="1200" cap="none" spc="0" normalizeH="0" baseline="0" noProof="0" dirty="0" err="1">
                <a:ln>
                  <a:noFill/>
                </a:ln>
                <a:solidFill>
                  <a:prstClr val="black"/>
                </a:solidFill>
                <a:effectLst/>
                <a:uLnTx/>
                <a:uFillTx/>
                <a:latin typeface="Calibri" panose="020F0502020204030204"/>
                <a:ea typeface="+mn-ea"/>
                <a:cs typeface="+mn-cs"/>
              </a:rPr>
              <a:t>cwnd</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pt-BR"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pt-BR"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endParaRPr kumimoji="0" lang="pt-BR" sz="24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1640010" y="5206661"/>
            <a:ext cx="9485190"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2000" dirty="0">
                <a:solidFill>
                  <a:prstClr val="black"/>
                </a:solidFill>
                <a:latin typeface="Calibri" panose="020F0502020204030204"/>
              </a:rPr>
              <a:t>se vazão medida</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 “muito perto” da vazão sem congestionamento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        aumentar </a:t>
            </a:r>
            <a:r>
              <a:rPr kumimoji="0" lang="pt-BR"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pt-BR" sz="2000" b="0" i="0" u="none" strike="noStrike" kern="1200" cap="none" spc="0" normalizeH="0" baseline="0" noProof="0" dirty="0">
                <a:ln>
                  <a:noFill/>
                </a:ln>
                <a:solidFill>
                  <a:prstClr val="black"/>
                </a:solidFill>
                <a:effectLst/>
                <a:uLnTx/>
                <a:uFillTx/>
                <a:latin typeface="Calibri"/>
                <a:ea typeface="+mn-ea"/>
                <a:cs typeface="+mn-cs"/>
              </a:rPr>
              <a:t> linearmente            /* pois o caminho não</a:t>
            </a:r>
            <a:r>
              <a:rPr kumimoji="0" lang="pt-BR" sz="2000" b="0" i="0" u="none" strike="noStrike" kern="1200" cap="none" spc="0" normalizeH="0" noProof="0" dirty="0">
                <a:ln>
                  <a:noFill/>
                </a:ln>
                <a:solidFill>
                  <a:prstClr val="black"/>
                </a:solidFill>
                <a:effectLst/>
                <a:uLnTx/>
                <a:uFillTx/>
                <a:latin typeface="Calibri"/>
                <a:ea typeface="+mn-ea"/>
                <a:cs typeface="+mn-cs"/>
              </a:rPr>
              <a:t> está congestionado</a:t>
            </a:r>
            <a:r>
              <a:rPr kumimoji="0" lang="pt-BR" sz="2000" b="0" i="0" u="none" strike="noStrike" kern="1200" cap="none" spc="0" normalizeH="0" baseline="0" noProof="0" dirty="0">
                <a:ln>
                  <a:noFill/>
                </a:ln>
                <a:solidFill>
                  <a:prstClr val="black"/>
                </a:solidFill>
                <a:effectLst/>
                <a:uLnTx/>
                <a:uFillTx/>
                <a:latin typeface="Calibri"/>
                <a:ea typeface="+mn-ea"/>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a:ea typeface="+mn-ea"/>
                <a:cs typeface="+mn-cs"/>
              </a:rPr>
              <a:t>senão se </a:t>
            </a:r>
            <a:r>
              <a:rPr kumimoji="0" lang="pt-BR" sz="2000" b="0" i="0" u="none" strike="noStrike" kern="1200" cap="none" spc="0" normalizeH="0" baseline="0" noProof="0" dirty="0" err="1">
                <a:ln>
                  <a:noFill/>
                </a:ln>
                <a:solidFill>
                  <a:prstClr val="black"/>
                </a:solidFill>
                <a:effectLst/>
                <a:uLnTx/>
                <a:uFillTx/>
                <a:latin typeface="Calibri"/>
                <a:ea typeface="+mn-ea"/>
                <a:cs typeface="+mn-cs"/>
              </a:rPr>
              <a:t>va</a:t>
            </a:r>
            <a:r>
              <a:rPr lang="pt-BR" sz="2000" dirty="0" err="1">
                <a:solidFill>
                  <a:prstClr val="black"/>
                </a:solidFill>
                <a:latin typeface="Calibri"/>
              </a:rPr>
              <a:t>zão</a:t>
            </a:r>
            <a:r>
              <a:rPr lang="pt-BR" sz="2000" dirty="0">
                <a:solidFill>
                  <a:prstClr val="black"/>
                </a:solidFill>
                <a:latin typeface="Calibri"/>
              </a:rPr>
              <a:t> medida</a:t>
            </a:r>
            <a:r>
              <a:rPr kumimoji="0" lang="pt-BR" sz="2000" b="0" i="0" u="none" strike="noStrike" kern="1200" cap="none" spc="0" normalizeH="0" baseline="0" noProof="0" dirty="0">
                <a:ln>
                  <a:noFill/>
                </a:ln>
                <a:solidFill>
                  <a:prstClr val="black"/>
                </a:solidFill>
                <a:effectLst/>
                <a:uLnTx/>
                <a:uFillTx/>
                <a:latin typeface="Calibri"/>
                <a:ea typeface="+mn-ea"/>
                <a:cs typeface="+mn-cs"/>
              </a:rPr>
              <a:t> “muito abaixo” da vazão sem congestionamento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a:ea typeface="+mn-ea"/>
                <a:cs typeface="+mn-cs"/>
              </a:rPr>
              <a:t>        diminuir </a:t>
            </a:r>
            <a:r>
              <a:rPr kumimoji="0" lang="pt-BR"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pt-BR"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pt-BR" sz="2000" b="0" i="0" u="none" strike="noStrike" kern="1200" cap="none" spc="0" normalizeH="0" baseline="0" noProof="0" dirty="0">
                <a:ln>
                  <a:noFill/>
                </a:ln>
                <a:solidFill>
                  <a:prstClr val="black"/>
                </a:solidFill>
                <a:effectLst/>
                <a:uLnTx/>
                <a:uFillTx/>
                <a:latin typeface="Calibri"/>
                <a:ea typeface="+mn-ea"/>
                <a:cs typeface="+mn-cs"/>
              </a:rPr>
              <a:t>linearmente </a:t>
            </a:r>
            <a:r>
              <a:rPr kumimoji="0" lang="pt-BR"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 pois o caminho está congestionado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769761" y="2588834"/>
            <a:ext cx="4193055" cy="1114151"/>
            <a:chOff x="7883323" y="2350865"/>
            <a:chExt cx="4193055"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449436"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RTT</a:t>
              </a:r>
              <a:r>
                <a:rPr kumimoji="0" lang="pt-BR" sz="2800" b="0" i="0" u="none" strike="noStrike" kern="1200" cap="none" spc="0" normalizeH="0" baseline="-25000" noProof="0">
                  <a:ln>
                    <a:noFill/>
                  </a:ln>
                  <a:solidFill>
                    <a:prstClr val="black"/>
                  </a:solidFill>
                  <a:effectLst/>
                  <a:uLnTx/>
                  <a:uFillTx/>
                  <a:latin typeface="Calibri" panose="020F0502020204030204"/>
                  <a:ea typeface="+mn-ea"/>
                  <a:cs typeface="+mn-cs"/>
                </a:rPr>
                <a:t>medido</a:t>
              </a:r>
              <a:endParaRPr kumimoji="0" lang="pt-BR"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883323" y="2350865"/>
              <a:ext cx="4193055" cy="923986"/>
              <a:chOff x="7921097" y="2453981"/>
              <a:chExt cx="4193055"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921097" y="2731636"/>
                <a:ext cx="970137"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vazão</a:t>
                </a:r>
                <a:endParaRPr lang="pt-BR" sz="2000">
                  <a:solidFill>
                    <a:prstClr val="black"/>
                  </a:solidFill>
                  <a:latin typeface="Calibri" panose="020F0502020204030204"/>
                </a:endParaRPr>
              </a:p>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medida</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290417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mn-ea"/>
                    <a:cs typeface="+mn-cs"/>
                  </a:rPr>
                  <a:t># bytes enviados no ultimo intervalo de RTT</a:t>
                </a:r>
                <a:endPar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162</a:t>
            </a:fld>
            <a:endParaRPr lang="pt-BR" dirty="0"/>
          </a:p>
        </p:txBody>
      </p:sp>
    </p:spTree>
    <p:extLst>
      <p:ext uri="{BB962C8B-B14F-4D97-AF65-F5344CB8AC3E}">
        <p14:creationId xmlns:p14="http://schemas.microsoft.com/office/powerpoint/2010/main" val="2977617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fontScale="90000"/>
          </a:bodyPr>
          <a:lstStyle/>
          <a:p>
            <a:r>
              <a:rPr lang="pt-BR" sz="4800" dirty="0"/>
              <a:t>Controle de congestionamento do TCP baseado </a:t>
            </a:r>
            <a:r>
              <a:rPr lang="pt-BR" sz="4800"/>
              <a:t>em atraso</a:t>
            </a:r>
            <a:endParaRPr lang="pt-BR"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lvl="0" indent="-282575">
              <a:buFont typeface="Wingdings" charset="2"/>
              <a:buChar char="§"/>
              <a:defRPr/>
            </a:pPr>
            <a:r>
              <a:rPr lang="pt-BR" dirty="0">
                <a:solidFill>
                  <a:prstClr val="black"/>
                </a:solidFill>
              </a:rPr>
              <a:t>controle de congestionamento sem induzir/forçar perda
</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maximizando vazão (“mantendo o tubo apenas cheio… ”) </a:t>
            </a:r>
            <a:r>
              <a:rPr lang="pt-BR" dirty="0">
                <a:solidFill>
                  <a:prstClr val="black"/>
                </a:solidFill>
              </a:rPr>
              <a:t>enquanto mantém o atraso baixo</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(“…mas não mais do que cheio”)</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lvl="0" indent="-282575">
              <a:buFont typeface="Wingdings" charset="2"/>
              <a:buChar char="§"/>
              <a:defRPr/>
            </a:pPr>
            <a:r>
              <a:rPr lang="pt-BR" dirty="0">
                <a:solidFill>
                  <a:prstClr val="black"/>
                </a:solidFill>
              </a:rPr>
              <a:t>uma série de </a:t>
            </a:r>
            <a:r>
              <a:rPr lang="pt-BR" dirty="0" err="1">
                <a:solidFill>
                  <a:prstClr val="black"/>
                </a:solidFill>
              </a:rPr>
              <a:t>TCPs</a:t>
            </a:r>
            <a:r>
              <a:rPr lang="pt-BR" dirty="0">
                <a:solidFill>
                  <a:prstClr val="black"/>
                </a:solidFill>
              </a:rPr>
              <a:t> implantados usam uma abordagem baseada </a:t>
            </a:r>
            <a:r>
              <a:rPr lang="pt-BR">
                <a:solidFill>
                  <a:prstClr val="black"/>
                </a:solidFill>
              </a:rPr>
              <a:t>em atraso</a:t>
            </a:r>
            <a:endParaRPr kumimoji="0" lang="pt-BR"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866775" lvl="1" indent="-282575">
              <a:buFont typeface="Wingdings" charset="2"/>
              <a:buChar char="§"/>
              <a:defRPr/>
            </a:pPr>
            <a:r>
              <a:rPr lang="pt-BR" sz="2800">
                <a:solidFill>
                  <a:prstClr val="black"/>
                </a:solidFill>
              </a:rPr>
              <a:t>BBR </a:t>
            </a:r>
            <a:r>
              <a:rPr lang="pt-BR" sz="2800" dirty="0">
                <a:solidFill>
                  <a:prstClr val="black"/>
                </a:solidFill>
              </a:rPr>
              <a:t>implantado na rede de </a:t>
            </a:r>
            <a:r>
              <a:rPr lang="pt-BR" sz="2800" dirty="0" err="1">
                <a:solidFill>
                  <a:prstClr val="black"/>
                </a:solidFill>
              </a:rPr>
              <a:t>backbone</a:t>
            </a:r>
            <a:r>
              <a:rPr lang="pt-BR" sz="2800" dirty="0">
                <a:solidFill>
                  <a:prstClr val="black"/>
                </a:solidFill>
              </a:rPr>
              <a:t> (interna) </a:t>
            </a:r>
            <a:r>
              <a:rPr lang="pt-BR" sz="2800">
                <a:solidFill>
                  <a:prstClr val="black"/>
                </a:solidFill>
              </a:rPr>
              <a:t>do Google</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163</a:t>
            </a:fld>
            <a:endParaRPr lang="pt-BR" dirty="0"/>
          </a:p>
        </p:txBody>
      </p:sp>
    </p:spTree>
    <p:extLst>
      <p:ext uri="{BB962C8B-B14F-4D97-AF65-F5344CB8AC3E}">
        <p14:creationId xmlns:p14="http://schemas.microsoft.com/office/powerpoint/2010/main" val="1364604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C86CF3-5283-F242-9D46-46CE5E5A64D4}"/>
              </a:ext>
            </a:extLst>
          </p:cNvPr>
          <p:cNvPicPr>
            <a:picLocks noChangeAspect="1"/>
          </p:cNvPicPr>
          <p:nvPr/>
        </p:nvPicPr>
        <p:blipFill>
          <a:blip r:embed="rId2"/>
          <a:stretch>
            <a:fillRect/>
          </a:stretch>
        </p:blipFill>
        <p:spPr>
          <a:xfrm>
            <a:off x="-161693" y="-160447"/>
            <a:ext cx="12509888" cy="7178894"/>
          </a:xfrm>
          <a:prstGeom prst="rect">
            <a:avLst/>
          </a:prstGeom>
          <a:effectLst>
            <a:glow rad="127000">
              <a:schemeClr val="bg1"/>
            </a:glow>
          </a:effectLst>
        </p:spPr>
      </p:pic>
      <p:sp>
        <p:nvSpPr>
          <p:cNvPr id="5" name="TextBox 4">
            <a:extLst>
              <a:ext uri="{FF2B5EF4-FFF2-40B4-BE49-F238E27FC236}">
                <a16:creationId xmlns:a16="http://schemas.microsoft.com/office/drawing/2014/main" id="{BE5F1534-F52B-1947-9FF8-F3900CBE5770}"/>
              </a:ext>
            </a:extLst>
          </p:cNvPr>
          <p:cNvSpPr txBox="1"/>
          <p:nvPr/>
        </p:nvSpPr>
        <p:spPr>
          <a:xfrm>
            <a:off x="2521248" y="5354404"/>
            <a:ext cx="7144007" cy="1323439"/>
          </a:xfrm>
          <a:prstGeom prst="rect">
            <a:avLst/>
          </a:prstGeom>
          <a:noFill/>
          <a:effectLst>
            <a:glow>
              <a:schemeClr val="accent1"/>
            </a:glow>
          </a:effectLst>
        </p:spPr>
        <p:txBody>
          <a:bodyPr wrap="none" rtlCol="0">
            <a:spAutoFit/>
          </a:bodyPr>
          <a:lstStyle/>
          <a:p>
            <a:pPr algn="ctr"/>
            <a:r>
              <a:rPr lang="en-US" sz="8000" dirty="0" err="1">
                <a:effectLst>
                  <a:glow rad="863600">
                    <a:schemeClr val="accent1">
                      <a:alpha val="40000"/>
                    </a:schemeClr>
                  </a:glow>
                  <a:outerShdw blurRad="50800" dist="38100" dir="2700000" algn="tl" rotWithShape="0">
                    <a:prstClr val="black">
                      <a:alpha val="40000"/>
                    </a:prstClr>
                  </a:outerShdw>
                </a:effectLst>
              </a:rPr>
              <a:t>Demultiplexação</a:t>
            </a:r>
            <a:endParaRPr lang="en-US" sz="8000" dirty="0">
              <a:effectLst>
                <a:glow rad="863600">
                  <a:schemeClr val="accent1">
                    <a:alpha val="40000"/>
                  </a:schemeClr>
                </a:glow>
                <a:outerShdw blurRad="50800" dist="38100" dir="2700000" algn="tl" rotWithShape="0">
                  <a:prstClr val="black">
                    <a:alpha val="40000"/>
                  </a:prstClr>
                </a:outerShdw>
              </a:effectLst>
            </a:endParaRPr>
          </a:p>
        </p:txBody>
      </p:sp>
    </p:spTree>
    <p:extLst>
      <p:ext uri="{BB962C8B-B14F-4D97-AF65-F5344CB8AC3E}">
        <p14:creationId xmlns:p14="http://schemas.microsoft.com/office/powerpoint/2010/main" val="18962137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368329" y="4598126"/>
            <a:ext cx="2516010" cy="584775"/>
          </a:xfrm>
          <a:prstGeom prst="rect">
            <a:avLst/>
          </a:prstGeom>
          <a:noFill/>
        </p:spPr>
        <p:txBody>
          <a:bodyPr wrap="none" rtlCol="0">
            <a:spAutoFit/>
          </a:bodyPr>
          <a:lstStyle/>
          <a:p>
            <a:pPr algn="ctr"/>
            <a:r>
              <a:rPr lang="en-US" sz="3200" dirty="0" err="1"/>
              <a:t>multiplexação</a:t>
            </a:r>
            <a:endParaRPr lang="en-US" sz="3200" dirty="0"/>
          </a:p>
        </p:txBody>
      </p:sp>
    </p:spTree>
    <p:extLst>
      <p:ext uri="{BB962C8B-B14F-4D97-AF65-F5344CB8AC3E}">
        <p14:creationId xmlns:p14="http://schemas.microsoft.com/office/powerpoint/2010/main" val="391700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10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nodeType="withEffect">
                                  <p:stCondLst>
                                    <p:cond delay="0"/>
                                  </p:stCondLst>
                                  <p:childTnLst>
                                    <p:set>
                                      <p:cBhvr>
                                        <p:cTn id="12" dur="1" fill="hold">
                                          <p:stCondLst>
                                            <p:cond delay="0"/>
                                          </p:stCondLst>
                                        </p:cTn>
                                        <p:tgtEl>
                                          <p:spTgt spid="93"/>
                                        </p:tgtEl>
                                        <p:attrNameLst>
                                          <p:attrName>style.visibility</p:attrName>
                                        </p:attrNameLst>
                                      </p:cBhvr>
                                      <p:to>
                                        <p:strVal val="visible"/>
                                      </p:to>
                                    </p:set>
                                    <p:animEffect transition="in" filter="dissolve">
                                      <p:cBhvr>
                                        <p:cTn id="13" dur="500"/>
                                        <p:tgtEl>
                                          <p:spTgt spid="93"/>
                                        </p:tgtEl>
                                      </p:cBhvr>
                                    </p:animEffect>
                                  </p:childTnLst>
                                </p:cTn>
                              </p:par>
                              <p:par>
                                <p:cTn id="14" presetID="9"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dissolve">
                                      <p:cBhvr>
                                        <p:cTn id="16" dur="500"/>
                                        <p:tgtEl>
                                          <p:spTgt spid="95"/>
                                        </p:tgtEl>
                                      </p:cBhvr>
                                    </p:animEffect>
                                  </p:childTnLst>
                                </p:cTn>
                              </p:par>
                              <p:par>
                                <p:cTn id="17" presetID="9" presetClass="entr" presetSubtype="0" fill="hold" nodeType="with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dissolve">
                                      <p:cBhvr>
                                        <p:cTn id="19" dur="500"/>
                                        <p:tgtEl>
                                          <p:spTgt spid="96"/>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5319164" y="2825261"/>
            <a:ext cx="648720" cy="641384"/>
          </a:xfrm>
          <a:prstGeom prst="ellipse">
            <a:avLst/>
          </a:prstGeom>
          <a:solidFill>
            <a:schemeClr val="bg1"/>
          </a:solidFill>
          <a:ln w="28575">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 name="Straight Arrow Connector 4"/>
          <p:cNvCxnSpPr/>
          <p:nvPr/>
        </p:nvCxnSpPr>
        <p:spPr>
          <a:xfrm flipV="1">
            <a:off x="5616305" y="3517957"/>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H="1" flipV="1">
            <a:off x="4639246" y="2076356"/>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5967884" y="2081010"/>
            <a:ext cx="679918" cy="682403"/>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5612290" y="1873503"/>
            <a:ext cx="0" cy="799504"/>
          </a:xfrm>
          <a:prstGeom prst="straightConnector1">
            <a:avLst/>
          </a:prstGeom>
          <a:ln w="41275">
            <a:solidFill>
              <a:schemeClr val="tx1"/>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4368329" y="4598126"/>
            <a:ext cx="2516010" cy="584775"/>
          </a:xfrm>
          <a:prstGeom prst="rect">
            <a:avLst/>
          </a:prstGeom>
          <a:noFill/>
        </p:spPr>
        <p:txBody>
          <a:bodyPr wrap="none" rtlCol="0">
            <a:spAutoFit/>
          </a:bodyPr>
          <a:lstStyle/>
          <a:p>
            <a:pPr algn="ctr"/>
            <a:r>
              <a:rPr lang="en-US" sz="3200" dirty="0" err="1"/>
              <a:t>multiplexação</a:t>
            </a:r>
            <a:endParaRPr lang="en-US" sz="3200" dirty="0"/>
          </a:p>
        </p:txBody>
      </p:sp>
      <p:grpSp>
        <p:nvGrpSpPr>
          <p:cNvPr id="3" name="Group 2"/>
          <p:cNvGrpSpPr/>
          <p:nvPr/>
        </p:nvGrpSpPr>
        <p:grpSpPr>
          <a:xfrm>
            <a:off x="3726482" y="1134776"/>
            <a:ext cx="4642985" cy="2780838"/>
            <a:chOff x="3726482" y="1134776"/>
            <a:chExt cx="4642985" cy="2780838"/>
          </a:xfrm>
        </p:grpSpPr>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6466" y="1134776"/>
              <a:ext cx="593575" cy="550669"/>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4338" y="1410111"/>
              <a:ext cx="593575" cy="596651"/>
            </a:xfrm>
            <a:prstGeom prst="rect">
              <a:avLst/>
            </a:prstGeom>
            <a:noFill/>
            <a:extLst>
              <a:ext uri="{909E8E84-426E-40dd-AFC4-6F175D3DCCD1}">
                <a14:hiddenFill xmlns="" xmlns:a14="http://schemas.microsoft.com/office/drawing/2010/main">
                  <a:solidFill>
                    <a:srgbClr val="FFFFFF"/>
                  </a:solidFill>
                </a14:hiddenFill>
              </a:ext>
            </a:extLst>
          </p:spPr>
        </p:pic>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2637" y="1485789"/>
              <a:ext cx="1059694" cy="590567"/>
            </a:xfrm>
            <a:prstGeom prst="rect">
              <a:avLst/>
            </a:prstGeom>
            <a:noFill/>
            <a:extLst>
              <a:ext uri="{909E8E84-426E-40dd-AFC4-6F175D3DCCD1}">
                <a14:hiddenFill xmlns="" xmlns:a14="http://schemas.microsoft.com/office/drawing/2010/main">
                  <a:solidFill>
                    <a:srgbClr val="FFFFFF"/>
                  </a:solidFill>
                </a14:hiddenFill>
              </a:ext>
            </a:extLst>
          </p:spPr>
        </p:pic>
        <p:cxnSp>
          <p:nvCxnSpPr>
            <p:cNvPr id="13" name="Straight Connector 12"/>
            <p:cNvCxnSpPr/>
            <p:nvPr/>
          </p:nvCxnSpPr>
          <p:spPr>
            <a:xfrm>
              <a:off x="3726482" y="3915614"/>
              <a:ext cx="392555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3726482" y="2464553"/>
              <a:ext cx="4499617" cy="0"/>
            </a:xfrm>
            <a:prstGeom prst="line">
              <a:avLst/>
            </a:prstGeom>
            <a:ln w="25400">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4" name="TextBox 103"/>
            <p:cNvSpPr txBox="1"/>
            <p:nvPr/>
          </p:nvSpPr>
          <p:spPr>
            <a:xfrm>
              <a:off x="6867133" y="2931106"/>
              <a:ext cx="1502334" cy="461665"/>
            </a:xfrm>
            <a:prstGeom prst="rect">
              <a:avLst/>
            </a:prstGeom>
            <a:noFill/>
          </p:spPr>
          <p:txBody>
            <a:bodyPr wrap="none" rtlCol="0">
              <a:spAutoFit/>
            </a:bodyPr>
            <a:lstStyle/>
            <a:p>
              <a:r>
                <a:rPr lang="en-US" sz="2400" dirty="0" err="1"/>
                <a:t>transporte</a:t>
              </a:r>
              <a:endParaRPr lang="en-US" sz="3200" dirty="0"/>
            </a:p>
          </p:txBody>
        </p:sp>
        <p:sp>
          <p:nvSpPr>
            <p:cNvPr id="105" name="TextBox 104"/>
            <p:cNvSpPr txBox="1"/>
            <p:nvPr/>
          </p:nvSpPr>
          <p:spPr>
            <a:xfrm>
              <a:off x="6867133" y="2025176"/>
              <a:ext cx="1346522" cy="461665"/>
            </a:xfrm>
            <a:prstGeom prst="rect">
              <a:avLst/>
            </a:prstGeom>
            <a:noFill/>
          </p:spPr>
          <p:txBody>
            <a:bodyPr wrap="none" rtlCol="0">
              <a:spAutoFit/>
            </a:bodyPr>
            <a:lstStyle/>
            <a:p>
              <a:r>
                <a:rPr lang="en-US" sz="2400" dirty="0" err="1"/>
                <a:t>aplicação</a:t>
              </a:r>
              <a:endParaRPr lang="en-US" sz="3200" dirty="0"/>
            </a:p>
          </p:txBody>
        </p:sp>
      </p:grpSp>
    </p:spTree>
    <p:extLst>
      <p:ext uri="{BB962C8B-B14F-4D97-AF65-F5344CB8AC3E}">
        <p14:creationId xmlns:p14="http://schemas.microsoft.com/office/powerpoint/2010/main" val="226273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t>Chapter 3</a:t>
            </a:r>
            <a:br>
              <a:rPr kumimoji="0" lang="en-US" altLang="en-US" sz="60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br>
            <a:r>
              <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n-cs"/>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 note on the use of these PowerPoint slides: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 making these slides freely available to all (faculty, students, readers). They’re in PowerPoint form so you see the animations; and can add, modify, and delete slides  (including this one) and slide content to suit your needs. They obviously represent a </a:t>
            </a:r>
            <a:r>
              <a:rPr kumimoji="0" lang="en-US" altLang="ja-JP" sz="1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lot</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work on our part. In return for use, we only ask the following:</a:t>
            </a:r>
          </a:p>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173038" marR="0" lvl="0" indent="-173038"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a:p>
            <a:pPr marL="290513" marR="0" lvl="0" indent="-168275" algn="l" defTabSz="914400" rtl="0" eaLnBrk="1" fontAlgn="auto" latinLnBrk="0" hangingPunct="1">
              <a:lnSpc>
                <a:spcPct val="100000"/>
              </a:lnSpc>
              <a:spcBef>
                <a:spcPts val="0"/>
              </a:spcBef>
              <a:spcAft>
                <a:spcPts val="0"/>
              </a:spcAft>
              <a:buClr>
                <a:srgbClr val="0000A8"/>
              </a:buClr>
              <a:buSzPct val="75000"/>
              <a:buFont typeface="Wingdings" pitchFamily="2" charset="2"/>
              <a:buChar char="§"/>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If you use these slides (e.g., in a class) that you mention their source (after all, we’</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d like people to use our book!)</a:t>
            </a:r>
          </a:p>
          <a:p>
            <a:pPr marL="290513" marR="0" lvl="0" indent="-168275" algn="l" defTabSz="914400" rtl="0" eaLnBrk="1" fontAlgn="auto" latinLnBrk="0" hangingPunct="1">
              <a:lnSpc>
                <a:spcPct val="100000"/>
              </a:lnSpc>
              <a:spcBef>
                <a:spcPts val="0"/>
              </a:spcBef>
              <a:spcAft>
                <a:spcPts val="0"/>
              </a:spcAft>
              <a:buClr>
                <a:srgbClr val="0000A8"/>
              </a:buClr>
              <a:buSzPct val="75000"/>
              <a:buFont typeface="Wingdings" pitchFamily="2" charset="2"/>
              <a:buChar char="§"/>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If you post any slides on a www site, that you note that they are adapted from (or perhaps identical to) our slides, and note our copyright of this material.</a:t>
            </a:r>
          </a:p>
          <a:p>
            <a:pPr marL="173038" marR="0" lvl="0" indent="-173038"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 a revision history, see the slide note for this page. </a:t>
            </a: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5875" marR="0" lvl="0" indent="0" algn="l" defTabSz="914400" rtl="0" eaLnBrk="1" fontAlgn="auto" latinLnBrk="0" hangingPunct="1">
              <a:lnSpc>
                <a:spcPct val="85000"/>
              </a:lnSpc>
              <a:spcBef>
                <a:spcPts val="0"/>
              </a:spcBef>
              <a:spcAft>
                <a:spcPts val="0"/>
              </a:spcAft>
              <a:buClr>
                <a:srgbClr val="ED7D31"/>
              </a:buClr>
              <a:buSzTx/>
              <a:buFont typeface="Wingdings" pitchFamily="2" charset="2"/>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Thanks and enjoy!  JFK/KWR</a:t>
            </a:r>
          </a:p>
          <a:p>
            <a:pPr marL="173038" marR="0" lvl="0" indent="-173038" algn="l" defTabSz="914400" rtl="0" eaLnBrk="1" fontAlgn="auto" latinLnBrk="0" hangingPunct="1">
              <a:lnSpc>
                <a:spcPct val="85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73038" marR="0" lvl="0" indent="-173038" algn="l"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All material copyright 1996-2025</a:t>
            </a:r>
          </a:p>
          <a:p>
            <a:pPr marL="173038" marR="0" lvl="0" indent="-173038" algn="l"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J.F Kurose and K.W. Ross, All Rights Reserved</a:t>
            </a:r>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 name="Rectangle 8">
            <a:extLst>
              <a:ext uri="{FF2B5EF4-FFF2-40B4-BE49-F238E27FC236}">
                <a16:creationId xmlns:a16="http://schemas.microsoft.com/office/drawing/2014/main" id="{DF486BED-0E6D-424B-9246-93E87D8EC12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Computer Networking: A Top-Down Approach </a:t>
            </a:r>
            <a:br>
              <a:rPr kumimoji="0" lang="en-US" altLang="en-US" sz="2800" b="0" i="0" u="none" strike="noStrike" kern="1200" cap="none" spc="0" normalizeH="0" baseline="0" noProof="0" dirty="0">
                <a:ln>
                  <a:noFill/>
                </a:ln>
                <a:solidFill>
                  <a:srgbClr val="008000"/>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a:t>
            </a:r>
            <a:r>
              <a:rPr kumimoji="0" lang="en-US" altLang="en-US" sz="1800" b="0" i="0" u="none" strike="noStrike" kern="1200" cap="none" spc="0" normalizeH="0" baseline="30000" noProof="0" dirty="0">
                <a:ln>
                  <a:noFill/>
                </a:ln>
                <a:solidFill>
                  <a:prstClr val="black"/>
                </a:solidFill>
                <a:effectLst/>
                <a:uLnTx/>
                <a:uFillTx/>
                <a:latin typeface="Calibri" panose="020F0502020204030204"/>
                <a:ea typeface="ＭＳ Ｐゴシック" panose="020B0600070205080204" pitchFamily="34" charset="-128"/>
                <a:cs typeface="+mn-cs"/>
              </a:rPr>
              <a:t>th</a:t>
            </a: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edition </a:t>
            </a:r>
            <a:b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Jim Kurose, Keith Ross</a:t>
            </a:r>
            <a:b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Pearson, 2025</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4" name="Picture 3" descr="A book cover with a bridge&#10;&#10;Description automatically generated">
            <a:extLst>
              <a:ext uri="{FF2B5EF4-FFF2-40B4-BE49-F238E27FC236}">
                <a16:creationId xmlns:a16="http://schemas.microsoft.com/office/drawing/2014/main" id="{B610F142-3ED9-6CD1-4942-4402DA2C7E65}"/>
              </a:ext>
            </a:extLst>
          </p:cNvPr>
          <p:cNvPicPr>
            <a:picLocks noChangeAspect="1"/>
          </p:cNvPicPr>
          <p:nvPr/>
        </p:nvPicPr>
        <p:blipFill>
          <a:blip r:embed="rId3"/>
          <a:stretch>
            <a:fillRect/>
          </a:stretch>
        </p:blipFill>
        <p:spPr>
          <a:xfrm>
            <a:off x="7981312" y="561975"/>
            <a:ext cx="3180957" cy="3943062"/>
          </a:xfrm>
          <a:prstGeom prst="rect">
            <a:avLst/>
          </a:prstGeom>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CA74715D-A8D9-3A2E-8518-1C2C2B06BD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138114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FB9CCC5-D908-9C4E-A49D-1E21751E78A3}"/>
              </a:ext>
            </a:extLst>
          </p:cNvPr>
          <p:cNvSpPr/>
          <p:nvPr/>
        </p:nvSpPr>
        <p:spPr>
          <a:xfrm>
            <a:off x="-125260" y="0"/>
            <a:ext cx="12463397" cy="701457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Cars merge">
            <a:extLst>
              <a:ext uri="{FF2B5EF4-FFF2-40B4-BE49-F238E27FC236}">
                <a16:creationId xmlns:a16="http://schemas.microsoft.com/office/drawing/2014/main" id="{93314E34-1FD8-0649-B734-DBACB89E29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092" y="376036"/>
            <a:ext cx="9399815" cy="6266543"/>
          </a:xfrm>
          <a:prstGeom prst="rect">
            <a:avLst/>
          </a:prstGeom>
          <a:noFill/>
          <a:extLst>
            <a:ext uri="{909E8E84-426E-40dd-AFC4-6F175D3DCCD1}">
              <a14:hiddenFill xmlns=""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CC19CE-833B-5F4C-B0C9-7CBB36ED852F}"/>
              </a:ext>
            </a:extLst>
          </p:cNvPr>
          <p:cNvSpPr txBox="1"/>
          <p:nvPr/>
        </p:nvSpPr>
        <p:spPr>
          <a:xfrm>
            <a:off x="3065811" y="4843419"/>
            <a:ext cx="6060377" cy="1323439"/>
          </a:xfrm>
          <a:prstGeom prst="rect">
            <a:avLst/>
          </a:prstGeom>
          <a:noFill/>
          <a:effectLst>
            <a:glow>
              <a:schemeClr val="accent1"/>
            </a:glow>
          </a:effectLst>
        </p:spPr>
        <p:txBody>
          <a:bodyPr wrap="none" rtlCol="0">
            <a:spAutoFit/>
          </a:bodyPr>
          <a:lstStyle/>
          <a:p>
            <a:pPr algn="ctr"/>
            <a:r>
              <a:rPr lang="en-US" sz="8000" dirty="0" err="1">
                <a:effectLst>
                  <a:glow rad="863600">
                    <a:schemeClr val="accent1">
                      <a:alpha val="40000"/>
                    </a:schemeClr>
                  </a:glow>
                  <a:outerShdw blurRad="50800" dist="38100" dir="2700000" algn="tl" rotWithShape="0">
                    <a:prstClr val="black">
                      <a:alpha val="40000"/>
                    </a:prstClr>
                  </a:outerShdw>
                </a:effectLst>
              </a:rPr>
              <a:t>Multiplexação</a:t>
            </a:r>
            <a:endParaRPr lang="en-US" sz="8000" dirty="0">
              <a:effectLst>
                <a:glow rad="863600">
                  <a:schemeClr val="accent1">
                    <a:alpha val="40000"/>
                  </a:schemeClr>
                </a:glow>
                <a:outerShdw blurRad="50800" dist="38100" dir="2700000" algn="tl" rotWithShape="0">
                  <a:prstClr val="black">
                    <a:alpha val="40000"/>
                  </a:prstClr>
                </a:outerShdw>
              </a:effectLst>
            </a:endParaRPr>
          </a:p>
        </p:txBody>
      </p:sp>
    </p:spTree>
    <p:extLst>
      <p:ext uri="{BB962C8B-B14F-4D97-AF65-F5344CB8AC3E}">
        <p14:creationId xmlns:p14="http://schemas.microsoft.com/office/powerpoint/2010/main" val="4014377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Como funciona a demultiplexação</a:t>
            </a:r>
            <a:endParaRPr lang="pt-BR" sz="4400" dirty="0"/>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lang="pt-BR" kern="0" dirty="0">
                <a:solidFill>
                  <a:srgbClr val="000000"/>
                </a:solidFill>
                <a:latin typeface="Calibri" panose="020F0502020204030204"/>
                <a:cs typeface="+mn-cs"/>
              </a:rPr>
              <a:t>h</a:t>
            </a:r>
            <a:r>
              <a:rPr kumimoji="0" lang="pt-BR" b="0" i="0" u="none" strike="noStrike" kern="0" cap="none" spc="0" normalizeH="0" baseline="0" noProof="0" dirty="0" err="1">
                <a:ln>
                  <a:noFill/>
                </a:ln>
                <a:solidFill>
                  <a:srgbClr val="000000"/>
                </a:solidFill>
                <a:effectLst/>
                <a:uLnTx/>
                <a:uFillTx/>
                <a:latin typeface="Calibri" panose="020F0502020204030204"/>
                <a:ea typeface="ＭＳ Ｐゴシック" charset="0"/>
                <a:cs typeface="+mn-cs"/>
              </a:rPr>
              <a:t>ospedeiro</a:t>
            </a:r>
            <a:r>
              <a:rPr kumimoji="0" lang="pt-BR"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recebe datagramas IP</a:t>
            </a:r>
          </a:p>
          <a:p>
            <a:pPr lvl="1">
              <a:buFont typeface="Arial"/>
              <a:buChar char="•"/>
              <a:defRPr/>
            </a:pPr>
            <a:r>
              <a:rPr lang="pt-BR" kern="0" dirty="0">
                <a:solidFill>
                  <a:srgbClr val="000000"/>
                </a:solidFill>
              </a:rPr>
              <a:t>cada datagrama tem endereço IP de origem e endereço IP de destino
cada datagrama carrega um segmento da camada de transporte
cada segmento tem números de porta de origem e de destino </a:t>
            </a:r>
            <a:endParaRPr kumimoji="0" lang="pt-BR"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hospedeiro usa </a:t>
            </a:r>
            <a:r>
              <a:rPr kumimoji="0" lang="pt-BR"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endereço</a:t>
            </a:r>
            <a:r>
              <a:rPr lang="pt-BR" i="1" kern="0" dirty="0">
                <a:solidFill>
                  <a:srgbClr val="CC0000"/>
                </a:solidFill>
                <a:latin typeface="Calibri" panose="020F0502020204030204"/>
                <a:cs typeface="+mn-cs"/>
              </a:rPr>
              <a:t>s IP e números de portas</a:t>
            </a:r>
            <a:r>
              <a:rPr kumimoji="0" lang="pt-BR"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para direcionar segmento para o socket apropriado</a:t>
            </a:r>
          </a:p>
        </p:txBody>
      </p:sp>
      <p:grpSp>
        <p:nvGrpSpPr>
          <p:cNvPr id="5" name="Group 4"/>
          <p:cNvGrpSpPr/>
          <p:nvPr/>
        </p:nvGrpSpPr>
        <p:grpSpPr>
          <a:xfrm>
            <a:off x="7438534" y="1704452"/>
            <a:ext cx="3724097" cy="4124385"/>
            <a:chOff x="7438534" y="1704452"/>
            <a:chExt cx="3724097" cy="4124385"/>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10049" y="2156889"/>
              <a:ext cx="1737976"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CC0000"/>
                  </a:solidFill>
                  <a:effectLst/>
                  <a:uLnTx/>
                  <a:uFillTx/>
                  <a:latin typeface="Tahoma" charset="0"/>
                  <a:ea typeface="ＭＳ Ｐゴシック" charset="0"/>
                  <a:cs typeface="+mn-cs"/>
                </a:rPr>
                <a:t># porta origem</a:t>
              </a:r>
              <a:endParaRPr kumimoji="0" lang="pt-BR"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163284" y="2156889"/>
              <a:ext cx="176843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CC0000"/>
                  </a:solidFill>
                  <a:effectLst/>
                  <a:uLnTx/>
                  <a:uFillTx/>
                  <a:latin typeface="Tahoma" charset="0"/>
                  <a:ea typeface="ＭＳ Ｐゴシック" charset="0"/>
                  <a:cs typeface="+mn-cs"/>
                </a:rPr>
                <a:t># porta destino</a:t>
              </a:r>
              <a:endParaRPr kumimoji="0" lang="pt-BR"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533291" y="3865039"/>
              <a:ext cx="1225014" cy="1015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t>dados de</a:t>
              </a:r>
              <a:b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br>
              <a: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t>aplicação</a:t>
              </a:r>
              <a:b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br>
              <a: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t>(carga)</a:t>
              </a: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7511535" y="2898252"/>
              <a:ext cx="340189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t>outros campos de cabeçalho</a:t>
              </a: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438534" y="5428727"/>
              <a:ext cx="372409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a:ln>
                    <a:noFill/>
                  </a:ln>
                  <a:solidFill>
                    <a:srgbClr val="000000"/>
                  </a:solidFill>
                  <a:effectLst/>
                  <a:uLnTx/>
                  <a:uFillTx/>
                  <a:latin typeface="Tahoma" charset="0"/>
                  <a:ea typeface="ＭＳ Ｐゴシック" charset="0"/>
                  <a:cs typeface="+mn-cs"/>
                </a:rPr>
                <a:t>formato de segmento TPC/UDP</a:t>
              </a: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21</a:t>
            </a:fld>
            <a:endParaRPr lang="pt-BR"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err="1"/>
              <a:t>Demultiplexação</a:t>
            </a:r>
            <a:r>
              <a:rPr lang="pt-BR" sz="4400" dirty="0"/>
              <a:t> sem conexão</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sz="3500" b="0" i="1" u="none" strike="noStrike" kern="1200" cap="none" spc="0" normalizeH="0" baseline="0" noProof="0">
                <a:ln>
                  <a:noFill/>
                </a:ln>
                <a:solidFill>
                  <a:prstClr val="black"/>
                </a:solidFill>
                <a:effectLst/>
                <a:uLnTx/>
                <a:uFillTx/>
                <a:latin typeface="Calibri" panose="020F0502020204030204"/>
                <a:ea typeface="+mn-ea"/>
                <a:cs typeface="+mn-cs"/>
              </a:rPr>
              <a:t>Lembre-se:</a:t>
            </a:r>
            <a:r>
              <a:rPr kumimoji="0" lang="pt-BR" sz="3500" b="0" i="0" u="none" strike="noStrike" kern="1200" cap="none" spc="0" normalizeH="0" baseline="0" noProof="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500" b="0" i="0" u="none" strike="noStrike" kern="1200" cap="none" spc="0" normalizeH="0" baseline="0" noProof="0">
                <a:ln>
                  <a:noFill/>
                </a:ln>
                <a:solidFill>
                  <a:prstClr val="black"/>
                </a:solidFill>
                <a:effectLst/>
                <a:uLnTx/>
                <a:uFillTx/>
                <a:latin typeface="Calibri" panose="020F0502020204030204"/>
                <a:ea typeface="+mn-ea"/>
                <a:cs typeface="+mn-cs"/>
              </a:rPr>
              <a:t>ao criar um socket, é preciso especificar número de porta no </a:t>
            </a:r>
            <a:r>
              <a:rPr kumimoji="0" lang="pt-BR" sz="3500" b="0" i="1" u="none" strike="noStrike" kern="1200" cap="none" spc="0" normalizeH="0" baseline="0" noProof="0">
                <a:ln>
                  <a:noFill/>
                </a:ln>
                <a:solidFill>
                  <a:srgbClr val="CD0004"/>
                </a:solidFill>
                <a:effectLst/>
                <a:uLnTx/>
                <a:uFillTx/>
                <a:latin typeface="Calibri" panose="020F0502020204030204"/>
                <a:ea typeface="+mn-ea"/>
                <a:cs typeface="+mn-cs"/>
              </a:rPr>
              <a:t>hospedeiro local</a:t>
            </a:r>
            <a:r>
              <a:rPr kumimoji="0" lang="pt-BR" sz="3500" b="0" i="0" u="none" strike="noStrike" kern="1200" cap="none" spc="0" normalizeH="0" baseline="0" noProof="0">
                <a:ln>
                  <a:noFill/>
                </a:ln>
                <a:solidFill>
                  <a:prstClr val="black"/>
                </a:solidFill>
                <a:effectLst/>
                <a:uLnTx/>
                <a:uFillTx/>
                <a:latin typeface="Calibri" panose="020F0502020204030204"/>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4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pt-BR" sz="2400" b="0" i="0" u="none" strike="noStrike" kern="1200" cap="none" spc="0" normalizeH="0" baseline="0" noProof="0">
                <a:ln>
                  <a:noFill/>
                </a:ln>
                <a:solidFill>
                  <a:prstClr val="black"/>
                </a:solidFill>
                <a:effectLst/>
                <a:uLnTx/>
                <a:uFillTx/>
                <a:latin typeface="Courier" pitchFamily="2" charset="0"/>
                <a:ea typeface="+mn-ea"/>
                <a:cs typeface="+mn-cs"/>
              </a:rPr>
              <a:t>DatagramSocket mySocket1        = new DatagramSocket(</a:t>
            </a:r>
            <a:r>
              <a:rPr kumimoji="0" lang="pt-BR" sz="2400" b="0" i="0" u="none" strike="noStrike" kern="1200" cap="none" spc="0" normalizeH="0" baseline="0" noProof="0">
                <a:ln>
                  <a:noFill/>
                </a:ln>
                <a:solidFill>
                  <a:srgbClr val="CC0000"/>
                </a:solidFill>
                <a:effectLst/>
                <a:uLnTx/>
                <a:uFillTx/>
                <a:latin typeface="Courier" pitchFamily="2" charset="0"/>
                <a:ea typeface="+mn-ea"/>
                <a:cs typeface="+mn-cs"/>
              </a:rPr>
              <a:t>12534</a:t>
            </a:r>
            <a:r>
              <a:rPr kumimoji="0" lang="pt-BR" sz="2400" b="0" i="0" u="none" strike="noStrike" kern="1200" cap="none" spc="0" normalizeH="0" baseline="0" noProof="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850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quando</a:t>
            </a:r>
            <a:r>
              <a:rPr kumimoji="0" lang="pt-BR" sz="3200" b="0" i="0" u="none" strike="noStrike" kern="1200" cap="none" spc="0" normalizeH="0" noProof="0">
                <a:ln>
                  <a:noFill/>
                </a:ln>
                <a:solidFill>
                  <a:prstClr val="black"/>
                </a:solidFill>
                <a:effectLst/>
                <a:uLnTx/>
                <a:uFillTx/>
                <a:latin typeface="Calibri" panose="020F0502020204030204"/>
                <a:ea typeface="+mn-ea"/>
                <a:cs typeface="+mn-cs"/>
              </a:rPr>
              <a:t> o hospedeiro receptor </a:t>
            </a:r>
            <a:r>
              <a:rPr lang="pt-BR" sz="3200">
                <a:solidFill>
                  <a:prstClr val="black"/>
                </a:solidFill>
                <a:latin typeface="Calibri" panose="020F0502020204030204"/>
              </a:rPr>
              <a:t>recebe um segmento </a:t>
            </a:r>
            <a:r>
              <a:rPr lang="pt-BR" sz="3200" i="1">
                <a:solidFill>
                  <a:prstClr val="black"/>
                </a:solidFill>
                <a:latin typeface="Calibri" panose="020F0502020204030204"/>
              </a:rPr>
              <a:t>UDP</a:t>
            </a: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verifica</a:t>
            </a:r>
            <a:r>
              <a:rPr kumimoji="0" lang="pt-BR" sz="2800" b="0" i="0" u="none" strike="noStrike" kern="1200" cap="none" spc="0" normalizeH="0" noProof="0">
                <a:ln>
                  <a:noFill/>
                </a:ln>
                <a:solidFill>
                  <a:prstClr val="black"/>
                </a:solidFill>
                <a:effectLst/>
                <a:uLnTx/>
                <a:uFillTx/>
                <a:latin typeface="Calibri" panose="020F0502020204030204"/>
                <a:ea typeface="+mn-ea"/>
                <a:cs typeface="+mn-cs"/>
              </a:rPr>
              <a:t> o número da porta de </a:t>
            </a:r>
            <a:r>
              <a:rPr lang="pt-BR" sz="2800">
                <a:solidFill>
                  <a:prstClr val="black"/>
                </a:solidFill>
                <a:latin typeface="Calibri" panose="020F0502020204030204"/>
              </a:rPr>
              <a:t>destino no segmento</a:t>
            </a:r>
            <a:endParaRPr kumimoji="0" lang="pt-BR"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direciona o segmento UDP para o socket com aquele número de porta</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lvl="0" indent="-292100">
              <a:lnSpc>
                <a:spcPct val="85000"/>
              </a:lnSpc>
              <a:spcBef>
                <a:spcPct val="20000"/>
              </a:spcBef>
              <a:buClr>
                <a:srgbClr val="000099"/>
              </a:buClr>
              <a:buSzPct val="100000"/>
              <a:buFont typeface="Wingdings" charset="2"/>
              <a:buChar char="§"/>
              <a:defRPr/>
            </a:pPr>
            <a:r>
              <a:rPr lang="pt-BR" sz="3200" dirty="0">
                <a:solidFill>
                  <a:prstClr val="black"/>
                </a:solidFill>
                <a:ea typeface="ＭＳ Ｐゴシック" charset="0"/>
              </a:rPr>
              <a:t>ao criar datagrama para enviar para o socket UDP, deve-se especificar</a:t>
            </a:r>
            <a:r>
              <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endereço</a:t>
            </a:r>
            <a:r>
              <a:rPr kumimoji="0" lang="pt-BR" sz="2800" b="0" i="0" u="none" strike="noStrike" kern="1200" cap="none" spc="0" normalizeH="0" noProof="0" dirty="0">
                <a:ln>
                  <a:noFill/>
                </a:ln>
                <a:solidFill>
                  <a:prstClr val="black"/>
                </a:solidFill>
                <a:effectLst/>
                <a:uLnTx/>
                <a:uFillTx/>
                <a:latin typeface="Calibri" panose="020F0502020204030204"/>
                <a:ea typeface="ＭＳ Ｐゴシック" charset="0"/>
                <a:cs typeface="+mn-cs"/>
              </a:rPr>
              <a:t> IP de destino</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número de porta de destino</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datagramas</a:t>
            </a:r>
            <a:r>
              <a:rPr kumimoji="0" lang="pt-BR" sz="2400" b="0" i="0" u="none" strike="noStrike" kern="1200" cap="none" spc="0" normalizeH="0" noProof="0" dirty="0">
                <a:ln>
                  <a:noFill/>
                </a:ln>
                <a:solidFill>
                  <a:prstClr val="black"/>
                </a:solidFill>
                <a:effectLst/>
                <a:uLnTx/>
                <a:uFillTx/>
                <a:latin typeface="Calibri" panose="020F0502020204030204"/>
                <a:ea typeface="ＭＳ Ｐゴシック" charset="0"/>
              </a:rPr>
              <a:t> </a:t>
            </a: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IP/UDP com o </a:t>
            </a:r>
            <a:r>
              <a:rPr kumimoji="0" lang="pt-BR" sz="2400" b="0" i="1" u="none" strike="noStrike" kern="1200" cap="none" spc="0" normalizeH="0" baseline="0" noProof="0" dirty="0">
                <a:ln>
                  <a:noFill/>
                </a:ln>
                <a:solidFill>
                  <a:srgbClr val="CC0000"/>
                </a:solidFill>
                <a:effectLst/>
                <a:uLnTx/>
                <a:uFillTx/>
                <a:latin typeface="Calibri" panose="020F0502020204030204"/>
                <a:ea typeface="ＭＳ Ｐゴシック" charset="0"/>
              </a:rPr>
              <a:t>mesmo número de porta de destino,</a:t>
            </a: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 mas diferentes</a:t>
            </a:r>
            <a:r>
              <a:rPr kumimoji="0" lang="pt-BR" sz="2400" b="0" i="0" u="none" strike="noStrike" kern="1200" cap="none" spc="0" normalizeH="0" noProof="0" dirty="0">
                <a:ln>
                  <a:noFill/>
                </a:ln>
                <a:solidFill>
                  <a:prstClr val="black"/>
                </a:solidFill>
                <a:effectLst/>
                <a:uLnTx/>
                <a:uFillTx/>
                <a:latin typeface="Calibri" panose="020F0502020204030204"/>
                <a:ea typeface="ＭＳ Ｐゴシック" charset="0"/>
              </a:rPr>
              <a:t> endereços IP de origem</a:t>
            </a: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 e/ou </a:t>
            </a:r>
            <a:r>
              <a:rPr lang="pt-BR" sz="2400" dirty="0">
                <a:solidFill>
                  <a:prstClr val="black"/>
                </a:solidFill>
                <a:latin typeface="Calibri" panose="020F0502020204030204"/>
                <a:ea typeface="ＭＳ Ｐゴシック" charset="0"/>
              </a:rPr>
              <a:t>números de porta de origem serão direcionados para o</a:t>
            </a: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 </a:t>
            </a:r>
            <a:r>
              <a:rPr kumimoji="0" lang="pt-BR" sz="2400" b="0" i="1" u="none" strike="noStrike" kern="1200" cap="none" spc="0" normalizeH="0" baseline="0" noProof="0" dirty="0">
                <a:ln>
                  <a:noFill/>
                </a:ln>
                <a:solidFill>
                  <a:srgbClr val="CC0000"/>
                </a:solidFill>
                <a:effectLst/>
                <a:uLnTx/>
                <a:uFillTx/>
                <a:latin typeface="Calibri" panose="020F0502020204030204"/>
                <a:ea typeface="ＭＳ Ｐゴシック" charset="0"/>
              </a:rPr>
              <a:t>mesmo socket </a:t>
            </a:r>
            <a:r>
              <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rPr>
              <a:t>no hospedeiro receptor</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22</a:t>
            </a:fld>
            <a:endParaRPr lang="pt-BR"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Demultiplexação sem conexão: um exemplo</a:t>
            </a: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94755"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lang="pt-BR" altLang="en-US" sz="1400" kern="0">
                <a:solidFill>
                  <a:srgbClr val="000000"/>
                </a:solidFill>
              </a:rPr>
              <a:t>enlace</a:t>
            </a:r>
            <a:endPar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296318" y="5790630"/>
            <a:ext cx="2089150" cy="657226"/>
            <a:chOff x="1038" y="3697"/>
            <a:chExt cx="1316"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038" y="3822"/>
              <a:ext cx="1274"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origem: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destino: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3772690" y="4914330"/>
            <a:ext cx="2046288" cy="657226"/>
            <a:chOff x="2573" y="3750"/>
            <a:chExt cx="1289"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573" y="3875"/>
              <a:ext cx="1289"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origem: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destino :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6598441" y="4914330"/>
            <a:ext cx="1806572" cy="657226"/>
            <a:chOff x="1216" y="3697"/>
            <a:chExt cx="1138" cy="414"/>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216" y="3822"/>
              <a:ext cx="1096"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origem: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destino: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5" y="5768405"/>
            <a:ext cx="1854199" cy="657226"/>
            <a:chOff x="2741" y="3750"/>
            <a:chExt cx="1168" cy="414"/>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1096"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origem: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a:ln>
                    <a:noFill/>
                  </a:ln>
                  <a:solidFill>
                    <a:srgbClr val="000000"/>
                  </a:solidFill>
                  <a:effectLst/>
                  <a:uLnTx/>
                  <a:uFillTx/>
                  <a:latin typeface="Tahoma" charset="0"/>
                  <a:ea typeface="ＭＳ Ｐゴシック" charset="0"/>
                  <a:cs typeface="+mn-cs"/>
                </a:rPr>
                <a:t>porta de destino: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23</a:t>
            </a:fld>
            <a:endParaRPr lang="pt-BR"/>
          </a:p>
        </p:txBody>
      </p:sp>
      <p:sp>
        <p:nvSpPr>
          <p:cNvPr id="3" name="Rectangle 174">
            <a:extLst>
              <a:ext uri="{FF2B5EF4-FFF2-40B4-BE49-F238E27FC236}">
                <a16:creationId xmlns:a16="http://schemas.microsoft.com/office/drawing/2014/main" id="{53575216-59DB-A9C8-6641-84D2964B874F}"/>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9157</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4" name="Rectangle 174">
            <a:extLst>
              <a:ext uri="{FF2B5EF4-FFF2-40B4-BE49-F238E27FC236}">
                <a16:creationId xmlns:a16="http://schemas.microsoft.com/office/drawing/2014/main" id="{EAFE42D4-D78A-AF5D-8281-82E1C73A11C8}"/>
              </a:ext>
            </a:extLst>
          </p:cNvPr>
          <p:cNvSpPr>
            <a:spLocks noChangeArrowheads="1"/>
          </p:cNvSpPr>
          <p:nvPr/>
        </p:nvSpPr>
        <p:spPr bwMode="auto">
          <a:xfrm>
            <a:off x="7575600" y="199248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5775</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5" name="Rectangle 174">
            <a:extLst>
              <a:ext uri="{FF2B5EF4-FFF2-40B4-BE49-F238E27FC236}">
                <a16:creationId xmlns:a16="http://schemas.microsoft.com/office/drawing/2014/main" id="{357C7288-FC45-B19A-3F51-73699BC8E65A}"/>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dirty="0">
                <a:solidFill>
                  <a:srgbClr val="000000"/>
                </a:solidFill>
                <a:latin typeface="Courier New" charset="0"/>
                <a:ea typeface="ＭＳ Ｐゴシック" charset="0"/>
              </a:rPr>
              <a:t>mySocket.bind(myaddr,</a:t>
            </a:r>
            <a:r>
              <a:rPr lang="en-US" sz="1600" b="1" dirty="0">
                <a:solidFill>
                  <a:srgbClr val="C00000"/>
                </a:solidFill>
                <a:latin typeface="Courier New" charset="0"/>
                <a:ea typeface="ＭＳ Ｐゴシック" charset="0"/>
              </a:rPr>
              <a:t>6428</a:t>
            </a:r>
            <a:r>
              <a:rPr lang="en-US" sz="1600" b="1" dirty="0">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8"/>
                                        </p:tgtEl>
                                        <p:attrNameLst>
                                          <p:attrName>style.visibility</p:attrName>
                                        </p:attrNameLst>
                                      </p:cBhvr>
                                      <p:to>
                                        <p:strVal val="visible"/>
                                      </p:to>
                                    </p:set>
                                    <p:animEffect transition="in" filter="dissolve">
                                      <p:cBhvr>
                                        <p:cTn id="12" dur="500"/>
                                        <p:tgtEl>
                                          <p:spTgt spid="18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dissolve">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95"/>
                                        </p:tgtEl>
                                        <p:attrNameLst>
                                          <p:attrName>style.visibility</p:attrName>
                                        </p:attrNameLst>
                                      </p:cBhvr>
                                      <p:to>
                                        <p:strVal val="visible"/>
                                      </p:to>
                                    </p:set>
                                    <p:animEffect transition="in" filter="wipe(up)">
                                      <p:cBhvr>
                                        <p:cTn id="22" dur="500"/>
                                        <p:tgtEl>
                                          <p:spTgt spid="195"/>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97"/>
                                        </p:tgtEl>
                                        <p:attrNameLst>
                                          <p:attrName>style.visibility</p:attrName>
                                        </p:attrNameLst>
                                      </p:cBhvr>
                                      <p:to>
                                        <p:strVal val="visible"/>
                                      </p:to>
                                    </p:set>
                                    <p:animEffect transition="in" filter="wipe(left)">
                                      <p:cBhvr>
                                        <p:cTn id="26" dur="500"/>
                                        <p:tgtEl>
                                          <p:spTgt spid="197"/>
                                        </p:tgtEl>
                                      </p:cBhvr>
                                    </p:animEffect>
                                  </p:childTnLst>
                                </p:cTn>
                              </p:par>
                              <p:par>
                                <p:cTn id="27" presetID="22" presetClass="entr" presetSubtype="8" fill="hold" nodeType="withEffect">
                                  <p:stCondLst>
                                    <p:cond delay="0"/>
                                  </p:stCondLst>
                                  <p:childTnLst>
                                    <p:set>
                                      <p:cBhvr>
                                        <p:cTn id="28" dur="1" fill="hold">
                                          <p:stCondLst>
                                            <p:cond delay="0"/>
                                          </p:stCondLst>
                                        </p:cTn>
                                        <p:tgtEl>
                                          <p:spTgt spid="207"/>
                                        </p:tgtEl>
                                        <p:attrNameLst>
                                          <p:attrName>style.visibility</p:attrName>
                                        </p:attrNameLst>
                                      </p:cBhvr>
                                      <p:to>
                                        <p:strVal val="visible"/>
                                      </p:to>
                                    </p:set>
                                    <p:animEffect transition="in" filter="wipe(left)">
                                      <p:cBhvr>
                                        <p:cTn id="29" dur="500"/>
                                        <p:tgtEl>
                                          <p:spTgt spid="207"/>
                                        </p:tgtEl>
                                      </p:cBhvr>
                                    </p:animEffect>
                                  </p:childTnLst>
                                </p:cTn>
                              </p:par>
                            </p:childTnLst>
                          </p:cTn>
                        </p:par>
                        <p:par>
                          <p:cTn id="30" fill="hold">
                            <p:stCondLst>
                              <p:cond delay="1000"/>
                            </p:stCondLst>
                            <p:childTnLst>
                              <p:par>
                                <p:cTn id="31" presetID="22" presetClass="entr" presetSubtype="4" fill="hold" nodeType="afterEffect">
                                  <p:stCondLst>
                                    <p:cond delay="0"/>
                                  </p:stCondLst>
                                  <p:childTnLst>
                                    <p:set>
                                      <p:cBhvr>
                                        <p:cTn id="32" dur="1" fill="hold">
                                          <p:stCondLst>
                                            <p:cond delay="0"/>
                                          </p:stCondLst>
                                        </p:cTn>
                                        <p:tgtEl>
                                          <p:spTgt spid="196"/>
                                        </p:tgtEl>
                                        <p:attrNameLst>
                                          <p:attrName>style.visibility</p:attrName>
                                        </p:attrNameLst>
                                      </p:cBhvr>
                                      <p:to>
                                        <p:strVal val="visible"/>
                                      </p:to>
                                    </p:set>
                                    <p:animEffect transition="in" filter="wipe(down)">
                                      <p:cBhvr>
                                        <p:cTn id="33" dur="500"/>
                                        <p:tgtEl>
                                          <p:spTgt spid="19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198"/>
                                        </p:tgtEl>
                                        <p:attrNameLst>
                                          <p:attrName>style.visibility</p:attrName>
                                        </p:attrNameLst>
                                      </p:cBhvr>
                                      <p:to>
                                        <p:strVal val="visible"/>
                                      </p:to>
                                    </p:set>
                                    <p:animEffect transition="in" filter="wipe(up)">
                                      <p:cBhvr>
                                        <p:cTn id="38" dur="500"/>
                                        <p:tgtEl>
                                          <p:spTgt spid="198"/>
                                        </p:tgtEl>
                                      </p:cBhvr>
                                    </p:animEffect>
                                  </p:childTnLst>
                                </p:cTn>
                              </p:par>
                            </p:childTnLst>
                          </p:cTn>
                        </p:par>
                        <p:par>
                          <p:cTn id="39" fill="hold">
                            <p:stCondLst>
                              <p:cond delay="500"/>
                            </p:stCondLst>
                            <p:childTnLst>
                              <p:par>
                                <p:cTn id="40" presetID="22" presetClass="entr" presetSubtype="2" fill="hold" nodeType="afterEffect">
                                  <p:stCondLst>
                                    <p:cond delay="0"/>
                                  </p:stCondLst>
                                  <p:childTnLst>
                                    <p:set>
                                      <p:cBhvr>
                                        <p:cTn id="41" dur="1" fill="hold">
                                          <p:stCondLst>
                                            <p:cond delay="0"/>
                                          </p:stCondLst>
                                        </p:cTn>
                                        <p:tgtEl>
                                          <p:spTgt spid="199"/>
                                        </p:tgtEl>
                                        <p:attrNameLst>
                                          <p:attrName>style.visibility</p:attrName>
                                        </p:attrNameLst>
                                      </p:cBhvr>
                                      <p:to>
                                        <p:strVal val="visible"/>
                                      </p:to>
                                    </p:set>
                                    <p:animEffect transition="in" filter="wipe(right)">
                                      <p:cBhvr>
                                        <p:cTn id="42" dur="500"/>
                                        <p:tgtEl>
                                          <p:spTgt spid="199"/>
                                        </p:tgtEl>
                                      </p:cBhvr>
                                    </p:animEffect>
                                  </p:childTnLst>
                                </p:cTn>
                              </p:par>
                              <p:par>
                                <p:cTn id="43" presetID="22" presetClass="entr" presetSubtype="2" fill="hold" nodeType="withEffect">
                                  <p:stCondLst>
                                    <p:cond delay="0"/>
                                  </p:stCondLst>
                                  <p:childTnLst>
                                    <p:set>
                                      <p:cBhvr>
                                        <p:cTn id="44" dur="1" fill="hold">
                                          <p:stCondLst>
                                            <p:cond delay="0"/>
                                          </p:stCondLst>
                                        </p:cTn>
                                        <p:tgtEl>
                                          <p:spTgt spid="211"/>
                                        </p:tgtEl>
                                        <p:attrNameLst>
                                          <p:attrName>style.visibility</p:attrName>
                                        </p:attrNameLst>
                                      </p:cBhvr>
                                      <p:to>
                                        <p:strVal val="visible"/>
                                      </p:to>
                                    </p:set>
                                    <p:animEffect transition="in" filter="wipe(right)">
                                      <p:cBhvr>
                                        <p:cTn id="45" dur="500"/>
                                        <p:tgtEl>
                                          <p:spTgt spid="211"/>
                                        </p:tgtEl>
                                      </p:cBhvr>
                                    </p:animEffect>
                                  </p:childTnLst>
                                </p:cTn>
                              </p:par>
                            </p:childTnLst>
                          </p:cTn>
                        </p:par>
                        <p:par>
                          <p:cTn id="46" fill="hold">
                            <p:stCondLst>
                              <p:cond delay="1000"/>
                            </p:stCondLst>
                            <p:childTnLst>
                              <p:par>
                                <p:cTn id="47" presetID="22" presetClass="entr" presetSubtype="4" fill="hold" nodeType="afterEffect">
                                  <p:stCondLst>
                                    <p:cond delay="0"/>
                                  </p:stCondLst>
                                  <p:childTnLst>
                                    <p:set>
                                      <p:cBhvr>
                                        <p:cTn id="48" dur="1" fill="hold">
                                          <p:stCondLst>
                                            <p:cond delay="0"/>
                                          </p:stCondLst>
                                        </p:cTn>
                                        <p:tgtEl>
                                          <p:spTgt spid="200"/>
                                        </p:tgtEl>
                                        <p:attrNameLst>
                                          <p:attrName>style.visibility</p:attrName>
                                        </p:attrNameLst>
                                      </p:cBhvr>
                                      <p:to>
                                        <p:strVal val="visible"/>
                                      </p:to>
                                    </p:set>
                                    <p:animEffect transition="in" filter="wipe(down)">
                                      <p:cBhvr>
                                        <p:cTn id="49" dur="500"/>
                                        <p:tgtEl>
                                          <p:spTgt spid="20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204"/>
                                        </p:tgtEl>
                                        <p:attrNameLst>
                                          <p:attrName>style.visibility</p:attrName>
                                        </p:attrNameLst>
                                      </p:cBhvr>
                                      <p:to>
                                        <p:strVal val="visible"/>
                                      </p:to>
                                    </p:set>
                                    <p:animEffect transition="in" filter="wipe(up)">
                                      <p:cBhvr>
                                        <p:cTn id="54" dur="500"/>
                                        <p:tgtEl>
                                          <p:spTgt spid="204"/>
                                        </p:tgtEl>
                                      </p:cBhvr>
                                    </p:animEffec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206"/>
                                        </p:tgtEl>
                                        <p:attrNameLst>
                                          <p:attrName>style.visibility</p:attrName>
                                        </p:attrNameLst>
                                      </p:cBhvr>
                                      <p:to>
                                        <p:strVal val="visible"/>
                                      </p:to>
                                    </p:set>
                                    <p:animEffect transition="in" filter="wipe(left)">
                                      <p:cBhvr>
                                        <p:cTn id="58" dur="500"/>
                                        <p:tgtEl>
                                          <p:spTgt spid="206"/>
                                        </p:tgtEl>
                                      </p:cBhvr>
                                    </p:animEffect>
                                  </p:childTnLst>
                                </p:cTn>
                              </p:par>
                              <p:par>
                                <p:cTn id="59" presetID="22" presetClass="entr" presetSubtype="8" fill="hold" nodeType="withEffect">
                                  <p:stCondLst>
                                    <p:cond delay="0"/>
                                  </p:stCondLst>
                                  <p:childTnLst>
                                    <p:set>
                                      <p:cBhvr>
                                        <p:cTn id="60" dur="1" fill="hold">
                                          <p:stCondLst>
                                            <p:cond delay="0"/>
                                          </p:stCondLst>
                                        </p:cTn>
                                        <p:tgtEl>
                                          <p:spTgt spid="215"/>
                                        </p:tgtEl>
                                        <p:attrNameLst>
                                          <p:attrName>style.visibility</p:attrName>
                                        </p:attrNameLst>
                                      </p:cBhvr>
                                      <p:to>
                                        <p:strVal val="visible"/>
                                      </p:to>
                                    </p:set>
                                    <p:animEffect transition="in" filter="wipe(left)">
                                      <p:cBhvr>
                                        <p:cTn id="61" dur="500"/>
                                        <p:tgtEl>
                                          <p:spTgt spid="215"/>
                                        </p:tgtEl>
                                      </p:cBhvr>
                                    </p:animEffect>
                                  </p:childTnLst>
                                </p:cTn>
                              </p:par>
                            </p:childTnLst>
                          </p:cTn>
                        </p:par>
                        <p:par>
                          <p:cTn id="62" fill="hold">
                            <p:stCondLst>
                              <p:cond delay="1000"/>
                            </p:stCondLst>
                            <p:childTnLst>
                              <p:par>
                                <p:cTn id="63" presetID="22" presetClass="entr" presetSubtype="4" fill="hold" nodeType="afterEffect">
                                  <p:stCondLst>
                                    <p:cond delay="0"/>
                                  </p:stCondLst>
                                  <p:childTnLst>
                                    <p:set>
                                      <p:cBhvr>
                                        <p:cTn id="64" dur="1" fill="hold">
                                          <p:stCondLst>
                                            <p:cond delay="0"/>
                                          </p:stCondLst>
                                        </p:cTn>
                                        <p:tgtEl>
                                          <p:spTgt spid="202"/>
                                        </p:tgtEl>
                                        <p:attrNameLst>
                                          <p:attrName>style.visibility</p:attrName>
                                        </p:attrNameLst>
                                      </p:cBhvr>
                                      <p:to>
                                        <p:strVal val="visible"/>
                                      </p:to>
                                    </p:set>
                                    <p:animEffect transition="in" filter="wipe(down)">
                                      <p:cBhvr>
                                        <p:cTn id="65" dur="500"/>
                                        <p:tgtEl>
                                          <p:spTgt spid="202"/>
                                        </p:tgtEl>
                                      </p:cBhvr>
                                    </p:animEffect>
                                  </p:childTnLst>
                                </p:cTn>
                              </p:par>
                            </p:childTnLst>
                          </p:cTn>
                        </p:par>
                        <p:par>
                          <p:cTn id="66" fill="hold">
                            <p:stCondLst>
                              <p:cond delay="1500"/>
                            </p:stCondLst>
                            <p:childTnLst>
                              <p:par>
                                <p:cTn id="67" presetID="22" presetClass="entr" presetSubtype="1" fill="hold" nodeType="afterEffect">
                                  <p:stCondLst>
                                    <p:cond delay="0"/>
                                  </p:stCondLst>
                                  <p:childTnLst>
                                    <p:set>
                                      <p:cBhvr>
                                        <p:cTn id="68" dur="1" fill="hold">
                                          <p:stCondLst>
                                            <p:cond delay="0"/>
                                          </p:stCondLst>
                                        </p:cTn>
                                        <p:tgtEl>
                                          <p:spTgt spid="201"/>
                                        </p:tgtEl>
                                        <p:attrNameLst>
                                          <p:attrName>style.visibility</p:attrName>
                                        </p:attrNameLst>
                                      </p:cBhvr>
                                      <p:to>
                                        <p:strVal val="visible"/>
                                      </p:to>
                                    </p:set>
                                    <p:animEffect transition="in" filter="wipe(up)">
                                      <p:cBhvr>
                                        <p:cTn id="69" dur="500"/>
                                        <p:tgtEl>
                                          <p:spTgt spid="201"/>
                                        </p:tgtEl>
                                      </p:cBhvr>
                                    </p:animEffect>
                                  </p:childTnLst>
                                </p:cTn>
                              </p:par>
                            </p:childTnLst>
                          </p:cTn>
                        </p:par>
                        <p:par>
                          <p:cTn id="70" fill="hold">
                            <p:stCondLst>
                              <p:cond delay="2000"/>
                            </p:stCondLst>
                            <p:childTnLst>
                              <p:par>
                                <p:cTn id="71" presetID="22" presetClass="entr" presetSubtype="2" fill="hold" nodeType="afterEffect">
                                  <p:stCondLst>
                                    <p:cond delay="0"/>
                                  </p:stCondLst>
                                  <p:childTnLst>
                                    <p:set>
                                      <p:cBhvr>
                                        <p:cTn id="72" dur="1" fill="hold">
                                          <p:stCondLst>
                                            <p:cond delay="0"/>
                                          </p:stCondLst>
                                        </p:cTn>
                                        <p:tgtEl>
                                          <p:spTgt spid="205"/>
                                        </p:tgtEl>
                                        <p:attrNameLst>
                                          <p:attrName>style.visibility</p:attrName>
                                        </p:attrNameLst>
                                      </p:cBhvr>
                                      <p:to>
                                        <p:strVal val="visible"/>
                                      </p:to>
                                    </p:set>
                                    <p:animEffect transition="in" filter="wipe(right)">
                                      <p:cBhvr>
                                        <p:cTn id="73" dur="500"/>
                                        <p:tgtEl>
                                          <p:spTgt spid="205"/>
                                        </p:tgtEl>
                                      </p:cBhvr>
                                    </p:animEffect>
                                  </p:childTnLst>
                                </p:cTn>
                              </p:par>
                              <p:par>
                                <p:cTn id="74" presetID="22" presetClass="entr" presetSubtype="2" fill="hold" nodeType="withEffect">
                                  <p:stCondLst>
                                    <p:cond delay="0"/>
                                  </p:stCondLst>
                                  <p:childTnLst>
                                    <p:set>
                                      <p:cBhvr>
                                        <p:cTn id="75" dur="1" fill="hold">
                                          <p:stCondLst>
                                            <p:cond delay="0"/>
                                          </p:stCondLst>
                                        </p:cTn>
                                        <p:tgtEl>
                                          <p:spTgt spid="219"/>
                                        </p:tgtEl>
                                        <p:attrNameLst>
                                          <p:attrName>style.visibility</p:attrName>
                                        </p:attrNameLst>
                                      </p:cBhvr>
                                      <p:to>
                                        <p:strVal val="visible"/>
                                      </p:to>
                                    </p:set>
                                    <p:animEffect transition="in" filter="wipe(right)">
                                      <p:cBhvr>
                                        <p:cTn id="76" dur="500"/>
                                        <p:tgtEl>
                                          <p:spTgt spid="219"/>
                                        </p:tgtEl>
                                      </p:cBhvr>
                                    </p:animEffect>
                                  </p:childTnLst>
                                </p:cTn>
                              </p:par>
                            </p:childTnLst>
                          </p:cTn>
                        </p:par>
                        <p:par>
                          <p:cTn id="77" fill="hold">
                            <p:stCondLst>
                              <p:cond delay="2500"/>
                            </p:stCondLst>
                            <p:childTnLst>
                              <p:par>
                                <p:cTn id="78" presetID="22" presetClass="entr" presetSubtype="4" fill="hold" nodeType="afterEffect">
                                  <p:stCondLst>
                                    <p:cond delay="0"/>
                                  </p:stCondLst>
                                  <p:childTnLst>
                                    <p:set>
                                      <p:cBhvr>
                                        <p:cTn id="79" dur="1" fill="hold">
                                          <p:stCondLst>
                                            <p:cond delay="0"/>
                                          </p:stCondLst>
                                        </p:cTn>
                                        <p:tgtEl>
                                          <p:spTgt spid="203"/>
                                        </p:tgtEl>
                                        <p:attrNameLst>
                                          <p:attrName>style.visibility</p:attrName>
                                        </p:attrNameLst>
                                      </p:cBhvr>
                                      <p:to>
                                        <p:strVal val="visible"/>
                                      </p:to>
                                    </p:set>
                                    <p:animEffect transition="in" filter="wipe(down)">
                                      <p:cBhvr>
                                        <p:cTn id="80" dur="500"/>
                                        <p:tgtEl>
                                          <p:spTgt spid="203"/>
                                        </p:tgtEl>
                                      </p:cBhvr>
                                    </p:animEffect>
                                  </p:childTnLst>
                                </p:cTn>
                              </p:par>
                              <p:par>
                                <p:cTn id="81" presetID="9" presetClass="entr" presetSubtype="0" fill="hold" grpId="0" nodeType="withEffect">
                                  <p:stCondLst>
                                    <p:cond delay="0"/>
                                  </p:stCondLst>
                                  <p:childTnLst>
                                    <p:set>
                                      <p:cBhvr>
                                        <p:cTn id="82" dur="1" fill="hold">
                                          <p:stCondLst>
                                            <p:cond delay="0"/>
                                          </p:stCondLst>
                                        </p:cTn>
                                        <p:tgtEl>
                                          <p:spTgt spid="3"/>
                                        </p:tgtEl>
                                        <p:attrNameLst>
                                          <p:attrName>style.visibility</p:attrName>
                                        </p:attrNameLst>
                                      </p:cBhvr>
                                      <p:to>
                                        <p:strVal val="visible"/>
                                      </p:to>
                                    </p:set>
                                    <p:animEffect transition="in" filter="dissolve">
                                      <p:cBhvr>
                                        <p:cTn id="83" dur="500"/>
                                        <p:tgtEl>
                                          <p:spTgt spid="3"/>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4"/>
                                        </p:tgtEl>
                                        <p:attrNameLst>
                                          <p:attrName>style.visibility</p:attrName>
                                        </p:attrNameLst>
                                      </p:cBhvr>
                                      <p:to>
                                        <p:strVal val="visible"/>
                                      </p:to>
                                    </p:set>
                                    <p:animEffect transition="in" filter="dissolve">
                                      <p:cBhvr>
                                        <p:cTn id="86" dur="500"/>
                                        <p:tgtEl>
                                          <p:spTgt spid="4"/>
                                        </p:tgtEl>
                                      </p:cBhvr>
                                    </p:animEffect>
                                  </p:childTnLst>
                                </p:cTn>
                              </p:par>
                              <p:par>
                                <p:cTn id="87" presetID="9" presetClass="entr" presetSubtype="0" fill="hold" grpId="0" nodeType="withEffect">
                                  <p:stCondLst>
                                    <p:cond delay="0"/>
                                  </p:stCondLst>
                                  <p:childTnLst>
                                    <p:set>
                                      <p:cBhvr>
                                        <p:cTn id="88" dur="1" fill="hold">
                                          <p:stCondLst>
                                            <p:cond delay="0"/>
                                          </p:stCondLst>
                                        </p:cTn>
                                        <p:tgtEl>
                                          <p:spTgt spid="5"/>
                                        </p:tgtEl>
                                        <p:attrNameLst>
                                          <p:attrName>style.visibility</p:attrName>
                                        </p:attrNameLst>
                                      </p:cBhvr>
                                      <p:to>
                                        <p:strVal val="visible"/>
                                      </p:to>
                                    </p:set>
                                    <p:animEffect transition="in" filter="dissolve">
                                      <p:cBhvr>
                                        <p:cTn id="8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err="1"/>
              <a:t>Demultiplexação</a:t>
            </a:r>
            <a:r>
              <a:rPr lang="pt-BR" sz="4400" dirty="0"/>
              <a:t> orientada a conexão</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socket TCP identificado por uma </a:t>
            </a:r>
            <a:r>
              <a:rPr kumimoji="0" lang="pt-BR" sz="3200" b="0" i="0" u="none" strike="noStrike" kern="1200" cap="none" spc="0" normalizeH="0" baseline="0" noProof="0" dirty="0" err="1">
                <a:ln>
                  <a:noFill/>
                </a:ln>
                <a:solidFill>
                  <a:prstClr val="black"/>
                </a:solidFill>
                <a:effectLst/>
                <a:uLnTx/>
                <a:uFillTx/>
                <a:latin typeface="Calibri" panose="020F0502020204030204"/>
                <a:ea typeface="+mn-ea"/>
                <a:cs typeface="+mn-cs"/>
              </a:rPr>
              <a:t>tupla</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de </a:t>
            </a: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4 elementos</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endereço </a:t>
            </a:r>
            <a:r>
              <a:rPr lang="pt-BR" sz="2800" dirty="0">
                <a:solidFill>
                  <a:prstClr val="black"/>
                </a:solidFill>
                <a:latin typeface="Calibri" panose="020F0502020204030204"/>
              </a:rPr>
              <a:t>IP de origem</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número de porta de origem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lang="pt-BR" sz="2800" dirty="0">
                <a:solidFill>
                  <a:prstClr val="black"/>
                </a:solidFill>
                <a:latin typeface="Calibri" panose="020F0502020204030204"/>
              </a:rPr>
              <a:t>e</a:t>
            </a: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ndereço</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IP de destino</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número de porta de destino</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lvl="0" indent="-288925">
              <a:buFont typeface="Wingdings" charset="2"/>
              <a:buChar char="§"/>
              <a:defRPr/>
            </a:pPr>
            <a:r>
              <a:rPr lang="pt-BR" sz="3200" dirty="0">
                <a:solidFill>
                  <a:prstClr val="black"/>
                </a:solidFill>
              </a:rPr>
              <a:t>servidor pode suportar muitos sockets TCP simultâneos</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cada socket identificado por sua própria</a:t>
            </a:r>
            <a:r>
              <a:rPr kumimoji="0" lang="pt-BR" sz="2800" b="0" i="0" u="none" strike="noStrike" kern="1200" cap="none" spc="0" normalizeH="0" noProof="0" dirty="0">
                <a:ln>
                  <a:noFill/>
                </a:ln>
                <a:solidFill>
                  <a:prstClr val="black"/>
                </a:solidFill>
                <a:effectLst/>
                <a:uLnTx/>
                <a:uFillTx/>
                <a:latin typeface="Calibri" panose="020F0502020204030204"/>
                <a:ea typeface="+mn-ea"/>
                <a:cs typeface="+mn-cs"/>
              </a:rPr>
              <a:t> tupla de 4</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cada socket associado com uma conexão de cliente diferente</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err="1">
                <a:ln>
                  <a:noFill/>
                </a:ln>
                <a:solidFill>
                  <a:prstClr val="black"/>
                </a:solidFill>
                <a:effectLst/>
                <a:uLnTx/>
                <a:uFillTx/>
                <a:latin typeface="Calibri" panose="020F0502020204030204"/>
                <a:ea typeface="+mn-ea"/>
                <a:cs typeface="+mn-cs"/>
              </a:rPr>
              <a:t>demultiplexa</a:t>
            </a:r>
            <a:r>
              <a:rPr lang="pt-BR" sz="3200" dirty="0" err="1">
                <a:solidFill>
                  <a:prstClr val="black"/>
                </a:solidFill>
                <a:latin typeface="Calibri" panose="020F0502020204030204"/>
              </a:rPr>
              <a:t>ção</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destinatário usa </a:t>
            </a:r>
            <a:r>
              <a:rPr lang="pt-BR" sz="3200" i="1" dirty="0">
                <a:solidFill>
                  <a:srgbClr val="C00000"/>
                </a:solidFill>
                <a:latin typeface="Calibri" panose="020F0502020204030204"/>
              </a:rPr>
              <a:t>todos os quatro valores</a:t>
            </a:r>
            <a:r>
              <a:rPr kumimoji="0" lang="pt-BR"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pt-BR" sz="3200" b="0" i="1"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pt-BR" sz="3200" b="0" i="1" u="none" strike="noStrike" kern="1200" cap="none" spc="0" normalizeH="0" baseline="0" noProof="0" dirty="0" err="1">
                <a:ln>
                  <a:noFill/>
                </a:ln>
                <a:solidFill>
                  <a:prstClr val="black"/>
                </a:solidFill>
                <a:effectLst/>
                <a:uLnTx/>
                <a:uFillTx/>
                <a:latin typeface="Calibri" panose="020F0502020204030204"/>
                <a:ea typeface="+mn-ea"/>
                <a:cs typeface="+mn-cs"/>
              </a:rPr>
              <a:t>tupla</a:t>
            </a:r>
            <a:r>
              <a:rPr kumimoji="0" lang="pt-BR" sz="3200" b="0" i="1" u="none" strike="noStrike" kern="1200" cap="none" spc="0" normalizeH="0" baseline="0" noProof="0" dirty="0">
                <a:ln>
                  <a:noFill/>
                </a:ln>
                <a:solidFill>
                  <a:prstClr val="black"/>
                </a:solidFill>
                <a:effectLst/>
                <a:uLnTx/>
                <a:uFillTx/>
                <a:latin typeface="Calibri" panose="020F0502020204030204"/>
                <a:ea typeface="+mn-ea"/>
                <a:cs typeface="+mn-cs"/>
              </a:rPr>
              <a:t> de 4)</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para direcionar o segmento para o socket apropriado</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24</a:t>
            </a:fld>
            <a:endParaRPr lang="pt-BR"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err="1"/>
              <a:t>Demultiplexação</a:t>
            </a:r>
            <a:r>
              <a:rPr lang="pt-BR" sz="4400" dirty="0"/>
              <a:t> orientada </a:t>
            </a:r>
            <a:r>
              <a:rPr lang="pt-BR" sz="4400"/>
              <a:t>a conexão: exemplo</a:t>
            </a:r>
            <a:endParaRPr lang="pt-BR" sz="4400" dirty="0"/>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P4</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P2</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507787" y="4418067"/>
            <a:ext cx="1363712" cy="7571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hospedeiro: endereço IP A</a:t>
            </a:r>
            <a:endParaRPr kumimoji="0" lang="pt-BR" sz="1800" b="0" i="0" u="none" strike="noStrike" kern="1200" cap="none" spc="0" normalizeH="0" baseline="0" noProof="0" dirty="0">
              <a:ln>
                <a:noFill/>
              </a:ln>
              <a:solidFill>
                <a:srgbClr val="000000"/>
              </a:solidFill>
              <a:effectLst/>
              <a:uLnTx/>
              <a:uFillTx/>
              <a:latin typeface="Gill Sans MT" charset="0"/>
              <a:ea typeface="ＭＳ Ｐゴシック" charset="0"/>
              <a:cs typeface="+mn-cs"/>
            </a:endParaRP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0" y="4314880"/>
            <a:ext cx="1293122" cy="7571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hospedeiro: endereço IP C</a:t>
            </a:r>
            <a:endParaRPr kumimoji="0" lang="pt-BR" sz="1800" b="0" i="0" u="none" strike="noStrike" kern="1200" cap="none" spc="0" normalizeH="0" baseline="0" noProof="0" dirty="0">
              <a:ln>
                <a:noFill/>
              </a:ln>
              <a:solidFill>
                <a:srgbClr val="000000"/>
              </a:solidFill>
              <a:effectLst/>
              <a:uLnTx/>
              <a:uFillTx/>
              <a:latin typeface="Gill Sans MT" charset="0"/>
              <a:ea typeface="ＭＳ Ｐゴシック" charset="0"/>
              <a:cs typeface="+mn-cs"/>
            </a:endParaRP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06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a:t>
            </a:r>
            <a:endParaRPr kumimoji="0" lang="pt-BR"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P6</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P5</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a:ln>
                  <a:noFill/>
                </a:ln>
                <a:solidFill>
                  <a:srgbClr val="000000"/>
                </a:solidFill>
                <a:effectLst/>
                <a:uLnTx/>
                <a:uFillTx/>
                <a:latin typeface="Arial" charset="0"/>
                <a:ea typeface="ＭＳ Ｐゴシック" charset="0"/>
                <a:cs typeface="+mn-cs"/>
              </a:rPr>
              <a:t>P3</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 name="Group 4"/>
          <p:cNvGrpSpPr/>
          <p:nvPr/>
        </p:nvGrpSpPr>
        <p:grpSpPr>
          <a:xfrm>
            <a:off x="2947699" y="2152705"/>
            <a:ext cx="2897195" cy="3387720"/>
            <a:chOff x="2947699" y="2152705"/>
            <a:chExt cx="2897195" cy="3387720"/>
          </a:xfrm>
        </p:grpSpPr>
        <p:grpSp>
          <p:nvGrpSpPr>
            <p:cNvPr id="4" name="Group 3"/>
            <p:cNvGrpSpPr/>
            <p:nvPr/>
          </p:nvGrpSpPr>
          <p:grpSpPr>
            <a:xfrm>
              <a:off x="2947699" y="4192646"/>
              <a:ext cx="2897195" cy="1347779"/>
              <a:chOff x="2947699" y="4192646"/>
              <a:chExt cx="2897195" cy="1347779"/>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2947699" y="4883201"/>
                <a:ext cx="2527301" cy="657224"/>
                <a:chOff x="762" y="3697"/>
                <a:chExt cx="1592" cy="414"/>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762" y="3822"/>
                  <a:ext cx="1550"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lang="pt-BR" sz="1400" kern="0">
                      <a:solidFill>
                        <a:srgbClr val="000000"/>
                      </a:solidFill>
                    </a:rPr>
                    <a:t>IP de origem, porta</a:t>
                  </a: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IP de destino, porta: B,80</a:t>
                  </a:r>
                  <a:endPar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6" y="4192646"/>
                <a:ext cx="2543178" cy="657226"/>
                <a:chOff x="2741" y="3750"/>
                <a:chExt cx="1602" cy="414"/>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530"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lang="pt-BR" sz="1400" kern="0">
                      <a:solidFill>
                        <a:srgbClr val="000000"/>
                      </a:solidFill>
                    </a:rPr>
                    <a:t>IP de origem, porta</a:t>
                  </a: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IP de destino, porta: A,9157</a:t>
                  </a:r>
                  <a:endPar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673348" cy="2881308"/>
            <a:chOff x="6773574" y="2173342"/>
            <a:chExt cx="2673348" cy="2881308"/>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8" y="4397426"/>
              <a:ext cx="2574924" cy="657224"/>
              <a:chOff x="2741" y="3750"/>
              <a:chExt cx="1622" cy="414"/>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550"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lang="pt-BR" sz="1400" kern="0" dirty="0">
                    <a:solidFill>
                      <a:srgbClr val="000000"/>
                    </a:solidFill>
                  </a:rPr>
                  <a:t>IP de origem, porta</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IP de destino, porta: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3"/>
            <a:ext cx="2574925" cy="657225"/>
            <a:chOff x="2741" y="3750"/>
            <a:chExt cx="1622" cy="414"/>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550"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lang="pt-BR" sz="1400" kern="0">
                  <a:solidFill>
                    <a:srgbClr val="000000"/>
                  </a:solidFill>
                </a:rPr>
                <a:t>IP de origem, porta</a:t>
              </a: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pt-BR" sz="1400" b="0" i="0" u="none" strike="noStrike" kern="0" cap="none" spc="0" normalizeH="0" baseline="0" noProof="0">
                  <a:ln>
                    <a:noFill/>
                  </a:ln>
                  <a:solidFill>
                    <a:srgbClr val="000000"/>
                  </a:solidFill>
                  <a:effectLst/>
                  <a:uLnTx/>
                  <a:uFillTx/>
                  <a:latin typeface="Tahoma" charset="0"/>
                  <a:ea typeface="ＭＳ Ｐゴシック" charset="0"/>
                  <a:cs typeface="+mn-cs"/>
                </a:rPr>
                <a:t>IP de destino, porta: B,80</a:t>
              </a:r>
              <a:endPar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7571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pt-BR"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servidor: endereço IP B</a:t>
            </a:r>
            <a:endParaRPr kumimoji="0" lang="pt-BR" sz="1800" b="0" i="0" u="none" strike="noStrike" kern="120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826534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Três segmentos, todos destinados ao endereço </a:t>
            </a:r>
            <a:r>
              <a:rPr lang="pt-BR" sz="2400">
                <a:solidFill>
                  <a:prstClr val="black"/>
                </a:solidFill>
                <a:latin typeface="Calibri" panose="020F0502020204030204"/>
              </a:rPr>
              <a:t>IP: B</a:t>
            </a: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porta de destino: 80 são demultiplexados para </a:t>
            </a:r>
            <a:r>
              <a:rPr kumimoji="0" lang="pt-BR" sz="24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diferentes</a:t>
            </a: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sockets</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6" name="Oval 5"/>
          <p:cNvSpPr/>
          <p:nvPr/>
        </p:nvSpPr>
        <p:spPr>
          <a:xfrm>
            <a:off x="4643064" y="5089888"/>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Oval 144"/>
          <p:cNvSpPr/>
          <p:nvPr/>
        </p:nvSpPr>
        <p:spPr>
          <a:xfrm>
            <a:off x="8523155" y="4616501"/>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145"/>
          <p:cNvSpPr/>
          <p:nvPr/>
        </p:nvSpPr>
        <p:spPr>
          <a:xfrm>
            <a:off x="8572127" y="5384851"/>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25</a:t>
            </a:fld>
            <a:endParaRPr lang="pt-BR"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pt-BR" sz="5400"/>
              <a:t>Resumo</a:t>
            </a:r>
            <a:endParaRPr lang="pt-BR"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a:ln>
                  <a:noFill/>
                </a:ln>
                <a:solidFill>
                  <a:prstClr val="black"/>
                </a:solidFill>
                <a:effectLst/>
                <a:uLnTx/>
                <a:uFillTx/>
                <a:latin typeface="Calibri"/>
                <a:ea typeface="+mn-ea"/>
                <a:cs typeface="+mn-cs"/>
              </a:rPr>
              <a:t>Multiplexação e </a:t>
            </a:r>
            <a:r>
              <a:rPr kumimoji="0" lang="pt-BR" sz="3200" b="0" i="0" u="none" strike="noStrike" kern="1200" cap="none" spc="0" normalizeH="0" baseline="0" noProof="0" dirty="0" err="1">
                <a:ln>
                  <a:noFill/>
                </a:ln>
                <a:solidFill>
                  <a:prstClr val="black"/>
                </a:solidFill>
                <a:effectLst/>
                <a:uLnTx/>
                <a:uFillTx/>
                <a:latin typeface="Calibri"/>
                <a:ea typeface="+mn-ea"/>
                <a:cs typeface="+mn-cs"/>
              </a:rPr>
              <a:t>demultiplexação</a:t>
            </a:r>
            <a:r>
              <a:rPr kumimoji="0" lang="pt-BR" sz="3200" b="0" i="0" u="none" strike="noStrike" kern="1200" cap="none" spc="0" normalizeH="0" baseline="0" noProof="0" dirty="0">
                <a:ln>
                  <a:noFill/>
                </a:ln>
                <a:solidFill>
                  <a:prstClr val="black"/>
                </a:solidFill>
                <a:effectLst/>
                <a:uLnTx/>
                <a:uFillTx/>
                <a:latin typeface="Calibri"/>
                <a:ea typeface="+mn-ea"/>
                <a:cs typeface="+mn-cs"/>
              </a:rPr>
              <a:t>: baseadas</a:t>
            </a:r>
            <a:r>
              <a:rPr lang="pt-BR" sz="3200" dirty="0">
                <a:solidFill>
                  <a:prstClr val="black"/>
                </a:solidFill>
                <a:latin typeface="Calibri"/>
              </a:rPr>
              <a:t> em valores de campos de cabeçalho do segmento e do datagrama</a:t>
            </a:r>
            <a:endParaRPr kumimoji="0" lang="pt-BR" sz="3200" b="0" i="0" u="none" strike="noStrike" kern="1200" cap="none" spc="0" normalizeH="0" baseline="0" noProof="0" dirty="0">
              <a:ln>
                <a:noFill/>
              </a:ln>
              <a:solidFill>
                <a:prstClr val="black"/>
              </a:solidFill>
              <a:effectLst/>
              <a:uLnTx/>
              <a:uFillTx/>
              <a:latin typeface="Calibri"/>
              <a:ea typeface="+mn-ea"/>
              <a:cs typeface="+mn-cs"/>
            </a:endParaRP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1" i="0" u="none" strike="noStrike" kern="1200" cap="none" spc="0" normalizeH="0" baseline="0" noProof="0" dirty="0">
                <a:ln>
                  <a:noFill/>
                </a:ln>
                <a:solidFill>
                  <a:srgbClr val="C00000"/>
                </a:solidFill>
                <a:effectLst/>
                <a:uLnTx/>
                <a:uFillTx/>
                <a:latin typeface="Calibri"/>
                <a:ea typeface="+mn-ea"/>
                <a:cs typeface="+mn-cs"/>
              </a:rPr>
              <a:t>UDP: </a:t>
            </a:r>
            <a:r>
              <a:rPr kumimoji="0" lang="pt-BR" sz="3200" b="0" i="0" u="none" strike="noStrike" kern="1200" cap="none" spc="0" normalizeH="0" baseline="0" noProof="0" dirty="0" err="1">
                <a:ln>
                  <a:noFill/>
                </a:ln>
                <a:solidFill>
                  <a:prstClr val="black"/>
                </a:solidFill>
                <a:effectLst/>
                <a:uLnTx/>
                <a:uFillTx/>
                <a:latin typeface="Calibri"/>
                <a:ea typeface="+mn-ea"/>
                <a:cs typeface="+mn-cs"/>
              </a:rPr>
              <a:t>demultiplexação</a:t>
            </a:r>
            <a:r>
              <a:rPr kumimoji="0" lang="pt-BR" sz="3200" b="0" i="0" u="none" strike="noStrike" kern="1200" cap="none" spc="0" normalizeH="0" baseline="0" noProof="0" dirty="0">
                <a:ln>
                  <a:noFill/>
                </a:ln>
                <a:solidFill>
                  <a:prstClr val="black"/>
                </a:solidFill>
                <a:effectLst/>
                <a:uLnTx/>
                <a:uFillTx/>
                <a:latin typeface="Calibri"/>
                <a:ea typeface="+mn-ea"/>
                <a:cs typeface="+mn-cs"/>
              </a:rPr>
              <a:t> usando (apenas) endereço IP e número da porta de destino</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600" b="1" i="0" u="none" strike="noStrike" kern="1200" cap="none" spc="0" normalizeH="0" baseline="0" noProof="0" dirty="0">
                <a:ln>
                  <a:noFill/>
                </a:ln>
                <a:solidFill>
                  <a:srgbClr val="C00000"/>
                </a:solidFill>
                <a:effectLst/>
                <a:uLnTx/>
                <a:uFillTx/>
                <a:latin typeface="Calibri"/>
                <a:ea typeface="+mn-ea"/>
                <a:cs typeface="+mn-cs"/>
              </a:rPr>
              <a:t>TCP: </a:t>
            </a:r>
            <a:r>
              <a:rPr kumimoji="0" lang="pt-BR" sz="3200" b="0" i="0" u="none" strike="noStrike" kern="1200" cap="none" spc="0" normalizeH="0" baseline="0" noProof="0" dirty="0" err="1">
                <a:ln>
                  <a:noFill/>
                </a:ln>
                <a:solidFill>
                  <a:prstClr val="black"/>
                </a:solidFill>
                <a:effectLst/>
                <a:uLnTx/>
                <a:uFillTx/>
                <a:latin typeface="Calibri"/>
                <a:ea typeface="+mn-ea"/>
                <a:cs typeface="+mn-cs"/>
              </a:rPr>
              <a:t>demultiplexação</a:t>
            </a:r>
            <a:r>
              <a:rPr kumimoji="0" lang="pt-BR" sz="3200" b="0" i="0" u="none" strike="noStrike" kern="1200" cap="none" spc="0" normalizeH="0" baseline="0" noProof="0" dirty="0">
                <a:ln>
                  <a:noFill/>
                </a:ln>
                <a:solidFill>
                  <a:prstClr val="black"/>
                </a:solidFill>
                <a:effectLst/>
                <a:uLnTx/>
                <a:uFillTx/>
                <a:latin typeface="Calibri"/>
                <a:ea typeface="+mn-ea"/>
                <a:cs typeface="+mn-cs"/>
              </a:rPr>
              <a:t> usando </a:t>
            </a:r>
            <a:r>
              <a:rPr kumimoji="0" lang="pt-BR" sz="3200" b="0" i="0" u="none" strike="noStrike" kern="1200" cap="none" spc="0" normalizeH="0" baseline="0" noProof="0" dirty="0" err="1">
                <a:ln>
                  <a:noFill/>
                </a:ln>
                <a:solidFill>
                  <a:prstClr val="black"/>
                </a:solidFill>
                <a:effectLst/>
                <a:uLnTx/>
                <a:uFillTx/>
                <a:latin typeface="Calibri"/>
                <a:ea typeface="+mn-ea"/>
                <a:cs typeface="+mn-cs"/>
              </a:rPr>
              <a:t>tupla</a:t>
            </a:r>
            <a:r>
              <a:rPr kumimoji="0" lang="pt-BR" sz="3200" b="0" i="0" u="none" strike="noStrike" kern="1200" cap="none" spc="0" normalizeH="0" baseline="0" noProof="0" dirty="0">
                <a:ln>
                  <a:noFill/>
                </a:ln>
                <a:solidFill>
                  <a:prstClr val="black"/>
                </a:solidFill>
                <a:effectLst/>
                <a:uLnTx/>
                <a:uFillTx/>
                <a:latin typeface="Calibri"/>
                <a:ea typeface="+mn-ea"/>
                <a:cs typeface="+mn-cs"/>
              </a:rPr>
              <a:t> de 4 elementos: endereços IP e números de portas de origem e destino</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a:ln>
                  <a:noFill/>
                </a:ln>
                <a:solidFill>
                  <a:prstClr val="black"/>
                </a:solidFill>
                <a:effectLst/>
                <a:uLnTx/>
                <a:uFillTx/>
                <a:latin typeface="Calibri"/>
                <a:ea typeface="+mn-ea"/>
                <a:cs typeface="+mn-cs"/>
              </a:rPr>
              <a:t>Multiplexação/</a:t>
            </a:r>
            <a:r>
              <a:rPr kumimoji="0" lang="pt-BR" sz="3200" b="0" i="0" u="none" strike="noStrike" kern="1200" cap="none" spc="0" normalizeH="0" baseline="0" noProof="0" dirty="0" err="1">
                <a:ln>
                  <a:noFill/>
                </a:ln>
                <a:solidFill>
                  <a:prstClr val="black"/>
                </a:solidFill>
                <a:effectLst/>
                <a:uLnTx/>
                <a:uFillTx/>
                <a:latin typeface="Calibri"/>
                <a:ea typeface="+mn-ea"/>
                <a:cs typeface="+mn-cs"/>
              </a:rPr>
              <a:t>demultiplexação</a:t>
            </a:r>
            <a:r>
              <a:rPr kumimoji="0" lang="pt-BR" sz="3200" b="0" i="0" u="none" strike="noStrike" kern="1200" cap="none" spc="0" normalizeH="0" baseline="0" noProof="0" dirty="0">
                <a:ln>
                  <a:noFill/>
                </a:ln>
                <a:solidFill>
                  <a:prstClr val="black"/>
                </a:solidFill>
                <a:effectLst/>
                <a:uLnTx/>
                <a:uFillTx/>
                <a:latin typeface="Calibri"/>
                <a:ea typeface="+mn-ea"/>
                <a:cs typeface="+mn-cs"/>
              </a:rPr>
              <a:t> acontece em </a:t>
            </a:r>
            <a:r>
              <a:rPr kumimoji="0" lang="pt-BR" sz="3200" b="0" i="1" u="none" strike="noStrike" kern="1200" cap="none" spc="0" normalizeH="0" baseline="0" noProof="0" dirty="0">
                <a:ln>
                  <a:noFill/>
                </a:ln>
                <a:solidFill>
                  <a:prstClr val="black"/>
                </a:solidFill>
                <a:effectLst/>
                <a:uLnTx/>
                <a:uFillTx/>
                <a:latin typeface="Calibri"/>
                <a:ea typeface="+mn-ea"/>
                <a:cs typeface="+mn-cs"/>
              </a:rPr>
              <a:t>todas</a:t>
            </a:r>
            <a:r>
              <a:rPr kumimoji="0" lang="pt-BR" sz="3200" b="0" i="0" u="none" strike="noStrike" kern="1200" cap="none" spc="0" normalizeH="0" noProof="0" dirty="0">
                <a:ln>
                  <a:noFill/>
                </a:ln>
                <a:solidFill>
                  <a:prstClr val="black"/>
                </a:solidFill>
                <a:effectLst/>
                <a:uLnTx/>
                <a:uFillTx/>
                <a:latin typeface="Calibri"/>
                <a:ea typeface="+mn-ea"/>
                <a:cs typeface="+mn-cs"/>
              </a:rPr>
              <a:t> as camadas</a:t>
            </a:r>
            <a:endParaRPr kumimoji="0" lang="pt-BR"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26</a:t>
            </a:fld>
            <a:endParaRPr lang="pt-BR"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pPr>
            <a:r>
              <a:rPr lang="pt-BR" altLang="en-US" sz="3200" dirty="0">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 
</a:t>
            </a:r>
            <a:r>
              <a:rPr lang="pt-BR" sz="3200" dirty="0">
                <a:solidFill>
                  <a:schemeClr val="bg1">
                    <a:lumMod val="75000"/>
                  </a:schemeClr>
                </a:solidFill>
              </a:rPr>
              <a:t>Transporte orientado a conexão: TCP</a:t>
            </a:r>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
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27</a:t>
            </a:fld>
            <a:endParaRPr lang="pt-BR"/>
          </a:p>
        </p:txBody>
      </p:sp>
      <p:pic>
        <p:nvPicPr>
          <p:cNvPr id="4" name="Picture 10">
            <a:extLst>
              <a:ext uri="{FF2B5EF4-FFF2-40B4-BE49-F238E27FC236}">
                <a16:creationId xmlns:a16="http://schemas.microsoft.com/office/drawing/2014/main" id="{7204A7B2-666C-6978-0C26-44BE224CB625}"/>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32556263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UDP: User Datagram Protocol</a:t>
            </a:r>
            <a:endParaRPr lang="pt-BR" sz="4400" dirty="0"/>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protocolo de transporte da Internet “sem luxo”, só o básico</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serviço de “melhor esforço”, segmentos UDP podem ser:</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perdidos</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entregues fora de ordem à aplicação</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lvl="0">
                <a:buFont typeface="Wingdings" charset="2"/>
                <a:buChar char="§"/>
                <a:defRPr/>
              </a:pPr>
              <a:r>
                <a:rPr lang="pt-BR" sz="2400" kern="0" dirty="0">
                  <a:solidFill>
                    <a:srgbClr val="000000"/>
                  </a:solidFill>
                  <a:cs typeface="+mn-cs"/>
                </a:rPr>
                <a:t>nenhum estabelecimento de conexão (que pode adicionar atraso de RTT)</a:t>
              </a: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lvl="0">
                <a:buFont typeface="Wingdings" charset="2"/>
                <a:buChar char="§"/>
                <a:defRPr/>
              </a:pPr>
              <a:r>
                <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simples: </a:t>
              </a:r>
              <a:r>
                <a:rPr lang="pt-BR" sz="2400" kern="0" dirty="0">
                  <a:solidFill>
                    <a:srgbClr val="000000"/>
                  </a:solidFill>
                  <a:cs typeface="+mn-cs"/>
                </a:rPr>
                <a:t>nenhum estado de conexão nos remetente e destinatário
tamanho de cabeçalho pequeno
nenhum controle de congestionamento</a:t>
              </a: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pode disparar tão rápido quanto desejado!</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pode funcionar na presença de congestionamento</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pt-BR" sz="32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Por que existe UDP?</a:t>
              </a:r>
              <a:endParaRPr kumimoji="0" lang="pt-BR"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sem conexão:</a:t>
            </a:r>
            <a:endParaRPr kumimoji="0" lang="pt-BR" altLang="en-US" sz="3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sem </a:t>
            </a: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handshaking</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entre emissor</a:t>
            </a:r>
            <a:r>
              <a:rPr kumimoji="0" lang="pt-BR" altLang="en-US" sz="32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e receptor UDP</a:t>
            </a:r>
            <a:endPar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cada segmento UDP é manipulado</a:t>
            </a:r>
            <a:r>
              <a:rPr kumimoji="0" lang="pt-BR" altLang="en-US" sz="3200" b="0" i="0" u="none" strike="noStrike" kern="1200" cap="none" spc="0" normalizeH="0" noProof="0">
                <a:ln>
                  <a:noFill/>
                </a:ln>
                <a:solidFill>
                  <a:prstClr val="black"/>
                </a:solidFill>
                <a:effectLst/>
                <a:uLnTx/>
                <a:uFillTx/>
                <a:latin typeface="Calibri" panose="020F0502020204030204"/>
                <a:ea typeface="ＭＳ Ｐゴシック" panose="020B0600070205080204" pitchFamily="34" charset="-128"/>
                <a:cs typeface="+mn-cs"/>
              </a:rPr>
              <a:t> independentemente dos outros</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28</a:t>
            </a:fld>
            <a:endParaRPr lang="pt-BR"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UDP: User Datagram Protocol</a:t>
            </a:r>
            <a:endParaRPr lang="pt-BR" sz="4400" dirty="0"/>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pt-BR"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usos do UDP:</a:t>
            </a:r>
          </a:p>
          <a:p>
            <a:pPr marL="688975" lvl="1" indent="-231775">
              <a:lnSpc>
                <a:spcPct val="85000"/>
              </a:lnSpc>
              <a:spcBef>
                <a:spcPct val="20000"/>
              </a:spcBef>
              <a:buClr>
                <a:srgbClr val="000099"/>
              </a:buClr>
              <a:buFont typeface="Wingdings" charset="0"/>
              <a:buChar char="§"/>
              <a:defRPr/>
            </a:pPr>
            <a:r>
              <a:rPr lang="pt-BR" sz="2800">
                <a:solidFill>
                  <a:prstClr val="black"/>
                </a:solidFill>
                <a:ea typeface="ＭＳ Ｐゴシック" charset="0"/>
              </a:rPr>
              <a:t>aplicações </a:t>
            </a:r>
            <a:r>
              <a:rPr lang="pt-BR" sz="2800" dirty="0">
                <a:solidFill>
                  <a:prstClr val="black"/>
                </a:solidFill>
                <a:ea typeface="ＭＳ Ｐゴシック" charset="0"/>
              </a:rPr>
              <a:t>multimídia de streaming (tolerante à perda, sensível à </a:t>
            </a:r>
            <a:r>
              <a:rPr lang="pt-BR" sz="2800">
                <a:solidFill>
                  <a:prstClr val="black"/>
                </a:solidFill>
                <a:ea typeface="ＭＳ Ｐゴシック" charset="0"/>
              </a:rPr>
              <a:t>taxa)</a:t>
            </a:r>
            <a:endPar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HTTP/3</a:t>
            </a:r>
          </a:p>
          <a:p>
            <a:pPr marL="292100" lvl="0" indent="-292100">
              <a:lnSpc>
                <a:spcPct val="85000"/>
              </a:lnSpc>
              <a:spcBef>
                <a:spcPct val="20000"/>
              </a:spcBef>
              <a:buClr>
                <a:srgbClr val="000099"/>
              </a:buClr>
              <a:buSzPct val="100000"/>
              <a:buFont typeface="Wingdings" charset="2"/>
              <a:buChar char="§"/>
              <a:defRPr/>
            </a:pPr>
            <a:r>
              <a:rPr lang="pt-BR" sz="3200">
                <a:solidFill>
                  <a:prstClr val="black"/>
                </a:solidFill>
                <a:ea typeface="ＭＳ Ｐゴシック" charset="0"/>
              </a:rPr>
              <a:t>se </a:t>
            </a:r>
            <a:r>
              <a:rPr lang="pt-BR" sz="3200" dirty="0">
                <a:solidFill>
                  <a:prstClr val="black"/>
                </a:solidFill>
                <a:ea typeface="ＭＳ Ｐゴシック" charset="0"/>
              </a:rPr>
              <a:t>for necessária uma transferência confiável sobre o UDP (por exemplo, HTTP/</a:t>
            </a:r>
            <a:r>
              <a:rPr lang="pt-BR" sz="3200">
                <a:solidFill>
                  <a:prstClr val="black"/>
                </a:solidFill>
                <a:ea typeface="ＭＳ Ｐゴシック" charset="0"/>
              </a:rPr>
              <a:t>3)</a:t>
            </a:r>
            <a:r>
              <a:rPr kumimoji="0" lang="pt-BR"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p>
          <a:p>
            <a:pPr marL="688975" lvl="1" indent="-231775">
              <a:lnSpc>
                <a:spcPct val="85000"/>
              </a:lnSpc>
              <a:spcBef>
                <a:spcPct val="20000"/>
              </a:spcBef>
              <a:buClr>
                <a:srgbClr val="000099"/>
              </a:buClr>
              <a:buFont typeface="Wingdings" charset="0"/>
              <a:buChar char="§"/>
              <a:defRPr/>
            </a:pPr>
            <a:r>
              <a:rPr lang="pt-BR" sz="2800">
                <a:solidFill>
                  <a:prstClr val="black"/>
                </a:solidFill>
                <a:ea typeface="ＭＳ Ｐゴシック" charset="0"/>
              </a:rPr>
              <a:t>adicionar </a:t>
            </a:r>
            <a:r>
              <a:rPr lang="pt-BR" sz="2800" dirty="0">
                <a:solidFill>
                  <a:prstClr val="black"/>
                </a:solidFill>
                <a:ea typeface="ＭＳ Ｐゴシック" charset="0"/>
              </a:rPr>
              <a:t>confiabilidade necessária na camada </a:t>
            </a:r>
            <a:r>
              <a:rPr lang="pt-BR" sz="2800">
                <a:solidFill>
                  <a:prstClr val="black"/>
                </a:solidFill>
                <a:ea typeface="ＭＳ Ｐゴシック" charset="0"/>
              </a:rPr>
              <a:t>de aplicação</a:t>
            </a:r>
            <a:endParaRPr kumimoji="0" lang="pt-BR"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688975" lvl="1" indent="-231775">
              <a:lnSpc>
                <a:spcPct val="85000"/>
              </a:lnSpc>
              <a:spcBef>
                <a:spcPct val="20000"/>
              </a:spcBef>
              <a:buClr>
                <a:srgbClr val="000099"/>
              </a:buClr>
              <a:buFont typeface="Wingdings" charset="0"/>
              <a:buChar char="§"/>
              <a:defRPr/>
            </a:pPr>
            <a:r>
              <a:rPr lang="pt-BR" sz="2800">
                <a:solidFill>
                  <a:prstClr val="black"/>
                </a:solidFill>
                <a:ea typeface="ＭＳ Ｐゴシック" charset="0"/>
              </a:rPr>
              <a:t>adicionar </a:t>
            </a:r>
            <a:r>
              <a:rPr lang="pt-BR" sz="2800" dirty="0">
                <a:solidFill>
                  <a:prstClr val="black"/>
                </a:solidFill>
                <a:ea typeface="ＭＳ Ｐゴシック" charset="0"/>
              </a:rPr>
              <a:t>controle de congestionamento na camada </a:t>
            </a:r>
            <a:r>
              <a:rPr lang="pt-BR" sz="2800">
                <a:solidFill>
                  <a:prstClr val="black"/>
                </a:solidFill>
                <a:ea typeface="ＭＳ Ｐゴシック" charset="0"/>
              </a:rPr>
              <a:t>de aplicação</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29</a:t>
            </a:fld>
            <a:endParaRPr lang="pt-BR"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sz="4400">
                <a:cs typeface="Calibri" panose="020F0502020204030204" pitchFamily="34" charset="0"/>
              </a:rPr>
              <a:t>Camad</a:t>
            </a:r>
            <a:r>
              <a:rPr lang="pt-BR" altLang="en-US">
                <a:cs typeface="Calibri" panose="020F0502020204030204" pitchFamily="34" charset="0"/>
              </a:rPr>
              <a:t>a de Transporte: visão geral</a:t>
            </a:r>
            <a:endParaRPr lang="pt-BR" sz="440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pt-BR" altLang="en-US" sz="3200" i="1">
                <a:solidFill>
                  <a:srgbClr val="CC0000"/>
                </a:solidFill>
                <a:latin typeface="Calibri" panose="020F0502020204030204" pitchFamily="34" charset="0"/>
                <a:cs typeface="Calibri" panose="020F0502020204030204" pitchFamily="34" charset="0"/>
              </a:rPr>
              <a:t>Nossos objetivos:</a:t>
            </a:r>
            <a:r>
              <a:rPr lang="pt-BR" altLang="en-US" sz="3200" i="1">
                <a:latin typeface="Calibri" panose="020F0502020204030204" pitchFamily="34" charset="0"/>
                <a:cs typeface="Calibri" panose="020F0502020204030204" pitchFamily="34" charset="0"/>
              </a:rPr>
              <a:t> </a:t>
            </a:r>
          </a:p>
          <a:p>
            <a:pPr marL="400050" indent="-285750">
              <a:buFont typeface="Wingdings" charset="2"/>
              <a:buChar char="§"/>
              <a:defRPr/>
            </a:pPr>
            <a:r>
              <a:rPr lang="pt-BR" sz="3200"/>
              <a:t>entender os princípios por trás dos serviços da camada de transporte:</a:t>
            </a:r>
          </a:p>
          <a:p>
            <a:pPr lvl="1">
              <a:buFont typeface="Arial"/>
              <a:buChar char="•"/>
              <a:defRPr/>
            </a:pPr>
            <a:r>
              <a:rPr lang="pt-BR" sz="2800"/>
              <a:t>multiplexação, demultiplexação</a:t>
            </a:r>
          </a:p>
          <a:p>
            <a:pPr lvl="1">
              <a:buFont typeface="Arial"/>
              <a:buChar char="•"/>
              <a:defRPr/>
            </a:pPr>
            <a:r>
              <a:rPr lang="pt-BR" sz="2800"/>
              <a:t>transferência de dados confiável
controle de fluxo
controle de congestionamento</a:t>
            </a:r>
            <a:endParaRPr lang="pt-BR" sz="3200"/>
          </a:p>
          <a:p>
            <a:endParaRPr lang="pt-BR"/>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pt-BR" sz="3200" dirty="0"/>
              <a:t>aprender sobre protocolos da camada de transporte da Internet:</a:t>
            </a:r>
          </a:p>
          <a:p>
            <a:pPr lvl="1">
              <a:buFont typeface="Arial"/>
              <a:buChar char="•"/>
              <a:defRPr/>
            </a:pPr>
            <a:r>
              <a:rPr lang="pt-BR" sz="2800" dirty="0"/>
              <a:t>UDP: transporte sem conexão
TCP: transporte confiável orientado a conexão</a:t>
            </a:r>
          </a:p>
          <a:p>
            <a:pPr lvl="1">
              <a:buFont typeface="Arial"/>
              <a:buChar char="•"/>
              <a:defRPr/>
            </a:pPr>
            <a:r>
              <a:rPr lang="pt-BR" sz="2800" dirty="0"/>
              <a:t>controle de congestionamento do TCP</a:t>
            </a:r>
            <a:endParaRPr lang="pt-BR" dirty="0"/>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pt-BR"/>
              <a:t>Transport Layer: 3-</a:t>
            </a:r>
            <a:fld id="{C4204591-24BD-A542-B9D5-F8D8A88D2FEE}" type="slidenum">
              <a:rPr lang="pt-BR" smtClean="0"/>
              <a:pPr/>
              <a:t>3</a:t>
            </a:fld>
            <a:endParaRPr lang="pt-BR"/>
          </a:p>
        </p:txBody>
      </p:sp>
    </p:spTree>
    <p:extLst>
      <p:ext uri="{BB962C8B-B14F-4D97-AF65-F5344CB8AC3E}">
        <p14:creationId xmlns:p14="http://schemas.microsoft.com/office/powerpoint/2010/main" val="42151904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228631" y="1544080"/>
            <a:ext cx="243380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servidor SNMP</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696991" y="1662731"/>
            <a:ext cx="213154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cliente SNMP</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pt-BR" sz="4400" dirty="0"/>
              <a:t>UDP: Ações da Camada de Transporte</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4" y="4931992"/>
            <a:ext cx="1473512" cy="5157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800" b="0" i="0" u="none" strike="noStrike" kern="1200" cap="none" spc="0" normalizeH="0" baseline="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31</a:t>
            </a:fld>
            <a:endParaRPr lang="pt-BR"/>
          </a:p>
        </p:txBody>
      </p:sp>
    </p:spTree>
    <p:extLst>
      <p:ext uri="{BB962C8B-B14F-4D97-AF65-F5344CB8AC3E}">
        <p14:creationId xmlns:p14="http://schemas.microsoft.com/office/powerpoint/2010/main" val="25934546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2800" b="0" i="0" u="none" strike="noStrike" kern="1200" cap="none" spc="0" normalizeH="0" baseline="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343564" y="1532376"/>
            <a:ext cx="235205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servidor SNMP</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714213" y="1674072"/>
            <a:ext cx="213154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cliente SNMP</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pt-BR" sz="4400"/>
              <a:t>UDP: Ações da Camada de Transporte</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ações do emissor UDP:</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pt-BR" sz="2000" b="0" i="0" u="none" strike="noStrike" kern="1200" cap="none" spc="0" normalizeH="0" baseline="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456140" y="2078288"/>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a:ea typeface="+mn-ea"/>
                  <a:cs typeface="+mn-cs"/>
                </a:rPr>
                <a:t>msg SNMP</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pt-BR" sz="2400" b="0" i="0" u="none" strike="noStrike" kern="1200" cap="none" spc="0" normalizeH="0" baseline="0">
                <a:ln>
                  <a:noFill/>
                </a:ln>
                <a:solidFill>
                  <a:prstClr val="black"/>
                </a:solidFill>
                <a:effectLst/>
                <a:uLnTx/>
                <a:uFillTx/>
                <a:latin typeface="Calibri"/>
                <a:ea typeface="+mn-ea"/>
                <a:cs typeface="+mn-cs"/>
              </a:rPr>
              <a:t>é passada uma mensagem da camada de aplicação</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617861"/>
          </a:xfrm>
          <a:prstGeom prst="rect">
            <a:avLst/>
          </a:prstGeom>
          <a:noFill/>
        </p:spPr>
        <p:txBody>
          <a:bodyPr wrap="square" rtlCol="0">
            <a:spAutoFit/>
          </a:bodyPr>
          <a:lstStyle/>
          <a:p>
            <a:pPr marL="285750" lvl="0" indent="-219075">
              <a:lnSpc>
                <a:spcPct val="85000"/>
              </a:lnSpc>
              <a:buClr>
                <a:srgbClr val="0200A3"/>
              </a:buClr>
              <a:buFont typeface="Wingdings" pitchFamily="2" charset="2"/>
              <a:buChar char="§"/>
              <a:defRPr/>
            </a:pPr>
            <a:r>
              <a:rPr lang="pt-BR" sz="2000">
                <a:solidFill>
                  <a:prstClr val="black"/>
                </a:solidFill>
              </a:rPr>
              <a:t>determina valores de campos de cabeçalho do segmento UDP</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cria segmento UDP</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passa segmento para o IP</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98" name="Rectangle 97">
            <a:extLst>
              <a:ext uri="{FF2B5EF4-FFF2-40B4-BE49-F238E27FC236}">
                <a16:creationId xmlns:a16="http://schemas.microsoft.com/office/drawing/2014/main" id="{EB709716-FAB0-AB45-BCAE-75F8CF2AEC09}"/>
              </a:ext>
            </a:extLst>
          </p:cNvPr>
          <p:cNvSpPr/>
          <p:nvPr/>
        </p:nvSpPr>
        <p:spPr>
          <a:xfrm>
            <a:off x="334508" y="1346092"/>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UDP</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UDP</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a:solidFill>
                      <a:prstClr val="black"/>
                    </a:solidFill>
                    <a:latin typeface="Calibri"/>
                  </a:rPr>
                  <a:t>msg SNMP</a:t>
                </a:r>
                <a:endParaRPr kumimoji="0" lang="pt-BR" sz="1800" b="0" i="0" u="none" strike="noStrike" kern="1200" cap="none" spc="0" normalizeH="0" baseline="0">
                  <a:ln>
                    <a:noFill/>
                  </a:ln>
                  <a:solidFill>
                    <a:prstClr val="black"/>
                  </a:solidFill>
                  <a:effectLst/>
                  <a:uLnTx/>
                  <a:uFillTx/>
                  <a:latin typeface="Calibri"/>
                  <a:ea typeface="+mn-ea"/>
                  <a:cs typeface="+mn-cs"/>
                </a:endParaRP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32</a:t>
            </a:fld>
            <a:endParaRPr lang="pt-BR"/>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24 " pathEditMode="relative" rAng="0" ptsTypes="AAAAAA">
                                      <p:cBhvr>
                                        <p:cTn id="46"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269509" y="1599960"/>
            <a:ext cx="235205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dirty="0">
                <a:ln>
                  <a:noFill/>
                </a:ln>
                <a:solidFill>
                  <a:prstClr val="black"/>
                </a:solidFill>
                <a:effectLst/>
                <a:uLnTx/>
                <a:uFillTx/>
                <a:latin typeface="Calibri"/>
                <a:ea typeface="+mn-ea"/>
                <a:cs typeface="+mn-cs"/>
              </a:rPr>
              <a:t>servidor SNMP</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700993" y="1662731"/>
            <a:ext cx="213154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dirty="0">
                <a:ln>
                  <a:noFill/>
                </a:ln>
                <a:solidFill>
                  <a:prstClr val="black"/>
                </a:solidFill>
                <a:effectLst/>
                <a:uLnTx/>
                <a:uFillTx/>
                <a:latin typeface="Calibri"/>
                <a:ea typeface="+mn-ea"/>
                <a:cs typeface="+mn-cs"/>
              </a:rPr>
              <a:t>cliente SNMP</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5"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pt-BR" sz="4400"/>
              <a:t>UDP: </a:t>
            </a:r>
            <a:r>
              <a:rPr lang="pt-BR"/>
              <a:t>Ações da Camada de Transporte</a:t>
            </a:r>
            <a:endParaRPr lang="pt-BR" sz="4400"/>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dirty="0">
                <a:ln>
                  <a:noFill/>
                </a:ln>
                <a:solidFill>
                  <a:prstClr val="black"/>
                </a:solidFill>
                <a:effectLst/>
                <a:uLnTx/>
                <a:uFillTx/>
                <a:latin typeface="Calibri"/>
                <a:ea typeface="+mn-ea"/>
                <a:cs typeface="+mn-cs"/>
              </a:rPr>
              <a:t>ações do receptor UDP:</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pt-BR" sz="2000" b="0" i="0" u="none" strike="noStrike" kern="1200" cap="none" spc="0" normalizeH="0" baseline="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20894" y="2141670"/>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pt-BR" sz="2400" b="0" i="0" u="none" strike="noStrike" kern="1200" cap="none" spc="0" normalizeH="0" baseline="0" dirty="0">
                <a:ln>
                  <a:noFill/>
                </a:ln>
                <a:solidFill>
                  <a:prstClr val="black"/>
                </a:solidFill>
                <a:effectLst/>
                <a:uLnTx/>
                <a:uFillTx/>
                <a:latin typeface="Calibri"/>
                <a:ea typeface="+mn-ea"/>
                <a:cs typeface="+mn-cs"/>
              </a:rPr>
              <a:t>extrai mensagem da camada de aplicação</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617861"/>
          </a:xfrm>
          <a:prstGeom prst="rect">
            <a:avLst/>
          </a:prstGeom>
          <a:noFill/>
        </p:spPr>
        <p:txBody>
          <a:bodyPr wrap="square" rtlCol="0">
            <a:spAutoFit/>
          </a:bodyPr>
          <a:lstStyle/>
          <a:p>
            <a:pPr marL="285750" lvl="0" indent="-219075">
              <a:lnSpc>
                <a:spcPct val="85000"/>
              </a:lnSpc>
              <a:buClr>
                <a:srgbClr val="0200A3"/>
              </a:buClr>
              <a:buFont typeface="Wingdings" pitchFamily="2" charset="2"/>
              <a:buChar char="§"/>
              <a:defRPr/>
            </a:pPr>
            <a:r>
              <a:rPr lang="pt-BR" sz="2000" dirty="0">
                <a:solidFill>
                  <a:prstClr val="black"/>
                </a:solidFill>
              </a:rPr>
              <a:t>verifica o valor da soma de verificação do cabeçalho UDP</a:t>
            </a:r>
            <a:endParaRPr kumimoji="0" lang="pt-BR" sz="2400" b="0" i="0" u="none" strike="noStrike" kern="1200" cap="none" spc="0" normalizeH="0" baseline="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recebe segmento do IP</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871035" y="374852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UDP</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pt-BR" sz="2400" b="0" i="0" u="none" strike="noStrike" kern="1200" cap="none" spc="0" normalizeH="0" baseline="0">
                <a:ln>
                  <a:noFill/>
                </a:ln>
                <a:solidFill>
                  <a:prstClr val="black"/>
                </a:solidFill>
                <a:effectLst/>
                <a:uLnTx/>
                <a:uFillTx/>
                <a:latin typeface="Calibri"/>
                <a:ea typeface="+mn-ea"/>
                <a:cs typeface="+mn-cs"/>
              </a:rPr>
              <a:t>demultiplexa mensagens para a aplicação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471071" y="2065871"/>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sz="2800" b="0" i="0" u="none" strike="noStrike" kern="1200" cap="none" spc="0" normalizeH="0" baseline="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33</a:t>
            </a:fld>
            <a:endParaRPr lang="pt-BR"/>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a:t>Cabeçalho do segmento UDP</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854845" y="2030413"/>
            <a:ext cx="1737976"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 port</a:t>
            </a:r>
            <a:r>
              <a:rPr lang="pt-BR" sz="1800" kern="0" dirty="0">
                <a:solidFill>
                  <a:srgbClr val="000000"/>
                </a:solidFill>
              </a:rPr>
              <a:t>a origem</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508080" y="2030413"/>
            <a:ext cx="176843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 porta destino</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827290" y="3376613"/>
            <a:ext cx="1225014" cy="10156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t>dados de</a:t>
            </a:r>
            <a:b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br>
            <a: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t>aplicação</a:t>
            </a:r>
            <a:b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br>
            <a: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t>(carga)</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007383" y="5292725"/>
            <a:ext cx="3187091"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dirty="0">
                <a:ln>
                  <a:noFill/>
                </a:ln>
                <a:solidFill>
                  <a:srgbClr val="000000"/>
                </a:solidFill>
                <a:effectLst/>
                <a:uLnTx/>
                <a:uFillTx/>
                <a:latin typeface="Tahoma" charset="0"/>
                <a:ea typeface="ＭＳ Ｐゴシック" charset="0"/>
                <a:cs typeface="+mn-cs"/>
              </a:rPr>
              <a:t>formato do segmento UDP</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3932098" y="2420938"/>
            <a:ext cx="1519968"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comprimento</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552699" y="2411413"/>
            <a:ext cx="1733167"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b="0" i="0" u="none" strike="noStrike" kern="0" cap="none" spc="-100" normalizeH="0" dirty="0">
                <a:ln>
                  <a:noFill/>
                </a:ln>
                <a:solidFill>
                  <a:srgbClr val="000000"/>
                </a:solidFill>
                <a:effectLst/>
                <a:uLnTx/>
                <a:uFillTx/>
                <a:latin typeface="Tahoma" charset="0"/>
                <a:ea typeface="ＭＳ Ｐゴシック" charset="0"/>
                <a:cs typeface="+mn-cs"/>
              </a:rPr>
              <a:t>soma de verificação</a:t>
            </a:r>
            <a:endParaRPr kumimoji="0" lang="pt-BR" sz="2400" b="0" i="0" u="none" strike="noStrike" kern="0" cap="none" spc="-100" normalizeH="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42854" y="3509406"/>
            <a:ext cx="2406650" cy="14773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comprimento, em bytes do segmento UDP, incluindo cabeçalho
</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173978"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dados para/da</a:t>
            </a:r>
          </a:p>
          <a:p>
            <a:pPr marL="0" marR="0" lvl="0" indent="0" algn="r" defTabSz="914400" rtl="0" eaLnBrk="0" fontAlgn="base" latinLnBrk="0" hangingPunct="0">
              <a:lnSpc>
                <a:spcPct val="100000"/>
              </a:lnSpc>
              <a:spcBef>
                <a:spcPct val="0"/>
              </a:spcBef>
              <a:spcAft>
                <a:spcPct val="0"/>
              </a:spcAft>
              <a:buClrTx/>
              <a:buSzTx/>
              <a:buFontTx/>
              <a:buNone/>
              <a:tabLst/>
              <a:defRPr/>
            </a:pPr>
            <a:r>
              <a:rPr lang="pt-BR" sz="1800" kern="0" dirty="0">
                <a:solidFill>
                  <a:srgbClr val="000000"/>
                </a:solidFill>
              </a:rPr>
              <a:t>camada de aplicação</a:t>
            </a:r>
            <a:endParaRPr kumimoji="0" lang="pt-BR" sz="2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34</a:t>
            </a:fld>
            <a:endParaRPr lang="pt-BR"/>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Soma de </a:t>
            </a:r>
            <a:r>
              <a:rPr lang="pt-BR" dirty="0"/>
              <a:t>v</a:t>
            </a:r>
            <a:r>
              <a:rPr lang="pt-BR" sz="4400" dirty="0"/>
              <a:t>erificaç</a:t>
            </a:r>
            <a:r>
              <a:rPr lang="pt-BR" dirty="0"/>
              <a:t>ão do </a:t>
            </a:r>
            <a:r>
              <a:rPr lang="pt-BR" sz="4400" dirty="0"/>
              <a:t>UDP</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Transmitido: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nSpc>
                <a:spcPct val="85000"/>
              </a:lnSpc>
              <a:spcBef>
                <a:spcPct val="20000"/>
              </a:spcBef>
              <a:buClr>
                <a:srgbClr val="000099"/>
              </a:buClr>
              <a:buSzPct val="65000"/>
              <a:defRPr/>
            </a:pPr>
            <a:r>
              <a:rPr kumimoji="0" lang="pt-BR" altLang="en-US" sz="3200" b="0" i="1" u="none" strike="noStrike" kern="1200" cap="none" spc="0" normalizeH="0" baseline="0" noProof="0" dirty="0">
                <a:ln>
                  <a:noFill/>
                </a:ln>
                <a:solidFill>
                  <a:srgbClr val="CC0000"/>
                </a:solidFill>
                <a:effectLst/>
                <a:uLnTx/>
                <a:uFillTx/>
                <a:latin typeface="Calibri" panose="020F0502020204030204"/>
              </a:rPr>
              <a:t>Objetivo:</a:t>
            </a:r>
            <a:r>
              <a:rPr kumimoji="0" lang="pt-BR" altLang="en-US" sz="3200" b="0" i="0" u="none" strike="noStrike" kern="1200" cap="none" spc="0" normalizeH="0" baseline="0" noProof="0" dirty="0">
                <a:ln>
                  <a:noFill/>
                </a:ln>
                <a:solidFill>
                  <a:prstClr val="black"/>
                </a:solidFill>
                <a:effectLst/>
                <a:uLnTx/>
                <a:uFillTx/>
                <a:latin typeface="Calibri" panose="020F0502020204030204"/>
              </a:rPr>
              <a:t> detectar </a:t>
            </a:r>
            <a:r>
              <a:rPr kumimoji="0" lang="pt-BR" altLang="ja-JP" sz="3200" b="0" i="0" u="none" strike="noStrike" kern="1200" cap="none" spc="0" normalizeH="0" baseline="0" noProof="0" dirty="0">
                <a:ln>
                  <a:noFill/>
                </a:ln>
                <a:solidFill>
                  <a:prstClr val="black"/>
                </a:solidFill>
                <a:effectLst/>
                <a:uLnTx/>
                <a:uFillTx/>
                <a:latin typeface="Calibri" panose="020F0502020204030204"/>
              </a:rPr>
              <a:t>erros</a:t>
            </a:r>
            <a:r>
              <a:rPr lang="pt-BR" altLang="ja-JP" sz="3200" dirty="0">
                <a:solidFill>
                  <a:prstClr val="black"/>
                </a:solidFill>
                <a:latin typeface="Calibri" panose="020F0502020204030204"/>
              </a:rPr>
              <a:t> (ou seja, bits invertidos) em segmentos transmitidos</a:t>
            </a:r>
            <a:endParaRPr kumimoji="0" lang="pt-BR" altLang="ja-JP" sz="3200" b="0" i="0" u="none" strike="noStrike" kern="1200" cap="none" spc="0" normalizeH="0" baseline="0" noProof="0" dirty="0">
              <a:ln>
                <a:noFill/>
              </a:ln>
              <a:solidFill>
                <a:prstClr val="black"/>
              </a:solidFill>
              <a:effectLst/>
              <a:uLnTx/>
              <a:uFillTx/>
              <a:latin typeface="Calibri" panose="020F0502020204030204"/>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pt-BR" altLang="en-US" sz="2800" b="0" i="0" u="none" strike="noStrike" kern="1200" cap="none" spc="0" normalizeH="0" baseline="0" noProof="0" dirty="0">
              <a:ln>
                <a:noFill/>
              </a:ln>
              <a:solidFill>
                <a:prstClr val="black"/>
              </a:solidFill>
              <a:effectLst/>
              <a:uLnTx/>
              <a:uFillTx/>
              <a:latin typeface="Gill Sans MT" panose="020B0502020104020203" pitchFamily="34" charset="77"/>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678818"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Recebido: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900597" cy="374499"/>
            <a:chOff x="3781587" y="2118101"/>
            <a:chExt cx="3900597"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1940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a:ea typeface="+mn-ea"/>
                  <a:cs typeface="+mn-cs"/>
                </a:rPr>
                <a:t>1º número</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1940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a:ea typeface="+mn-ea"/>
                  <a:cs typeface="+mn-cs"/>
                </a:rPr>
                <a:t>2º número</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744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a:ea typeface="+mn-ea"/>
                  <a:cs typeface="+mn-cs"/>
                </a:rPr>
                <a:t> soma</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3334181" y="4866468"/>
            <a:ext cx="2889445" cy="1079841"/>
            <a:chOff x="3334181" y="4866468"/>
            <a:chExt cx="2889445"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3334181" y="5238423"/>
              <a:ext cx="2889445"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a:ea typeface="+mn-ea"/>
                  <a:cs typeface="+mn-cs"/>
                </a:rPr>
                <a:t>soma de verificação</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a:ea typeface="+mn-ea"/>
                  <a:cs typeface="+mn-cs"/>
                </a:rPr>
                <a:t>computada pelo receptor</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3489289" cy="1064342"/>
            <a:chOff x="6880470" y="4879385"/>
            <a:chExt cx="3489289"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3489289"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2000" dirty="0">
                  <a:solidFill>
                    <a:prstClr val="black"/>
                  </a:solidFill>
                  <a:latin typeface="Calibri"/>
                </a:rPr>
                <a:t>s</a:t>
              </a:r>
              <a:r>
                <a:rPr kumimoji="0" lang="pt-BR" sz="2000" b="0" i="0" u="none" strike="noStrike" kern="1200" cap="none" spc="0" normalizeH="0" baseline="0" noProof="0" dirty="0" err="1">
                  <a:ln>
                    <a:noFill/>
                  </a:ln>
                  <a:solidFill>
                    <a:prstClr val="black"/>
                  </a:solidFill>
                  <a:effectLst/>
                  <a:uLnTx/>
                  <a:uFillTx/>
                  <a:latin typeface="Calibri"/>
                  <a:ea typeface="+mn-ea"/>
                  <a:cs typeface="+mn-cs"/>
                </a:rPr>
                <a:t>oma</a:t>
              </a:r>
              <a:r>
                <a:rPr kumimoji="0" lang="pt-BR" sz="2000" b="0" i="0" u="none" strike="noStrike" kern="1200" cap="none" spc="0" normalizeH="0" baseline="0" noProof="0" dirty="0">
                  <a:ln>
                    <a:noFill/>
                  </a:ln>
                  <a:solidFill>
                    <a:prstClr val="black"/>
                  </a:solidFill>
                  <a:effectLst/>
                  <a:uLnTx/>
                  <a:uFillTx/>
                  <a:latin typeface="Calibri"/>
                  <a:ea typeface="+mn-ea"/>
                  <a:cs typeface="+mn-cs"/>
                </a:rPr>
                <a:t> de verificação computada</a:t>
              </a:r>
            </a:p>
            <a:p>
              <a:pPr marL="0" marR="0" lvl="0" indent="0" algn="l" defTabSz="914400" rtl="0" eaLnBrk="1" fontAlgn="auto" latinLnBrk="0" hangingPunct="1">
                <a:lnSpc>
                  <a:spcPct val="100000"/>
                </a:lnSpc>
                <a:spcBef>
                  <a:spcPts val="0"/>
                </a:spcBef>
                <a:spcAft>
                  <a:spcPts val="0"/>
                </a:spcAft>
                <a:buClrTx/>
                <a:buSzTx/>
                <a:buFontTx/>
                <a:buNone/>
                <a:tabLst/>
                <a:defRPr/>
              </a:pPr>
              <a:r>
                <a:rPr lang="pt-BR" sz="2000" dirty="0">
                  <a:solidFill>
                    <a:prstClr val="black"/>
                  </a:solidFill>
                  <a:latin typeface="Calibri"/>
                </a:rPr>
                <a:t>pelo emissor</a:t>
              </a:r>
              <a:r>
                <a:rPr kumimoji="0" lang="pt-BR" sz="2000" b="0" i="0" u="none" strike="noStrike" kern="1200" cap="none" spc="0" normalizeH="0" baseline="0" noProof="0" dirty="0">
                  <a:ln>
                    <a:noFill/>
                  </a:ln>
                  <a:solidFill>
                    <a:prstClr val="black"/>
                  </a:solidFill>
                  <a:effectLst/>
                  <a:uLnTx/>
                  <a:uFillTx/>
                  <a:latin typeface="Calibri"/>
                  <a:ea typeface="+mn-ea"/>
                  <a:cs typeface="+mn-cs"/>
                </a:rPr>
                <a:t> (como recebida)</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35</a:t>
            </a:fld>
            <a:endParaRPr lang="pt-BR"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Soma de verificação do UDP</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emissor:</a:t>
            </a:r>
          </a:p>
          <a:p>
            <a:pPr lvl="0">
              <a:lnSpc>
                <a:spcPct val="80000"/>
              </a:lnSpc>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trata conteúdo do segmento UDP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lang="pt-BR" altLang="en-US" sz="2400" dirty="0">
                <a:solidFill>
                  <a:prstClr val="black"/>
                </a:solidFill>
                <a:ea typeface="ＭＳ Ｐゴシック" panose="020B0600070205080204" pitchFamily="34" charset="-128"/>
              </a:rPr>
              <a:t>incluindo campos de cabeçalhos do UDP e endereços IP</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dirty="0">
                <a:solidFill>
                  <a:prstClr val="black"/>
                </a:solidFill>
                <a:ea typeface="ＭＳ Ｐゴシック" panose="020B0600070205080204" pitchFamily="34" charset="-128"/>
              </a:rPr>
              <a:t>como sequências de inteiros de 16 bits</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soma de verificação: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adição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(soma com complemento de um</a:t>
            </a:r>
            <a:r>
              <a:rPr kumimoji="0" lang="pt-BR"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do conteúdo do segmento</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lang="pt-BR" altLang="en-US" dirty="0">
                <a:solidFill>
                  <a:prstClr val="black"/>
                </a:solidFill>
                <a:latin typeface="Calibri" panose="020F0502020204030204"/>
                <a:ea typeface="ＭＳ Ｐゴシック" panose="020B0600070205080204" pitchFamily="34" charset="-128"/>
              </a:rPr>
              <a:t>valor da soma de verificação colocado no campo de soma de verificação do UDP</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receptor</a:t>
            </a:r>
            <a:r>
              <a:rPr kumimoji="0" lang="pt-BR"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computa a soma de verificação dos segmentos recebidos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verifica se a</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soma de verificação é igual ao valor no campo da soma de verificação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não é igual - erro detectado</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igual - sem erros detectados. </a:t>
            </a:r>
            <a:r>
              <a:rPr kumimoji="0" lang="pt-BR"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Mas talvez haja erros mesmo assim?</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Mais</a:t>
            </a:r>
            <a:r>
              <a:rPr kumimoji="0" lang="pt-BR" altLang="en-US" sz="24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 seguir</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pt-BR"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Objetivo:</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3200" b="0" i="0" u="none" strike="noStrike" kern="1200" cap="none" spc="0" normalizeH="0" baseline="0" noProof="0">
                <a:ln>
                  <a:noFill/>
                </a:ln>
                <a:solidFill>
                  <a:prstClr val="black"/>
                </a:solidFill>
                <a:effectLst/>
                <a:uLnTx/>
                <a:uFillTx/>
                <a:latin typeface="Calibri" panose="020F0502020204030204"/>
              </a:rPr>
              <a:t>detectar </a:t>
            </a:r>
            <a:r>
              <a:rPr kumimoji="0" lang="pt-BR" altLang="ja-JP" sz="3200" b="0" i="0" u="none" strike="noStrike" kern="1200" cap="none" spc="0" normalizeH="0" baseline="0" noProof="0" dirty="0">
                <a:ln>
                  <a:noFill/>
                </a:ln>
                <a:solidFill>
                  <a:prstClr val="black"/>
                </a:solidFill>
                <a:effectLst/>
                <a:uLnTx/>
                <a:uFillTx/>
                <a:latin typeface="Calibri" panose="020F0502020204030204"/>
              </a:rPr>
              <a:t>erros</a:t>
            </a:r>
            <a:r>
              <a:rPr lang="pt-BR" altLang="ja-JP" sz="3200" dirty="0">
                <a:solidFill>
                  <a:prstClr val="black"/>
                </a:solidFill>
                <a:latin typeface="Calibri" panose="020F0502020204030204"/>
              </a:rPr>
              <a:t> (ou seja, bits invertidos) em </a:t>
            </a:r>
            <a:r>
              <a:rPr lang="pt-BR" altLang="ja-JP" sz="3200">
                <a:solidFill>
                  <a:prstClr val="black"/>
                </a:solidFill>
                <a:latin typeface="Calibri" panose="020F0502020204030204"/>
              </a:rPr>
              <a:t>segmentos transmitidos</a:t>
            </a:r>
            <a:endParaRPr kumimoji="0" lang="pt-BR"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36</a:t>
            </a:fld>
            <a:endParaRPr lang="pt-BR"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Soma de verificação da Internet: um exemplo</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lvl="0" indent="-233363">
              <a:lnSpc>
                <a:spcPct val="130000"/>
              </a:lnSpc>
              <a:buNone/>
              <a:defRPr/>
            </a:pPr>
            <a:r>
              <a:rPr kumimoji="0" lang="pt-BR" sz="2800" b="0" i="0" u="none" strike="noStrike" kern="1200" cap="none" spc="0" normalizeH="0" baseline="0" noProof="0" dirty="0" err="1">
                <a:ln>
                  <a:noFill/>
                </a:ln>
                <a:solidFill>
                  <a:prstClr val="black"/>
                </a:solidFill>
                <a:effectLst/>
                <a:uLnTx/>
                <a:uFillTx/>
                <a:latin typeface="Calibri" panose="020F0502020204030204"/>
              </a:rPr>
              <a:t>exemplo</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dirty="0">
                <a:solidFill>
                  <a:prstClr val="black"/>
                </a:solidFill>
              </a:rPr>
              <a:t>adicionar dois inteiros de 16 bits
</a:t>
            </a:r>
            <a:endParaRPr kumimoji="0" lang="pt-BR" sz="2800" b="0" i="0" u="none" strike="noStrike" kern="1200" cap="none" spc="0" normalizeH="0" baseline="0" noProof="0" dirty="0">
              <a:ln>
                <a:noFill/>
              </a:ln>
              <a:solidFill>
                <a:prstClr val="black"/>
              </a:solidFill>
              <a:effectLst/>
              <a:uLnTx/>
              <a:uFillTx/>
              <a:latin typeface="Calibri" panose="020F0502020204030204"/>
            </a:endParaRP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660563" y="3862762"/>
            <a:ext cx="74892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soma</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81165" y="4300504"/>
            <a:ext cx="2250616"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soma de verificação</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4773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85000"/>
              </a:lnSpc>
              <a:spcBef>
                <a:spcPct val="20000"/>
              </a:spcBef>
              <a:buClr>
                <a:srgbClr val="000099"/>
              </a:buClr>
              <a:buSzPct val="65000"/>
              <a:defRPr/>
            </a:pPr>
            <a:r>
              <a:rPr kumimoji="0" lang="pt-BR" sz="2400" b="0" i="1" u="none" strike="noStrike" kern="1200" cap="none" spc="0" normalizeH="0" baseline="0" noProof="0" dirty="0">
                <a:ln>
                  <a:noFill/>
                </a:ln>
                <a:solidFill>
                  <a:prstClr val="black"/>
                </a:solidFill>
                <a:effectLst/>
                <a:uLnTx/>
                <a:uFillTx/>
                <a:latin typeface="Calibri" panose="020F0502020204030204"/>
              </a:rPr>
              <a:t>Nota:</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lang="pt-BR" sz="2400" dirty="0">
                <a:solidFill>
                  <a:prstClr val="black"/>
                </a:solidFill>
                <a:latin typeface="Calibri" panose="020F0502020204030204"/>
              </a:rPr>
              <a:t>ao adicionar números, um “vai um” do bit mais significativo precisa ser adicionado ao resultado
</a:t>
            </a:r>
            <a:endParaRPr kumimoji="0" lang="pt-BR"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rPr>
              <a:t>* </a:t>
            </a:r>
            <a:r>
              <a:rPr lang="pt-BR" altLang="en-US" sz="1400" dirty="0">
                <a:solidFill>
                  <a:prstClr val="black"/>
                </a:solidFill>
                <a:latin typeface="Arial" panose="020B0604020202020204" pitchFamily="34" charset="0"/>
              </a:rPr>
              <a:t> Confira os exercícios interativos online para mais exemplos</a:t>
            </a: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rPr>
              <a:t>: h</a:t>
            </a:r>
            <a:r>
              <a:rPr kumimoji="0" lang="pt-BR" altLang="en-US" sz="1200" b="0" i="0" u="none" strike="noStrike" kern="1200" cap="none" spc="0" normalizeH="0" baseline="0" noProof="0" dirty="0">
                <a:ln>
                  <a:noFill/>
                </a:ln>
                <a:solidFill>
                  <a:prstClr val="black"/>
                </a:solidFill>
                <a:effectLst/>
                <a:uLnTx/>
                <a:uFillTx/>
                <a:latin typeface="Arial" panose="020B0604020202020204" pitchFamily="34" charset="0"/>
              </a:rPr>
              <a:t>ttp://gaia.cs.umass.edu/kurose_ross/interactive/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1432200" y="3201536"/>
            <a:ext cx="964495"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retorna</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37</a:t>
            </a:fld>
            <a:endParaRPr lang="pt-BR"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Soma de verificação da Internet: </a:t>
            </a:r>
            <a:r>
              <a:rPr lang="pt-BR" sz="4400" dirty="0" err="1"/>
              <a:t>proteção</a:t>
            </a:r>
            <a:r>
              <a:rPr lang="pt-BR" sz="4400" dirty="0"/>
              <a:t> </a:t>
            </a:r>
            <a:r>
              <a:rPr lang="pt-BR" sz="4400" dirty="0" err="1"/>
              <a:t>fraca</a:t>
            </a:r>
            <a:r>
              <a:rPr lang="pt-BR" sz="4400" dirty="0"/>
              <a:t>!</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lvl="0" indent="-233363">
              <a:lnSpc>
                <a:spcPct val="130000"/>
              </a:lnSpc>
              <a:buNone/>
              <a:defRPr/>
            </a:pPr>
            <a:r>
              <a:rPr kumimoji="0" lang="pt-BR" sz="2800" b="0" i="0" u="none" strike="noStrike" kern="1200" cap="none" spc="0" normalizeH="0" baseline="0" noProof="0" dirty="0" err="1">
                <a:ln>
                  <a:noFill/>
                </a:ln>
                <a:solidFill>
                  <a:prstClr val="black"/>
                </a:solidFill>
                <a:effectLst/>
                <a:uLnTx/>
                <a:uFillTx/>
                <a:latin typeface="Calibri" panose="020F0502020204030204"/>
              </a:rPr>
              <a:t>exemplo</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dirty="0">
                <a:solidFill>
                  <a:prstClr val="black"/>
                </a:solidFill>
              </a:rPr>
              <a:t>adicionar dois inteiros de 16 bits
</a:t>
            </a:r>
            <a:endParaRPr kumimoji="0" lang="pt-BR" sz="2800" b="0" i="0" u="none" strike="noStrike" kern="1200" cap="none" spc="0" normalizeH="0" baseline="0" noProof="0" dirty="0">
              <a:ln>
                <a:noFill/>
              </a:ln>
              <a:solidFill>
                <a:prstClr val="black"/>
              </a:solidFill>
              <a:effectLst/>
              <a:uLnTx/>
              <a:uFillTx/>
              <a:latin typeface="Calibri" panose="020F0502020204030204"/>
            </a:endParaRP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664960" y="3862762"/>
            <a:ext cx="74892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soma</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63267" y="4300504"/>
            <a:ext cx="2250616"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soma de verificação</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1435603" y="3201536"/>
            <a:ext cx="7507788" cy="1123739"/>
            <a:chOff x="1435603" y="3201536"/>
            <a:chExt cx="7507788"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1435603" y="3201536"/>
              <a:ext cx="964495"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retorna</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2751522"/>
            <a:chOff x="8933167" y="3121843"/>
            <a:chExt cx="2729496" cy="2751522"/>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2751522"/>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a:ea typeface="+mn-ea"/>
                  <a:cs typeface="+mn-cs"/>
                </a:rPr>
                <a:t>Apesar de os números terem mudado (bits invertidos), </a:t>
              </a:r>
              <a:r>
                <a:rPr kumimoji="0" lang="pt-BR" sz="2400" b="0" i="1" u="none" strike="noStrike" kern="1200" cap="none" spc="0" normalizeH="0" baseline="0" noProof="0" dirty="0">
                  <a:ln>
                    <a:noFill/>
                  </a:ln>
                  <a:solidFill>
                    <a:srgbClr val="C00000"/>
                  </a:solidFill>
                  <a:effectLst/>
                  <a:uLnTx/>
                  <a:uFillTx/>
                  <a:latin typeface="Calibri"/>
                  <a:ea typeface="+mn-ea"/>
                  <a:cs typeface="+mn-cs"/>
                </a:rPr>
                <a:t>nenhuma</a:t>
              </a:r>
              <a:r>
                <a:rPr kumimoji="0" lang="pt-BR" sz="2400" b="0" i="0" u="none" strike="noStrike" kern="1200" cap="none" spc="0" normalizeH="0" baseline="0" noProof="0" dirty="0">
                  <a:ln>
                    <a:noFill/>
                  </a:ln>
                  <a:solidFill>
                    <a:prstClr val="black"/>
                  </a:solidFill>
                  <a:effectLst/>
                  <a:uLnTx/>
                  <a:uFillTx/>
                  <a:latin typeface="Calibri"/>
                  <a:ea typeface="+mn-ea"/>
                  <a:cs typeface="+mn-cs"/>
                </a:rPr>
                <a:t> mudança ocorre na soma de verificação!</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38</a:t>
            </a:fld>
            <a:endParaRPr lang="pt-BR"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pt-BR" sz="5400" b="0" dirty="0"/>
              <a:t>Resumo</a:t>
            </a:r>
            <a:r>
              <a:rPr lang="pt-BR"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lvl="0" indent="-339725">
              <a:buFont typeface="Wingdings" charset="2"/>
              <a:buChar char="§"/>
              <a:defRPr/>
            </a:pPr>
            <a:r>
              <a:rPr lang="pt-BR" sz="3200" dirty="0">
                <a:solidFill>
                  <a:prstClr val="black"/>
                </a:solidFill>
              </a:rPr>
              <a:t>protocolo “sem luxo”: </a:t>
            </a:r>
            <a:endParaRPr kumimoji="0" lang="pt-BR" sz="3200" b="0" i="0" u="none" strike="noStrike" kern="1200" cap="none" spc="0" normalizeH="0" baseline="0" noProof="0" dirty="0">
              <a:ln>
                <a:noFill/>
              </a:ln>
              <a:solidFill>
                <a:prstClr val="black"/>
              </a:solidFill>
              <a:effectLst/>
              <a:uLnTx/>
              <a:uFillTx/>
              <a:latin typeface="Calibri"/>
            </a:endParaRP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pt-BR" sz="2800" b="0" i="0" u="none" strike="noStrike" kern="1200" cap="none" spc="0" normalizeH="0" baseline="0" noProof="0" dirty="0">
                <a:ln>
                  <a:noFill/>
                </a:ln>
                <a:solidFill>
                  <a:prstClr val="black"/>
                </a:solidFill>
                <a:effectLst/>
                <a:uLnTx/>
                <a:uFillTx/>
                <a:latin typeface="Calibri"/>
              </a:rPr>
              <a:t>segmentos podem ser perdidos, entregues</a:t>
            </a:r>
            <a:r>
              <a:rPr kumimoji="0" lang="pt-BR" sz="2800" b="0" i="0" u="none" strike="noStrike" kern="1200" cap="none" spc="0" normalizeH="0" noProof="0" dirty="0">
                <a:ln>
                  <a:noFill/>
                </a:ln>
                <a:solidFill>
                  <a:prstClr val="black"/>
                </a:solidFill>
                <a:effectLst/>
                <a:uLnTx/>
                <a:uFillTx/>
                <a:latin typeface="Calibri"/>
              </a:rPr>
              <a:t> fora de ordem</a:t>
            </a:r>
            <a:endParaRPr kumimoji="0" lang="pt-BR" sz="2800" b="0" i="0" u="none" strike="noStrike" kern="1200" cap="none" spc="0" normalizeH="0" baseline="0" noProof="0" dirty="0">
              <a:ln>
                <a:noFill/>
              </a:ln>
              <a:solidFill>
                <a:prstClr val="black"/>
              </a:solidFill>
              <a:effectLst/>
              <a:uLnTx/>
              <a:uFillTx/>
              <a:latin typeface="Calibri"/>
            </a:endParaRP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pt-BR" sz="2800" b="0" i="0" u="none" strike="noStrike" kern="1200" cap="none" spc="0" normalizeH="0" baseline="0" noProof="0" dirty="0">
                <a:ln>
                  <a:noFill/>
                </a:ln>
                <a:solidFill>
                  <a:prstClr val="black"/>
                </a:solidFill>
                <a:effectLst/>
                <a:uLnTx/>
                <a:uFillTx/>
                <a:latin typeface="Calibri"/>
              </a:rPr>
              <a:t>serviço de melhor</a:t>
            </a:r>
            <a:r>
              <a:rPr kumimoji="0" lang="pt-BR" sz="2800" b="0" i="0" u="none" strike="noStrike" kern="1200" cap="none" spc="0" normalizeH="0" noProof="0" dirty="0">
                <a:ln>
                  <a:noFill/>
                </a:ln>
                <a:solidFill>
                  <a:prstClr val="black"/>
                </a:solidFill>
                <a:effectLst/>
                <a:uLnTx/>
                <a:uFillTx/>
                <a:latin typeface="Calibri"/>
              </a:rPr>
              <a:t> esforço</a:t>
            </a:r>
            <a:r>
              <a:rPr kumimoji="0" lang="pt-BR" sz="2800" b="0" i="0" u="none" strike="noStrike" kern="1200" cap="none" spc="0" normalizeH="0" baseline="0" noProof="0" dirty="0">
                <a:ln>
                  <a:noFill/>
                </a:ln>
                <a:solidFill>
                  <a:prstClr val="black"/>
                </a:solidFill>
                <a:effectLst/>
                <a:uLnTx/>
                <a:uFillTx/>
                <a:latin typeface="Calibri"/>
              </a:rPr>
              <a:t>: “envie e espere pelo melhor”</a:t>
            </a:r>
          </a:p>
          <a:p>
            <a:pPr marL="463550" lvl="0" indent="-339725">
              <a:buFont typeface="Wingdings" charset="2"/>
              <a:buChar char="§"/>
              <a:defRPr/>
            </a:pPr>
            <a:r>
              <a:rPr lang="pt-BR" sz="3200" dirty="0">
                <a:solidFill>
                  <a:prstClr val="black"/>
                </a:solidFill>
              </a:rPr>
              <a:t>UDP tem seus pontos positivos:</a:t>
            </a:r>
            <a:endParaRPr kumimoji="0" lang="pt-BR" sz="3200" b="0" i="0" u="none" strike="noStrike" kern="1200" cap="none" spc="0" normalizeH="0" baseline="0" noProof="0" dirty="0">
              <a:ln>
                <a:noFill/>
              </a:ln>
              <a:solidFill>
                <a:prstClr val="black"/>
              </a:solidFill>
              <a:effectLst/>
              <a:uLnTx/>
              <a:uFillTx/>
              <a:latin typeface="Calibri"/>
            </a:endParaRP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lang="pt-BR" sz="2800" dirty="0">
                <a:solidFill>
                  <a:prstClr val="black"/>
                </a:solidFill>
                <a:latin typeface="Calibri"/>
              </a:rPr>
              <a:t>sem configuração</a:t>
            </a:r>
            <a:r>
              <a:rPr kumimoji="0" lang="pt-BR" sz="2800" b="0" i="0" u="none" strike="noStrike" kern="1200" cap="none" spc="0" normalizeH="0" baseline="0" noProof="0" dirty="0">
                <a:ln>
                  <a:noFill/>
                </a:ln>
                <a:solidFill>
                  <a:prstClr val="black"/>
                </a:solidFill>
                <a:effectLst/>
                <a:uLnTx/>
                <a:uFillTx/>
                <a:latin typeface="Calibri"/>
              </a:rPr>
              <a:t>/</a:t>
            </a:r>
            <a:r>
              <a:rPr kumimoji="0" lang="pt-BR" sz="2800" b="0" i="1" u="none" strike="noStrike" kern="1200" cap="none" spc="0" normalizeH="0" baseline="0" noProof="0" dirty="0" err="1">
                <a:ln>
                  <a:noFill/>
                </a:ln>
                <a:solidFill>
                  <a:prstClr val="black"/>
                </a:solidFill>
                <a:effectLst/>
                <a:uLnTx/>
                <a:uFillTx/>
                <a:latin typeface="Calibri"/>
              </a:rPr>
              <a:t>handshaking</a:t>
            </a:r>
            <a:r>
              <a:rPr kumimoji="0" lang="pt-BR" sz="2800" b="0" i="0" u="none" strike="noStrike" kern="1200" cap="none" spc="0" normalizeH="0" baseline="0" noProof="0" dirty="0">
                <a:ln>
                  <a:noFill/>
                </a:ln>
                <a:solidFill>
                  <a:prstClr val="black"/>
                </a:solidFill>
                <a:effectLst/>
                <a:uLnTx/>
                <a:uFillTx/>
                <a:latin typeface="Calibri"/>
              </a:rPr>
              <a:t> necessários (nenhum RTT a mais)</a:t>
            </a:r>
          </a:p>
          <a:p>
            <a:pPr marL="808038" lvl="1" indent="-341313">
              <a:spcBef>
                <a:spcPts val="1000"/>
              </a:spcBef>
              <a:buClr>
                <a:srgbClr val="0000A3"/>
              </a:buClr>
              <a:defRPr/>
            </a:pPr>
            <a:r>
              <a:rPr lang="pt-BR" sz="2800" dirty="0">
                <a:solidFill>
                  <a:prstClr val="black"/>
                </a:solidFill>
              </a:rPr>
              <a:t>pode funcionar quando o serviço de rede está comprometido
ajuda com a confiabilidade (soma de verificação)</a:t>
            </a:r>
            <a:endParaRPr kumimoji="0" lang="pt-BR" sz="2800" b="0" i="0" u="none" strike="noStrike" kern="1200" cap="none" spc="0" normalizeH="0" baseline="0" noProof="0" dirty="0">
              <a:ln>
                <a:noFill/>
              </a:ln>
              <a:solidFill>
                <a:prstClr val="black"/>
              </a:solidFill>
              <a:effectLst/>
              <a:uLnTx/>
              <a:uFillTx/>
              <a:latin typeface="Calibri"/>
            </a:endParaRPr>
          </a:p>
          <a:p>
            <a:pPr marL="463550" lvl="0" indent="-339725">
              <a:buFont typeface="Wingdings" charset="2"/>
              <a:buChar char="§"/>
              <a:defRPr/>
            </a:pPr>
            <a:r>
              <a:rPr lang="pt-BR" sz="3200" dirty="0">
                <a:solidFill>
                  <a:prstClr val="black"/>
                </a:solidFill>
              </a:rPr>
              <a:t>funcionalidade adicional em cima do UDP pode ser criada na camada de aplicação (por exemplo, HTTP/3)</a:t>
            </a:r>
            <a:endParaRPr kumimoji="0" lang="pt-BR" sz="2400" b="0" i="0" u="none" strike="noStrike" kern="1200" cap="none" spc="0" normalizeH="0" baseline="0" noProof="0" dirty="0">
              <a:ln>
                <a:noFill/>
              </a:ln>
              <a:solidFill>
                <a:prstClr val="black"/>
              </a:solidFill>
              <a:effectLst/>
              <a:uLnTx/>
              <a:uFillTx/>
              <a:latin typeface="Calibri"/>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28">
                                            <p:txEl>
                                              <p:pRg st="6" end="6"/>
                                            </p:txEl>
                                          </p:spTgt>
                                        </p:tgtEl>
                                        <p:attrNameLst>
                                          <p:attrName>style.visibility</p:attrName>
                                        </p:attrNameLst>
                                      </p:cBhvr>
                                      <p:to>
                                        <p:strVal val="visible"/>
                                      </p:to>
                                    </p:set>
                                    <p:animEffect transition="in" filter="dissolve">
                                      <p:cBhvr>
                                        <p:cTn id="29" dur="500"/>
                                        <p:tgtEl>
                                          <p:spTgt spid="12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sz="4400">
                <a:cs typeface="Calibri" panose="020F0502020204030204" pitchFamily="34" charset="0"/>
              </a:rPr>
              <a:t>Camada de Transporte: roteiro</a:t>
            </a:r>
            <a:endParaRPr lang="pt-BR" sz="440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pPr>
            <a:r>
              <a:rPr lang="pt-BR" altLang="en-US" sz="3200" dirty="0">
                <a:cs typeface="Calibri" panose="020F0502020204030204" pitchFamily="34" charset="0"/>
              </a:rPr>
              <a:t>Serviços da camada de transporte
Multiplexação e </a:t>
            </a:r>
            <a:r>
              <a:rPr lang="pt-BR" altLang="en-US" sz="3200" dirty="0" err="1">
                <a:cs typeface="Calibri" panose="020F0502020204030204" pitchFamily="34" charset="0"/>
              </a:rPr>
              <a:t>demultiplexação</a:t>
            </a:r>
            <a:endParaRPr lang="pt-BR" altLang="en-US" sz="3200" dirty="0">
              <a:cs typeface="Calibri" panose="020F0502020204030204" pitchFamily="34" charset="0"/>
            </a:endParaRPr>
          </a:p>
          <a:p>
            <a:pPr marL="403225" indent="-285750">
              <a:spcBef>
                <a:spcPts val="800"/>
              </a:spcBef>
            </a:pPr>
            <a:r>
              <a:rPr lang="pt-BR" altLang="en-US" sz="3200" dirty="0">
                <a:cs typeface="Calibri" panose="020F0502020204030204" pitchFamily="34" charset="0"/>
              </a:rPr>
              <a:t>Transporte sem conexão: UDP</a:t>
            </a:r>
          </a:p>
          <a:p>
            <a:pPr marL="403225" indent="-285750">
              <a:spcBef>
                <a:spcPts val="800"/>
              </a:spcBef>
            </a:pPr>
            <a:r>
              <a:rPr lang="pt-BR" altLang="en-US" sz="3200" dirty="0">
                <a:cs typeface="Calibri" panose="020F0502020204030204" pitchFamily="34" charset="0"/>
              </a:rPr>
              <a:t>Princípios da transferência confiável de dados 
</a:t>
            </a:r>
            <a:r>
              <a:rPr lang="pt-BR" sz="3200" dirty="0"/>
              <a:t>Transporte orientado a conexão: TCP</a:t>
            </a:r>
          </a:p>
          <a:p>
            <a:pPr marL="403225" indent="-285750">
              <a:spcBef>
                <a:spcPts val="800"/>
              </a:spcBef>
            </a:pPr>
            <a:r>
              <a:rPr lang="pt-BR" sz="3200" dirty="0"/>
              <a:t>Princípios de controle de congestionamentos
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4</a:t>
            </a:fld>
            <a:endParaRPr lang="pt-BR"/>
          </a:p>
        </p:txBody>
      </p:sp>
      <p:grpSp>
        <p:nvGrpSpPr>
          <p:cNvPr id="8" name="Group 3">
            <a:extLst>
              <a:ext uri="{FF2B5EF4-FFF2-40B4-BE49-F238E27FC236}">
                <a16:creationId xmlns:a16="http://schemas.microsoft.com/office/drawing/2014/main" id="{6876DEC6-8DCB-0FCE-D3A0-D270F21FFE4A}"/>
              </a:ext>
            </a:extLst>
          </p:cNvPr>
          <p:cNvGrpSpPr/>
          <p:nvPr/>
        </p:nvGrpSpPr>
        <p:grpSpPr>
          <a:xfrm>
            <a:off x="8001152" y="2081975"/>
            <a:ext cx="3313139" cy="2488926"/>
            <a:chOff x="1055076" y="3732975"/>
            <a:chExt cx="3313139" cy="2488926"/>
          </a:xfrm>
        </p:grpSpPr>
        <p:pic>
          <p:nvPicPr>
            <p:cNvPr id="10" name="Picture 4">
              <a:extLst>
                <a:ext uri="{FF2B5EF4-FFF2-40B4-BE49-F238E27FC236}">
                  <a16:creationId xmlns:a16="http://schemas.microsoft.com/office/drawing/2014/main" id="{6FE452AC-D56B-31A3-A81A-0BD81DA7AF5C}"/>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11" name="Rectangle 6">
              <a:extLst>
                <a:ext uri="{FF2B5EF4-FFF2-40B4-BE49-F238E27FC236}">
                  <a16:creationId xmlns:a16="http://schemas.microsoft.com/office/drawing/2014/main" id="{2448464A-602F-F978-F639-D245843F278E}"/>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9334421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92500" lnSpcReduction="1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pPr>
            <a:r>
              <a:rPr lang="pt-BR" altLang="en-US" sz="3200" dirty="0">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buClr>
                <a:schemeClr val="bg1">
                  <a:lumMod val="75000"/>
                </a:schemeClr>
              </a:buClr>
            </a:pPr>
            <a:r>
              <a:rPr lang="pt-BR" sz="3200" dirty="0">
                <a:solidFill>
                  <a:schemeClr val="bg1">
                    <a:lumMod val="75000"/>
                  </a:schemeClr>
                </a:solidFill>
              </a:rPr>
              <a:t>Transporte orientado a conexão: TCP</a:t>
            </a:r>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
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40</a:t>
            </a:fld>
            <a:endParaRPr lang="pt-BR"/>
          </a:p>
        </p:txBody>
      </p:sp>
      <p:pic>
        <p:nvPicPr>
          <p:cNvPr id="4" name="Picture 3">
            <a:extLst>
              <a:ext uri="{FF2B5EF4-FFF2-40B4-BE49-F238E27FC236}">
                <a16:creationId xmlns:a16="http://schemas.microsoft.com/office/drawing/2014/main" id="{CF9E18CD-56DB-8CB6-DE8B-16C0A7FA5313}"/>
              </a:ext>
            </a:extLst>
          </p:cNvPr>
          <p:cNvPicPr>
            <a:picLocks noChangeAspect="1"/>
          </p:cNvPicPr>
          <p:nvPr/>
        </p:nvPicPr>
        <p:blipFill>
          <a:blip r:embed="rId3"/>
          <a:stretch>
            <a:fillRect/>
          </a:stretch>
        </p:blipFill>
        <p:spPr>
          <a:xfrm>
            <a:off x="7823199" y="1796947"/>
            <a:ext cx="3752851" cy="2818233"/>
          </a:xfrm>
          <a:prstGeom prst="rect">
            <a:avLst/>
          </a:prstGeom>
        </p:spPr>
      </p:pic>
    </p:spTree>
    <p:extLst>
      <p:ext uri="{BB962C8B-B14F-4D97-AF65-F5344CB8AC3E}">
        <p14:creationId xmlns:p14="http://schemas.microsoft.com/office/powerpoint/2010/main" val="274843971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Pri</a:t>
            </a:r>
            <a:r>
              <a:rPr lang="pt-BR" dirty="0"/>
              <a:t>ncípios de transferência confiável de dados</a:t>
            </a:r>
            <a:endParaRPr lang="pt-BR" sz="4400" dirty="0"/>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16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emissor</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22928" y="2992824"/>
              <a:ext cx="857718" cy="307777"/>
              <a:chOff x="9934679" y="988656"/>
              <a:chExt cx="857718"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532957" cy="1758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34679" y="988656"/>
                <a:ext cx="8577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16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receptor</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08220" y="2989351"/>
              <a:ext cx="772582" cy="307777"/>
              <a:chOff x="9670674" y="967011"/>
              <a:chExt cx="772582"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1" y="1048007"/>
                <a:ext cx="577240" cy="1803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0674" y="967011"/>
                <a:ext cx="7725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704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canal confiável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3988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aplicação</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103983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407914" y="4010900"/>
              <a:ext cx="455646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dirty="0">
                  <a:ln>
                    <a:noFill/>
                  </a:ln>
                  <a:solidFill>
                    <a:srgbClr val="C00000"/>
                  </a:solidFill>
                  <a:effectLst/>
                  <a:uLnTx/>
                  <a:uFillTx/>
                  <a:latin typeface="Calibri" panose="020F0502020204030204"/>
                  <a:ea typeface="+mn-ea"/>
                  <a:cs typeface="+mn-cs"/>
                </a:rPr>
                <a:t>abstração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de serviço confiável</a:t>
              </a:r>
              <a:endParaRPr kumimoji="0" lang="pt-BR" sz="2400" b="0" i="1" u="none" strike="noStrike" kern="1200" cap="none" spc="0" normalizeH="0" baseline="0" dirty="0">
                <a:ln>
                  <a:noFill/>
                </a:ln>
                <a:solidFill>
                  <a:srgbClr val="C00000"/>
                </a:solidFill>
                <a:effectLst/>
                <a:uLnTx/>
                <a:uFillTx/>
                <a:latin typeface="Calibri" panose="020F0502020204030204"/>
                <a:ea typeface="+mn-ea"/>
                <a:cs typeface="+mn-cs"/>
              </a:endParaRP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41</a:t>
            </a:fld>
            <a:endParaRPr lang="pt-BR" dirty="0"/>
          </a:p>
        </p:txBody>
      </p:sp>
    </p:spTree>
    <p:extLst>
      <p:ext uri="{BB962C8B-B14F-4D97-AF65-F5344CB8AC3E}">
        <p14:creationId xmlns:p14="http://schemas.microsoft.com/office/powerpoint/2010/main" val="31772380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Pri</a:t>
            </a:r>
            <a:r>
              <a:rPr lang="pt-BR" dirty="0"/>
              <a:t>ncípios de transferência confiável de dados</a:t>
            </a:r>
            <a:endParaRPr lang="pt-BR" sz="4400" dirty="0"/>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emissor</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67164" y="2997940"/>
              <a:ext cx="810759" cy="338554"/>
              <a:chOff x="9976492" y="1000414"/>
              <a:chExt cx="810759"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2" y="1049859"/>
                <a:ext cx="681829" cy="2321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76492" y="1000414"/>
                <a:ext cx="81075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receptor</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198323" y="2976113"/>
              <a:ext cx="732423" cy="338554"/>
              <a:chOff x="9627629" y="988125"/>
              <a:chExt cx="732423"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684934" y="1032921"/>
                <a:ext cx="585084" cy="222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27629" y="988125"/>
                <a:ext cx="7324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86459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aplicação</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dirty="0">
                  <a:ln>
                    <a:noFill/>
                  </a:ln>
                  <a:solidFill>
                    <a:srgbClr val="C00000"/>
                  </a:solidFill>
                  <a:effectLst/>
                  <a:uLnTx/>
                  <a:uFillTx/>
                  <a:latin typeface="Calibri" panose="020F0502020204030204"/>
                  <a:ea typeface="+mn-ea"/>
                  <a:cs typeface="+mn-cs"/>
                </a:rPr>
                <a:t>implementação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de serviço confiável</a:t>
              </a:r>
              <a:endParaRPr kumimoji="0" lang="pt-BR" sz="2400" b="0" i="1" u="none" strike="noStrike" kern="1200" cap="none" spc="0" normalizeH="0" baseline="0" dirty="0">
                <a:ln>
                  <a:noFill/>
                </a:ln>
                <a:solidFill>
                  <a:srgbClr val="C00000"/>
                </a:solidFill>
                <a:effectLst/>
                <a:uLnTx/>
                <a:uFillTx/>
                <a:latin typeface="Calibri" panose="020F0502020204030204"/>
                <a:ea typeface="+mn-ea"/>
                <a:cs typeface="+mn-cs"/>
              </a:endParaRP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76717"/>
              <a:chOff x="6737055" y="3471301"/>
              <a:chExt cx="5250830" cy="476717"/>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78686"/>
                <a:ext cx="2038903" cy="369332"/>
                <a:chOff x="7504363" y="3150837"/>
                <a:chExt cx="2038903"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568110" y="3150837"/>
                  <a:ext cx="197515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canal não confiável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5189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rede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remetente do protocolo de transferência confiável de dados</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destinatário do protocolo de transferência confiável de dados</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42</a:t>
            </a:fld>
            <a:endParaRPr lang="pt-BR" dirty="0"/>
          </a:p>
        </p:txBody>
      </p:sp>
      <p:grpSp>
        <p:nvGrpSpPr>
          <p:cNvPr id="236" name="Group 159">
            <a:extLst>
              <a:ext uri="{FF2B5EF4-FFF2-40B4-BE49-F238E27FC236}">
                <a16:creationId xmlns:a16="http://schemas.microsoft.com/office/drawing/2014/main" id="{0703B1FE-F475-4275-BB0D-D5B45F5C8D1D}"/>
              </a:ext>
            </a:extLst>
          </p:cNvPr>
          <p:cNvGrpSpPr/>
          <p:nvPr/>
        </p:nvGrpSpPr>
        <p:grpSpPr>
          <a:xfrm>
            <a:off x="238849" y="1911780"/>
            <a:ext cx="5147343" cy="2073847"/>
            <a:chOff x="737513" y="2398718"/>
            <a:chExt cx="5595549" cy="2073847"/>
          </a:xfrm>
        </p:grpSpPr>
        <p:sp>
          <p:nvSpPr>
            <p:cNvPr id="238" name="Bent-Up Arrow 160">
              <a:extLst>
                <a:ext uri="{FF2B5EF4-FFF2-40B4-BE49-F238E27FC236}">
                  <a16:creationId xmlns:a16="http://schemas.microsoft.com/office/drawing/2014/main" id="{08605127-4FA7-4BE6-B7B0-C23BCD3AE6AB}"/>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239" name="Group 161">
              <a:extLst>
                <a:ext uri="{FF2B5EF4-FFF2-40B4-BE49-F238E27FC236}">
                  <a16:creationId xmlns:a16="http://schemas.microsoft.com/office/drawing/2014/main" id="{AB07F3DD-76CF-44E2-9048-DAF009AAF085}"/>
                </a:ext>
              </a:extLst>
            </p:cNvPr>
            <p:cNvGrpSpPr/>
            <p:nvPr/>
          </p:nvGrpSpPr>
          <p:grpSpPr>
            <a:xfrm>
              <a:off x="1442223" y="2551892"/>
              <a:ext cx="1245036" cy="593992"/>
              <a:chOff x="9852456" y="608434"/>
              <a:chExt cx="1245036" cy="593992"/>
            </a:xfrm>
          </p:grpSpPr>
          <p:sp>
            <p:nvSpPr>
              <p:cNvPr id="307" name="Oval 19">
                <a:extLst>
                  <a:ext uri="{FF2B5EF4-FFF2-40B4-BE49-F238E27FC236}">
                    <a16:creationId xmlns:a16="http://schemas.microsoft.com/office/drawing/2014/main" id="{D8DBB905-F03D-4731-BE72-C9E285D11E4B}"/>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308" name="TextBox 221">
                <a:extLst>
                  <a:ext uri="{FF2B5EF4-FFF2-40B4-BE49-F238E27FC236}">
                    <a16:creationId xmlns:a16="http://schemas.microsoft.com/office/drawing/2014/main" id="{D8B2589F-2DCC-461A-84D8-4CF6DC752E01}"/>
                  </a:ext>
                </a:extLst>
              </p:cNvPr>
              <p:cNvSpPr txBox="1"/>
              <p:nvPr/>
            </p:nvSpPr>
            <p:spPr>
              <a:xfrm>
                <a:off x="9935581" y="670265"/>
                <a:ext cx="1106492" cy="49116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emissor</a:t>
                </a:r>
              </a:p>
            </p:txBody>
          </p:sp>
        </p:grpSp>
        <p:grpSp>
          <p:nvGrpSpPr>
            <p:cNvPr id="241" name="Group 162">
              <a:extLst>
                <a:ext uri="{FF2B5EF4-FFF2-40B4-BE49-F238E27FC236}">
                  <a16:creationId xmlns:a16="http://schemas.microsoft.com/office/drawing/2014/main" id="{7900A828-1560-4880-AD47-F9255BF17FB4}"/>
                </a:ext>
              </a:extLst>
            </p:cNvPr>
            <p:cNvGrpSpPr/>
            <p:nvPr/>
          </p:nvGrpSpPr>
          <p:grpSpPr>
            <a:xfrm>
              <a:off x="2022928" y="2992824"/>
              <a:ext cx="857718" cy="307777"/>
              <a:chOff x="9934679" y="988656"/>
              <a:chExt cx="857718" cy="307777"/>
            </a:xfrm>
          </p:grpSpPr>
          <p:sp>
            <p:nvSpPr>
              <p:cNvPr id="305" name="Rectangle 218">
                <a:extLst>
                  <a:ext uri="{FF2B5EF4-FFF2-40B4-BE49-F238E27FC236}">
                    <a16:creationId xmlns:a16="http://schemas.microsoft.com/office/drawing/2014/main" id="{2062F10B-E49A-4FC2-94F9-F80D9A58D18B}"/>
                  </a:ext>
                </a:extLst>
              </p:cNvPr>
              <p:cNvSpPr/>
              <p:nvPr/>
            </p:nvSpPr>
            <p:spPr>
              <a:xfrm>
                <a:off x="10010633" y="1066693"/>
                <a:ext cx="532957" cy="1758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06" name="TextBox 219">
                <a:extLst>
                  <a:ext uri="{FF2B5EF4-FFF2-40B4-BE49-F238E27FC236}">
                    <a16:creationId xmlns:a16="http://schemas.microsoft.com/office/drawing/2014/main" id="{81FB22CF-7DEB-4D6D-93C2-C1C14977F23A}"/>
                  </a:ext>
                </a:extLst>
              </p:cNvPr>
              <p:cNvSpPr txBox="1"/>
              <p:nvPr/>
            </p:nvSpPr>
            <p:spPr>
              <a:xfrm>
                <a:off x="9934679" y="988656"/>
                <a:ext cx="8577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242" name="Group 194">
              <a:extLst>
                <a:ext uri="{FF2B5EF4-FFF2-40B4-BE49-F238E27FC236}">
                  <a16:creationId xmlns:a16="http://schemas.microsoft.com/office/drawing/2014/main" id="{81FA314C-7703-4511-97C5-91FF010C2BA5}"/>
                </a:ext>
              </a:extLst>
            </p:cNvPr>
            <p:cNvGrpSpPr>
              <a:grpSpLocks/>
            </p:cNvGrpSpPr>
            <p:nvPr/>
          </p:nvGrpSpPr>
          <p:grpSpPr bwMode="auto">
            <a:xfrm>
              <a:off x="1175476" y="2432423"/>
              <a:ext cx="545509" cy="512284"/>
              <a:chOff x="-44" y="1473"/>
              <a:chExt cx="981" cy="1105"/>
            </a:xfrm>
          </p:grpSpPr>
          <p:pic>
            <p:nvPicPr>
              <p:cNvPr id="303" name="Picture 195" descr="desktop_computer_stylized_medium">
                <a:extLst>
                  <a:ext uri="{FF2B5EF4-FFF2-40B4-BE49-F238E27FC236}">
                    <a16:creationId xmlns:a16="http://schemas.microsoft.com/office/drawing/2014/main" id="{AB1D8BF9-C49F-4ED2-A641-F7E9493DFE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196">
                <a:extLst>
                  <a:ext uri="{FF2B5EF4-FFF2-40B4-BE49-F238E27FC236}">
                    <a16:creationId xmlns:a16="http://schemas.microsoft.com/office/drawing/2014/main" id="{E586EB23-AB78-4A3F-9726-AB7D42D9526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64">
              <a:extLst>
                <a:ext uri="{FF2B5EF4-FFF2-40B4-BE49-F238E27FC236}">
                  <a16:creationId xmlns:a16="http://schemas.microsoft.com/office/drawing/2014/main" id="{19F636A8-82DB-46BE-95B2-7D8520B2910C}"/>
                </a:ext>
              </a:extLst>
            </p:cNvPr>
            <p:cNvGrpSpPr/>
            <p:nvPr/>
          </p:nvGrpSpPr>
          <p:grpSpPr>
            <a:xfrm>
              <a:off x="4756576" y="2530702"/>
              <a:ext cx="1245036" cy="593992"/>
              <a:chOff x="9852456" y="608434"/>
              <a:chExt cx="1245036" cy="593992"/>
            </a:xfrm>
          </p:grpSpPr>
          <p:sp>
            <p:nvSpPr>
              <p:cNvPr id="301" name="Oval 19">
                <a:extLst>
                  <a:ext uri="{FF2B5EF4-FFF2-40B4-BE49-F238E27FC236}">
                    <a16:creationId xmlns:a16="http://schemas.microsoft.com/office/drawing/2014/main" id="{D6B5EB0C-F6CE-493D-991D-D86878F4DA9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302" name="TextBox 215">
                <a:extLst>
                  <a:ext uri="{FF2B5EF4-FFF2-40B4-BE49-F238E27FC236}">
                    <a16:creationId xmlns:a16="http://schemas.microsoft.com/office/drawing/2014/main" id="{19D1EC12-B29E-40D6-A7D3-9BEC50543AC0}"/>
                  </a:ext>
                </a:extLst>
              </p:cNvPr>
              <p:cNvSpPr txBox="1"/>
              <p:nvPr/>
            </p:nvSpPr>
            <p:spPr>
              <a:xfrm>
                <a:off x="9921965" y="670265"/>
                <a:ext cx="1106492" cy="49116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600" b="0" i="0" u="none" strike="noStrike" kern="1200" cap="none" spc="0" normalizeH="0" baseline="0" dirty="0">
                    <a:ln>
                      <a:noFill/>
                    </a:ln>
                    <a:solidFill>
                      <a:prstClr val="black"/>
                    </a:solidFill>
                    <a:effectLst/>
                    <a:uLnTx/>
                    <a:uFillTx/>
                    <a:latin typeface="Calibri" panose="020F0502020204030204"/>
                    <a:ea typeface="+mn-ea"/>
                    <a:cs typeface="+mn-cs"/>
                  </a:rPr>
                  <a:t>receptor</a:t>
                </a:r>
              </a:p>
            </p:txBody>
          </p:sp>
        </p:grpSp>
        <p:grpSp>
          <p:nvGrpSpPr>
            <p:cNvPr id="246" name="Group 165">
              <a:extLst>
                <a:ext uri="{FF2B5EF4-FFF2-40B4-BE49-F238E27FC236}">
                  <a16:creationId xmlns:a16="http://schemas.microsoft.com/office/drawing/2014/main" id="{0AC434BE-2641-4921-BD4C-907B8DC23C4D}"/>
                </a:ext>
              </a:extLst>
            </p:cNvPr>
            <p:cNvGrpSpPr/>
            <p:nvPr/>
          </p:nvGrpSpPr>
          <p:grpSpPr>
            <a:xfrm>
              <a:off x="4808220" y="2989351"/>
              <a:ext cx="772582" cy="307777"/>
              <a:chOff x="9670674" y="967011"/>
              <a:chExt cx="772582" cy="307777"/>
            </a:xfrm>
          </p:grpSpPr>
          <p:sp>
            <p:nvSpPr>
              <p:cNvPr id="299" name="Rectangle 212">
                <a:extLst>
                  <a:ext uri="{FF2B5EF4-FFF2-40B4-BE49-F238E27FC236}">
                    <a16:creationId xmlns:a16="http://schemas.microsoft.com/office/drawing/2014/main" id="{B5700F31-96A2-41A0-96F2-12827FB81176}"/>
                  </a:ext>
                </a:extLst>
              </p:cNvPr>
              <p:cNvSpPr/>
              <p:nvPr/>
            </p:nvSpPr>
            <p:spPr>
              <a:xfrm>
                <a:off x="9744031" y="1048007"/>
                <a:ext cx="577240" cy="1803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300" name="TextBox 213">
                <a:extLst>
                  <a:ext uri="{FF2B5EF4-FFF2-40B4-BE49-F238E27FC236}">
                    <a16:creationId xmlns:a16="http://schemas.microsoft.com/office/drawing/2014/main" id="{99752DDE-F52B-4D12-B972-478703048117}"/>
                  </a:ext>
                </a:extLst>
              </p:cNvPr>
              <p:cNvSpPr txBox="1"/>
              <p:nvPr/>
            </p:nvSpPr>
            <p:spPr>
              <a:xfrm>
                <a:off x="9670674" y="967011"/>
                <a:ext cx="7725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248" name="Group 161">
              <a:extLst>
                <a:ext uri="{FF2B5EF4-FFF2-40B4-BE49-F238E27FC236}">
                  <a16:creationId xmlns:a16="http://schemas.microsoft.com/office/drawing/2014/main" id="{E502EE4F-8A82-4D70-A137-71C7D1250751}"/>
                </a:ext>
              </a:extLst>
            </p:cNvPr>
            <p:cNvGrpSpPr>
              <a:grpSpLocks/>
            </p:cNvGrpSpPr>
            <p:nvPr/>
          </p:nvGrpSpPr>
          <p:grpSpPr bwMode="auto">
            <a:xfrm>
              <a:off x="5854223" y="2398718"/>
              <a:ext cx="230514" cy="466725"/>
              <a:chOff x="4140" y="429"/>
              <a:chExt cx="1425" cy="2396"/>
            </a:xfrm>
          </p:grpSpPr>
          <p:sp>
            <p:nvSpPr>
              <p:cNvPr id="267" name="Freeform 162">
                <a:extLst>
                  <a:ext uri="{FF2B5EF4-FFF2-40B4-BE49-F238E27FC236}">
                    <a16:creationId xmlns:a16="http://schemas.microsoft.com/office/drawing/2014/main" id="{FD4A7716-3CCC-48AF-84C4-2F0C7AE2DE9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8" name="Rectangle 163">
                <a:extLst>
                  <a:ext uri="{FF2B5EF4-FFF2-40B4-BE49-F238E27FC236}">
                    <a16:creationId xmlns:a16="http://schemas.microsoft.com/office/drawing/2014/main" id="{754ABBFC-BE0E-4CD2-A7CF-00D1635DF790}"/>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69" name="Freeform 164">
                <a:extLst>
                  <a:ext uri="{FF2B5EF4-FFF2-40B4-BE49-F238E27FC236}">
                    <a16:creationId xmlns:a16="http://schemas.microsoft.com/office/drawing/2014/main" id="{BF8D36E2-63D2-49ED-BF6E-9A0AB4D894E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Freeform 165">
                <a:extLst>
                  <a:ext uri="{FF2B5EF4-FFF2-40B4-BE49-F238E27FC236}">
                    <a16:creationId xmlns:a16="http://schemas.microsoft.com/office/drawing/2014/main" id="{EB47D764-5E4C-4B3C-A7C1-C260CC9733B0}"/>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166">
                <a:extLst>
                  <a:ext uri="{FF2B5EF4-FFF2-40B4-BE49-F238E27FC236}">
                    <a16:creationId xmlns:a16="http://schemas.microsoft.com/office/drawing/2014/main" id="{0F10FBAA-6C33-4E35-92E6-3A538CF5737C}"/>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72" name="Group 167">
                <a:extLst>
                  <a:ext uri="{FF2B5EF4-FFF2-40B4-BE49-F238E27FC236}">
                    <a16:creationId xmlns:a16="http://schemas.microsoft.com/office/drawing/2014/main" id="{71EF10C5-531A-4E61-827B-D37BF4C0C97D}"/>
                  </a:ext>
                </a:extLst>
              </p:cNvPr>
              <p:cNvGrpSpPr>
                <a:grpSpLocks/>
              </p:cNvGrpSpPr>
              <p:nvPr/>
            </p:nvGrpSpPr>
            <p:grpSpPr bwMode="auto">
              <a:xfrm>
                <a:off x="4749" y="668"/>
                <a:ext cx="581" cy="145"/>
                <a:chOff x="614" y="2568"/>
                <a:chExt cx="725" cy="139"/>
              </a:xfrm>
            </p:grpSpPr>
            <p:sp>
              <p:nvSpPr>
                <p:cNvPr id="297" name="AutoShape 168">
                  <a:extLst>
                    <a:ext uri="{FF2B5EF4-FFF2-40B4-BE49-F238E27FC236}">
                      <a16:creationId xmlns:a16="http://schemas.microsoft.com/office/drawing/2014/main" id="{35442716-0F17-4D7B-854D-C082FD945C7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8" name="AutoShape 169">
                  <a:extLst>
                    <a:ext uri="{FF2B5EF4-FFF2-40B4-BE49-F238E27FC236}">
                      <a16:creationId xmlns:a16="http://schemas.microsoft.com/office/drawing/2014/main" id="{87772437-1115-43CC-90E4-D4D5737500E2}"/>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73" name="Rectangle 170">
                <a:extLst>
                  <a:ext uri="{FF2B5EF4-FFF2-40B4-BE49-F238E27FC236}">
                    <a16:creationId xmlns:a16="http://schemas.microsoft.com/office/drawing/2014/main" id="{D8E08D4D-C896-46A8-B273-F297D24D4228}"/>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74" name="Group 171">
                <a:extLst>
                  <a:ext uri="{FF2B5EF4-FFF2-40B4-BE49-F238E27FC236}">
                    <a16:creationId xmlns:a16="http://schemas.microsoft.com/office/drawing/2014/main" id="{B2FFAE02-D558-4C6B-8195-791A0949C30F}"/>
                  </a:ext>
                </a:extLst>
              </p:cNvPr>
              <p:cNvGrpSpPr>
                <a:grpSpLocks/>
              </p:cNvGrpSpPr>
              <p:nvPr/>
            </p:nvGrpSpPr>
            <p:grpSpPr bwMode="auto">
              <a:xfrm>
                <a:off x="4747" y="994"/>
                <a:ext cx="581" cy="134"/>
                <a:chOff x="614" y="2568"/>
                <a:chExt cx="725" cy="139"/>
              </a:xfrm>
            </p:grpSpPr>
            <p:sp>
              <p:nvSpPr>
                <p:cNvPr id="295" name="AutoShape 172">
                  <a:extLst>
                    <a:ext uri="{FF2B5EF4-FFF2-40B4-BE49-F238E27FC236}">
                      <a16:creationId xmlns:a16="http://schemas.microsoft.com/office/drawing/2014/main" id="{8357DC10-11DA-462F-9D7D-8BED8173A88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6" name="AutoShape 173">
                  <a:extLst>
                    <a:ext uri="{FF2B5EF4-FFF2-40B4-BE49-F238E27FC236}">
                      <a16:creationId xmlns:a16="http://schemas.microsoft.com/office/drawing/2014/main" id="{28D6FD10-A607-4CD1-9904-B7BEF4761EB3}"/>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75" name="Rectangle 174">
                <a:extLst>
                  <a:ext uri="{FF2B5EF4-FFF2-40B4-BE49-F238E27FC236}">
                    <a16:creationId xmlns:a16="http://schemas.microsoft.com/office/drawing/2014/main" id="{5E4437F2-E352-4F37-B0B3-787F984813ED}"/>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6" name="Rectangle 175">
                <a:extLst>
                  <a:ext uri="{FF2B5EF4-FFF2-40B4-BE49-F238E27FC236}">
                    <a16:creationId xmlns:a16="http://schemas.microsoft.com/office/drawing/2014/main" id="{5E6BCFA6-7951-45C3-87DD-62C374470FA0}"/>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77" name="Group 176">
                <a:extLst>
                  <a:ext uri="{FF2B5EF4-FFF2-40B4-BE49-F238E27FC236}">
                    <a16:creationId xmlns:a16="http://schemas.microsoft.com/office/drawing/2014/main" id="{30F702C9-BE87-4A64-AF1E-5DDAE0462F75}"/>
                  </a:ext>
                </a:extLst>
              </p:cNvPr>
              <p:cNvGrpSpPr>
                <a:grpSpLocks/>
              </p:cNvGrpSpPr>
              <p:nvPr/>
            </p:nvGrpSpPr>
            <p:grpSpPr bwMode="auto">
              <a:xfrm>
                <a:off x="4735" y="1627"/>
                <a:ext cx="582" cy="151"/>
                <a:chOff x="614" y="2568"/>
                <a:chExt cx="725" cy="139"/>
              </a:xfrm>
            </p:grpSpPr>
            <p:sp>
              <p:nvSpPr>
                <p:cNvPr id="293" name="AutoShape 177">
                  <a:extLst>
                    <a:ext uri="{FF2B5EF4-FFF2-40B4-BE49-F238E27FC236}">
                      <a16:creationId xmlns:a16="http://schemas.microsoft.com/office/drawing/2014/main" id="{E2923971-695E-4C21-AA85-D0A90FACF384}"/>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4" name="AutoShape 178">
                  <a:extLst>
                    <a:ext uri="{FF2B5EF4-FFF2-40B4-BE49-F238E27FC236}">
                      <a16:creationId xmlns:a16="http://schemas.microsoft.com/office/drawing/2014/main" id="{7587B918-DE0C-4317-8DA0-57765999760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78" name="Freeform 179">
                <a:extLst>
                  <a:ext uri="{FF2B5EF4-FFF2-40B4-BE49-F238E27FC236}">
                    <a16:creationId xmlns:a16="http://schemas.microsoft.com/office/drawing/2014/main" id="{4DE2F479-7FC7-4BC6-AB69-48CF5D4E4E5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9" name="Group 180">
                <a:extLst>
                  <a:ext uri="{FF2B5EF4-FFF2-40B4-BE49-F238E27FC236}">
                    <a16:creationId xmlns:a16="http://schemas.microsoft.com/office/drawing/2014/main" id="{777989D1-CF53-4411-A6A6-8EAD46C4C02D}"/>
                  </a:ext>
                </a:extLst>
              </p:cNvPr>
              <p:cNvGrpSpPr>
                <a:grpSpLocks/>
              </p:cNvGrpSpPr>
              <p:nvPr/>
            </p:nvGrpSpPr>
            <p:grpSpPr bwMode="auto">
              <a:xfrm>
                <a:off x="4739" y="1327"/>
                <a:ext cx="582" cy="139"/>
                <a:chOff x="614" y="2568"/>
                <a:chExt cx="725" cy="139"/>
              </a:xfrm>
            </p:grpSpPr>
            <p:sp>
              <p:nvSpPr>
                <p:cNvPr id="291" name="AutoShape 181">
                  <a:extLst>
                    <a:ext uri="{FF2B5EF4-FFF2-40B4-BE49-F238E27FC236}">
                      <a16:creationId xmlns:a16="http://schemas.microsoft.com/office/drawing/2014/main" id="{CCEF8E60-6745-4026-A8C0-D84948B8A86A}"/>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2" name="AutoShape 182">
                  <a:extLst>
                    <a:ext uri="{FF2B5EF4-FFF2-40B4-BE49-F238E27FC236}">
                      <a16:creationId xmlns:a16="http://schemas.microsoft.com/office/drawing/2014/main" id="{DE4A0BDD-3C94-4141-AA81-6B23294AA6DF}"/>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80" name="Rectangle 183">
                <a:extLst>
                  <a:ext uri="{FF2B5EF4-FFF2-40B4-BE49-F238E27FC236}">
                    <a16:creationId xmlns:a16="http://schemas.microsoft.com/office/drawing/2014/main" id="{9E6CA251-D606-4857-A8E4-08AB9D0D23BB}"/>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1" name="Freeform 184">
                <a:extLst>
                  <a:ext uri="{FF2B5EF4-FFF2-40B4-BE49-F238E27FC236}">
                    <a16:creationId xmlns:a16="http://schemas.microsoft.com/office/drawing/2014/main" id="{DC4CF429-8795-47B7-9284-5F527DE838D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2" name="Freeform 185">
                <a:extLst>
                  <a:ext uri="{FF2B5EF4-FFF2-40B4-BE49-F238E27FC236}">
                    <a16:creationId xmlns:a16="http://schemas.microsoft.com/office/drawing/2014/main" id="{2F243E77-CF9B-440A-8A4C-412BF69A1F6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Oval 186">
                <a:extLst>
                  <a:ext uri="{FF2B5EF4-FFF2-40B4-BE49-F238E27FC236}">
                    <a16:creationId xmlns:a16="http://schemas.microsoft.com/office/drawing/2014/main" id="{9F1E88E2-30CF-4073-83CD-BEFB80EB5BA9}"/>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4" name="Freeform 187">
                <a:extLst>
                  <a:ext uri="{FF2B5EF4-FFF2-40B4-BE49-F238E27FC236}">
                    <a16:creationId xmlns:a16="http://schemas.microsoft.com/office/drawing/2014/main" id="{1BFEF25D-1B7A-44B3-BDB3-50380446C2D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5" name="AutoShape 188">
                <a:extLst>
                  <a:ext uri="{FF2B5EF4-FFF2-40B4-BE49-F238E27FC236}">
                    <a16:creationId xmlns:a16="http://schemas.microsoft.com/office/drawing/2014/main" id="{C0D945AB-53A4-41E9-A3ED-D1CB19AE0D7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6" name="AutoShape 189">
                <a:extLst>
                  <a:ext uri="{FF2B5EF4-FFF2-40B4-BE49-F238E27FC236}">
                    <a16:creationId xmlns:a16="http://schemas.microsoft.com/office/drawing/2014/main" id="{35AB5B6D-BAB1-46F7-AA57-A5764C923600}"/>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7" name="Oval 190">
                <a:extLst>
                  <a:ext uri="{FF2B5EF4-FFF2-40B4-BE49-F238E27FC236}">
                    <a16:creationId xmlns:a16="http://schemas.microsoft.com/office/drawing/2014/main" id="{6C4991AD-F987-4875-A2AE-1AA89C223B7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8" name="Oval 191">
                <a:extLst>
                  <a:ext uri="{FF2B5EF4-FFF2-40B4-BE49-F238E27FC236}">
                    <a16:creationId xmlns:a16="http://schemas.microsoft.com/office/drawing/2014/main" id="{4554EEEA-420E-4D20-BF52-081F10CD99A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289" name="Oval 192">
                <a:extLst>
                  <a:ext uri="{FF2B5EF4-FFF2-40B4-BE49-F238E27FC236}">
                    <a16:creationId xmlns:a16="http://schemas.microsoft.com/office/drawing/2014/main" id="{9B10CF10-1AD5-4D99-B321-A6ED125037FA}"/>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0" name="Rectangle 193">
                <a:extLst>
                  <a:ext uri="{FF2B5EF4-FFF2-40B4-BE49-F238E27FC236}">
                    <a16:creationId xmlns:a16="http://schemas.microsoft.com/office/drawing/2014/main" id="{F3A46BE5-4818-4EC7-9BD5-CE1F580CF4AE}"/>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254" name="Group 167">
              <a:extLst>
                <a:ext uri="{FF2B5EF4-FFF2-40B4-BE49-F238E27FC236}">
                  <a16:creationId xmlns:a16="http://schemas.microsoft.com/office/drawing/2014/main" id="{ADF1E844-E28A-4175-A62B-7EAA71615A17}"/>
                </a:ext>
              </a:extLst>
            </p:cNvPr>
            <p:cNvGrpSpPr/>
            <p:nvPr/>
          </p:nvGrpSpPr>
          <p:grpSpPr>
            <a:xfrm>
              <a:off x="2669417" y="3423937"/>
              <a:ext cx="2003932" cy="369332"/>
              <a:chOff x="7504363" y="3141846"/>
              <a:chExt cx="2003932" cy="369332"/>
            </a:xfrm>
          </p:grpSpPr>
          <p:grpSp>
            <p:nvGrpSpPr>
              <p:cNvPr id="261" name="Group 174">
                <a:extLst>
                  <a:ext uri="{FF2B5EF4-FFF2-40B4-BE49-F238E27FC236}">
                    <a16:creationId xmlns:a16="http://schemas.microsoft.com/office/drawing/2014/main" id="{036AC807-C5A2-4F1B-8127-965AC859EC6D}"/>
                  </a:ext>
                </a:extLst>
              </p:cNvPr>
              <p:cNvGrpSpPr/>
              <p:nvPr/>
            </p:nvGrpSpPr>
            <p:grpSpPr>
              <a:xfrm>
                <a:off x="7504363" y="3183676"/>
                <a:ext cx="2003932" cy="306163"/>
                <a:chOff x="1616358" y="2551230"/>
                <a:chExt cx="2141698" cy="218510"/>
              </a:xfrm>
            </p:grpSpPr>
            <p:sp>
              <p:nvSpPr>
                <p:cNvPr id="263" name="Rectangle 176">
                  <a:extLst>
                    <a:ext uri="{FF2B5EF4-FFF2-40B4-BE49-F238E27FC236}">
                      <a16:creationId xmlns:a16="http://schemas.microsoft.com/office/drawing/2014/main" id="{4AA2E540-B173-4230-A2D9-F630C51A36B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64" name="Oval 177">
                  <a:extLst>
                    <a:ext uri="{FF2B5EF4-FFF2-40B4-BE49-F238E27FC236}">
                      <a16:creationId xmlns:a16="http://schemas.microsoft.com/office/drawing/2014/main" id="{055A4A4B-7FF4-4F29-B209-BF086C6693D1}"/>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65" name="Oval 178">
                  <a:extLst>
                    <a:ext uri="{FF2B5EF4-FFF2-40B4-BE49-F238E27FC236}">
                      <a16:creationId xmlns:a16="http://schemas.microsoft.com/office/drawing/2014/main" id="{7EC21903-1CF3-4237-BB30-92ECA8A40F26}"/>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66" name="Rectangle 179">
                  <a:extLst>
                    <a:ext uri="{FF2B5EF4-FFF2-40B4-BE49-F238E27FC236}">
                      <a16:creationId xmlns:a16="http://schemas.microsoft.com/office/drawing/2014/main" id="{4CECDFC0-E417-4F04-8414-F7EBEF761ACA}"/>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sp>
            <p:nvSpPr>
              <p:cNvPr id="262" name="TextBox 175">
                <a:extLst>
                  <a:ext uri="{FF2B5EF4-FFF2-40B4-BE49-F238E27FC236}">
                    <a16:creationId xmlns:a16="http://schemas.microsoft.com/office/drawing/2014/main" id="{AEEC108F-BF86-4FEE-95B7-0E26A7E50215}"/>
                  </a:ext>
                </a:extLst>
              </p:cNvPr>
              <p:cNvSpPr txBox="1"/>
              <p:nvPr/>
            </p:nvSpPr>
            <p:spPr>
              <a:xfrm>
                <a:off x="7695752" y="3141846"/>
                <a:ext cx="17045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canal confiável</a:t>
                </a:r>
              </a:p>
            </p:txBody>
          </p:sp>
        </p:grpSp>
        <p:cxnSp>
          <p:nvCxnSpPr>
            <p:cNvPr id="255" name="Straight Connector 168">
              <a:extLst>
                <a:ext uri="{FF2B5EF4-FFF2-40B4-BE49-F238E27FC236}">
                  <a16:creationId xmlns:a16="http://schemas.microsoft.com/office/drawing/2014/main" id="{6EF026CE-1275-4F28-935B-4F461AD1AFE5}"/>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256" name="Bent-Up Arrow 169">
              <a:extLst>
                <a:ext uri="{FF2B5EF4-FFF2-40B4-BE49-F238E27FC236}">
                  <a16:creationId xmlns:a16="http://schemas.microsoft.com/office/drawing/2014/main" id="{EFBD1536-84D9-48F5-A958-7BF6491AFF02}"/>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cxnSp>
          <p:nvCxnSpPr>
            <p:cNvPr id="257" name="Straight Connector 170">
              <a:extLst>
                <a:ext uri="{FF2B5EF4-FFF2-40B4-BE49-F238E27FC236}">
                  <a16:creationId xmlns:a16="http://schemas.microsoft.com/office/drawing/2014/main" id="{DAB65296-65B9-42E7-A6DD-177FF8830DD2}"/>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258" name="TextBox 171">
              <a:extLst>
                <a:ext uri="{FF2B5EF4-FFF2-40B4-BE49-F238E27FC236}">
                  <a16:creationId xmlns:a16="http://schemas.microsoft.com/office/drawing/2014/main" id="{D3A0E4E5-0760-40DB-A5A4-92B741271144}"/>
                </a:ext>
              </a:extLst>
            </p:cNvPr>
            <p:cNvSpPr txBox="1"/>
            <p:nvPr/>
          </p:nvSpPr>
          <p:spPr>
            <a:xfrm>
              <a:off x="737513" y="3044385"/>
              <a:ext cx="93988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aplicação</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59" name="TextBox 172">
              <a:extLst>
                <a:ext uri="{FF2B5EF4-FFF2-40B4-BE49-F238E27FC236}">
                  <a16:creationId xmlns:a16="http://schemas.microsoft.com/office/drawing/2014/main" id="{2ABCD1D9-813F-4CC1-8899-4F6D6E2B29F5}"/>
                </a:ext>
              </a:extLst>
            </p:cNvPr>
            <p:cNvSpPr txBox="1"/>
            <p:nvPr/>
          </p:nvSpPr>
          <p:spPr>
            <a:xfrm>
              <a:off x="828116" y="3272133"/>
              <a:ext cx="103983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260" name="TextBox 173">
              <a:extLst>
                <a:ext uri="{FF2B5EF4-FFF2-40B4-BE49-F238E27FC236}">
                  <a16:creationId xmlns:a16="http://schemas.microsoft.com/office/drawing/2014/main" id="{76F0E019-7908-4E1C-95D9-A26009C8CCE1}"/>
                </a:ext>
              </a:extLst>
            </p:cNvPr>
            <p:cNvSpPr txBox="1"/>
            <p:nvPr/>
          </p:nvSpPr>
          <p:spPr>
            <a:xfrm flipH="1">
              <a:off x="1407914" y="4010900"/>
              <a:ext cx="455646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dirty="0">
                  <a:ln>
                    <a:noFill/>
                  </a:ln>
                  <a:solidFill>
                    <a:srgbClr val="C00000"/>
                  </a:solidFill>
                  <a:effectLst/>
                  <a:uLnTx/>
                  <a:uFillTx/>
                  <a:latin typeface="Calibri" panose="020F0502020204030204"/>
                  <a:ea typeface="+mn-ea"/>
                  <a:cs typeface="+mn-cs"/>
                </a:rPr>
                <a:t>abstração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de serviço confiável</a:t>
              </a:r>
              <a:endParaRPr kumimoji="0" lang="pt-BR" sz="2400" b="0" i="1" u="none" strike="noStrike" kern="1200" cap="none" spc="0" normalizeH="0" baseline="0" dirty="0">
                <a:ln>
                  <a:noFill/>
                </a:ln>
                <a:solidFill>
                  <a:srgbClr val="C00000"/>
                </a:solidFill>
                <a:effectLst/>
                <a:uLnTx/>
                <a:uFillTx/>
                <a:latin typeface="Calibri" panose="020F0502020204030204"/>
                <a:ea typeface="+mn-ea"/>
                <a:cs typeface="+mn-cs"/>
              </a:endParaRPr>
            </a:p>
          </p:txBody>
        </p:sp>
      </p:grpSp>
      <p:sp>
        <p:nvSpPr>
          <p:cNvPr id="8" name="Rectangle 7">
            <a:extLst>
              <a:ext uri="{FF2B5EF4-FFF2-40B4-BE49-F238E27FC236}">
                <a16:creationId xmlns:a16="http://schemas.microsoft.com/office/drawing/2014/main" id="{7A8CA74F-CA34-FE4D-BBA8-48490B128E60}"/>
              </a:ext>
            </a:extLst>
          </p:cNvPr>
          <p:cNvSpPr/>
          <p:nvPr/>
        </p:nvSpPr>
        <p:spPr>
          <a:xfrm>
            <a:off x="161516" y="1562467"/>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Pri</a:t>
            </a:r>
            <a:r>
              <a:rPr lang="pt-BR" dirty="0"/>
              <a:t>ncípios de transferência confiável de dados</a:t>
            </a:r>
            <a:endParaRPr lang="en-US" sz="4400" dirty="0"/>
          </a:p>
        </p:txBody>
      </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3108543"/>
            <a:chOff x="995688" y="4013928"/>
            <a:chExt cx="9016751" cy="3108543"/>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3108543"/>
            </a:xfrm>
            <a:prstGeom prst="rect">
              <a:avLst/>
            </a:prstGeom>
            <a:noFill/>
          </p:spPr>
          <p:txBody>
            <a:bodyPr wrap="square" rtlCol="0">
              <a:spAutoFit/>
            </a:bodyPr>
            <a:lstStyle/>
            <a:p>
              <a:pPr lvl="0" algn="r">
                <a:defRPr/>
              </a:pPr>
              <a:r>
                <a:rPr lang="pt-BR" sz="2800" dirty="0">
                  <a:solidFill>
                    <a:prstClr val="black"/>
                  </a:solidFill>
                </a:rPr>
                <a:t>A complexidade do protocolo de transferência confiável de dados dependerá (fortemente) das características do canal não confiável (perde, corrompe, reordena dados?)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grpSp>
        <p:nvGrpSpPr>
          <p:cNvPr id="86" name="Group 8">
            <a:extLst>
              <a:ext uri="{FF2B5EF4-FFF2-40B4-BE49-F238E27FC236}">
                <a16:creationId xmlns:a16="http://schemas.microsoft.com/office/drawing/2014/main" id="{A448721E-28E8-413A-BE67-FBA341F5B9B9}"/>
              </a:ext>
            </a:extLst>
          </p:cNvPr>
          <p:cNvGrpSpPr/>
          <p:nvPr/>
        </p:nvGrpSpPr>
        <p:grpSpPr>
          <a:xfrm>
            <a:off x="6226081" y="1900904"/>
            <a:ext cx="5598584" cy="4095684"/>
            <a:chOff x="6226081" y="2364366"/>
            <a:chExt cx="5598584" cy="4095684"/>
          </a:xfrm>
        </p:grpSpPr>
        <p:grpSp>
          <p:nvGrpSpPr>
            <p:cNvPr id="87" name="Group 97">
              <a:extLst>
                <a:ext uri="{FF2B5EF4-FFF2-40B4-BE49-F238E27FC236}">
                  <a16:creationId xmlns:a16="http://schemas.microsoft.com/office/drawing/2014/main" id="{5C61863B-36F4-4A2F-8301-D8A51E8EF9F0}"/>
                </a:ext>
              </a:extLst>
            </p:cNvPr>
            <p:cNvGrpSpPr/>
            <p:nvPr/>
          </p:nvGrpSpPr>
          <p:grpSpPr>
            <a:xfrm>
              <a:off x="6944646" y="2545250"/>
              <a:ext cx="1245036" cy="593992"/>
              <a:chOff x="9852456" y="608434"/>
              <a:chExt cx="1245036" cy="593992"/>
            </a:xfrm>
          </p:grpSpPr>
          <p:sp>
            <p:nvSpPr>
              <p:cNvPr id="214" name="Oval 19">
                <a:extLst>
                  <a:ext uri="{FF2B5EF4-FFF2-40B4-BE49-F238E27FC236}">
                    <a16:creationId xmlns:a16="http://schemas.microsoft.com/office/drawing/2014/main" id="{3F457CB8-F15E-451E-8DBA-04BB98FA9A29}"/>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15" name="TextBox 157">
                <a:extLst>
                  <a:ext uri="{FF2B5EF4-FFF2-40B4-BE49-F238E27FC236}">
                    <a16:creationId xmlns:a16="http://schemas.microsoft.com/office/drawing/2014/main" id="{14D47029-DFDB-4E0A-812F-9E0D674E60DA}"/>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emissor</a:t>
                </a:r>
              </a:p>
            </p:txBody>
          </p:sp>
        </p:grpSp>
        <p:grpSp>
          <p:nvGrpSpPr>
            <p:cNvPr id="88" name="Group 98">
              <a:extLst>
                <a:ext uri="{FF2B5EF4-FFF2-40B4-BE49-F238E27FC236}">
                  <a16:creationId xmlns:a16="http://schemas.microsoft.com/office/drawing/2014/main" id="{4B27E4C4-3CC4-40D2-A1C9-64A259CF111D}"/>
                </a:ext>
              </a:extLst>
            </p:cNvPr>
            <p:cNvGrpSpPr/>
            <p:nvPr/>
          </p:nvGrpSpPr>
          <p:grpSpPr>
            <a:xfrm>
              <a:off x="7567164" y="2997940"/>
              <a:ext cx="810759" cy="338554"/>
              <a:chOff x="9976492" y="1000414"/>
              <a:chExt cx="810759" cy="338554"/>
            </a:xfrm>
          </p:grpSpPr>
          <p:sp>
            <p:nvSpPr>
              <p:cNvPr id="212" name="Rectangle 154">
                <a:extLst>
                  <a:ext uri="{FF2B5EF4-FFF2-40B4-BE49-F238E27FC236}">
                    <a16:creationId xmlns:a16="http://schemas.microsoft.com/office/drawing/2014/main" id="{9327A8C3-4648-4F6E-BCE3-4DAF35F42324}"/>
                  </a:ext>
                </a:extLst>
              </p:cNvPr>
              <p:cNvSpPr/>
              <p:nvPr/>
            </p:nvSpPr>
            <p:spPr>
              <a:xfrm>
                <a:off x="10010632" y="1049859"/>
                <a:ext cx="681829" cy="2321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3" name="TextBox 155">
                <a:extLst>
                  <a:ext uri="{FF2B5EF4-FFF2-40B4-BE49-F238E27FC236}">
                    <a16:creationId xmlns:a16="http://schemas.microsoft.com/office/drawing/2014/main" id="{D23E9E66-2D99-4ED0-9FF8-8C6BBD4B6A9A}"/>
                  </a:ext>
                </a:extLst>
              </p:cNvPr>
              <p:cNvSpPr txBox="1"/>
              <p:nvPr/>
            </p:nvSpPr>
            <p:spPr>
              <a:xfrm>
                <a:off x="9976492" y="1000414"/>
                <a:ext cx="81075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89" name="Group 194">
              <a:extLst>
                <a:ext uri="{FF2B5EF4-FFF2-40B4-BE49-F238E27FC236}">
                  <a16:creationId xmlns:a16="http://schemas.microsoft.com/office/drawing/2014/main" id="{C36D8C4F-9639-42C0-9706-2162C6B42DEF}"/>
                </a:ext>
              </a:extLst>
            </p:cNvPr>
            <p:cNvGrpSpPr>
              <a:grpSpLocks/>
            </p:cNvGrpSpPr>
            <p:nvPr/>
          </p:nvGrpSpPr>
          <p:grpSpPr bwMode="auto">
            <a:xfrm>
              <a:off x="6677899" y="2425781"/>
              <a:ext cx="545509" cy="512284"/>
              <a:chOff x="-44" y="1473"/>
              <a:chExt cx="981" cy="1105"/>
            </a:xfrm>
          </p:grpSpPr>
          <p:pic>
            <p:nvPicPr>
              <p:cNvPr id="210" name="Picture 195" descr="desktop_computer_stylized_medium">
                <a:extLst>
                  <a:ext uri="{FF2B5EF4-FFF2-40B4-BE49-F238E27FC236}">
                    <a16:creationId xmlns:a16="http://schemas.microsoft.com/office/drawing/2014/main" id="{8AB88285-6A55-4503-B8C4-741B7C27DA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 name="Freeform 196">
                <a:extLst>
                  <a:ext uri="{FF2B5EF4-FFF2-40B4-BE49-F238E27FC236}">
                    <a16:creationId xmlns:a16="http://schemas.microsoft.com/office/drawing/2014/main" id="{CAEA2580-55D2-4AA7-8569-4394245341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0" name="Group 100">
              <a:extLst>
                <a:ext uri="{FF2B5EF4-FFF2-40B4-BE49-F238E27FC236}">
                  <a16:creationId xmlns:a16="http://schemas.microsoft.com/office/drawing/2014/main" id="{3D7E3968-86E0-4048-B038-E20009FA954D}"/>
                </a:ext>
              </a:extLst>
            </p:cNvPr>
            <p:cNvGrpSpPr/>
            <p:nvPr/>
          </p:nvGrpSpPr>
          <p:grpSpPr>
            <a:xfrm>
              <a:off x="10189724" y="2496350"/>
              <a:ext cx="1245036" cy="593992"/>
              <a:chOff x="9852456" y="608434"/>
              <a:chExt cx="1245036" cy="593992"/>
            </a:xfrm>
          </p:grpSpPr>
          <p:sp>
            <p:nvSpPr>
              <p:cNvPr id="208" name="Oval 19">
                <a:extLst>
                  <a:ext uri="{FF2B5EF4-FFF2-40B4-BE49-F238E27FC236}">
                    <a16:creationId xmlns:a16="http://schemas.microsoft.com/office/drawing/2014/main" id="{D59BE034-351D-485D-86AE-FD6F75D5051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09" name="TextBox 151">
                <a:extLst>
                  <a:ext uri="{FF2B5EF4-FFF2-40B4-BE49-F238E27FC236}">
                    <a16:creationId xmlns:a16="http://schemas.microsoft.com/office/drawing/2014/main" id="{EAA9F892-3D0A-411C-B0E3-374659EAC423}"/>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receptor</a:t>
                </a:r>
              </a:p>
            </p:txBody>
          </p:sp>
        </p:grpSp>
        <p:grpSp>
          <p:nvGrpSpPr>
            <p:cNvPr id="91" name="Group 101">
              <a:extLst>
                <a:ext uri="{FF2B5EF4-FFF2-40B4-BE49-F238E27FC236}">
                  <a16:creationId xmlns:a16="http://schemas.microsoft.com/office/drawing/2014/main" id="{618976BB-7815-494C-99A1-B18C141BAA00}"/>
                </a:ext>
              </a:extLst>
            </p:cNvPr>
            <p:cNvGrpSpPr/>
            <p:nvPr/>
          </p:nvGrpSpPr>
          <p:grpSpPr>
            <a:xfrm>
              <a:off x="10198323" y="2976113"/>
              <a:ext cx="732423" cy="338554"/>
              <a:chOff x="9627629" y="988125"/>
              <a:chExt cx="732423" cy="338554"/>
            </a:xfrm>
          </p:grpSpPr>
          <p:sp>
            <p:nvSpPr>
              <p:cNvPr id="206" name="Rectangle 148">
                <a:extLst>
                  <a:ext uri="{FF2B5EF4-FFF2-40B4-BE49-F238E27FC236}">
                    <a16:creationId xmlns:a16="http://schemas.microsoft.com/office/drawing/2014/main" id="{46D85981-AFD5-41BA-8255-80461E3EAAA8}"/>
                  </a:ext>
                </a:extLst>
              </p:cNvPr>
              <p:cNvSpPr/>
              <p:nvPr/>
            </p:nvSpPr>
            <p:spPr>
              <a:xfrm>
                <a:off x="9684934" y="1032921"/>
                <a:ext cx="585084" cy="222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07" name="TextBox 149">
                <a:extLst>
                  <a:ext uri="{FF2B5EF4-FFF2-40B4-BE49-F238E27FC236}">
                    <a16:creationId xmlns:a16="http://schemas.microsoft.com/office/drawing/2014/main" id="{CA2A69C5-C424-4F45-AAAC-73B8D614331E}"/>
                  </a:ext>
                </a:extLst>
              </p:cNvPr>
              <p:cNvSpPr txBox="1"/>
              <p:nvPr/>
            </p:nvSpPr>
            <p:spPr>
              <a:xfrm>
                <a:off x="9627629" y="988125"/>
                <a:ext cx="7324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92" name="Group 161">
              <a:extLst>
                <a:ext uri="{FF2B5EF4-FFF2-40B4-BE49-F238E27FC236}">
                  <a16:creationId xmlns:a16="http://schemas.microsoft.com/office/drawing/2014/main" id="{79FA4E01-7FA3-4F9B-BAF4-A753A85D0040}"/>
                </a:ext>
              </a:extLst>
            </p:cNvPr>
            <p:cNvGrpSpPr>
              <a:grpSpLocks/>
            </p:cNvGrpSpPr>
            <p:nvPr/>
          </p:nvGrpSpPr>
          <p:grpSpPr bwMode="auto">
            <a:xfrm>
              <a:off x="11287371" y="2364366"/>
              <a:ext cx="230514" cy="466725"/>
              <a:chOff x="4140" y="429"/>
              <a:chExt cx="1425" cy="2396"/>
            </a:xfrm>
          </p:grpSpPr>
          <p:sp>
            <p:nvSpPr>
              <p:cNvPr id="174" name="Freeform 162">
                <a:extLst>
                  <a:ext uri="{FF2B5EF4-FFF2-40B4-BE49-F238E27FC236}">
                    <a16:creationId xmlns:a16="http://schemas.microsoft.com/office/drawing/2014/main" id="{7E918D93-2F78-4B62-A0CE-110E7655CC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Rectangle 163">
                <a:extLst>
                  <a:ext uri="{FF2B5EF4-FFF2-40B4-BE49-F238E27FC236}">
                    <a16:creationId xmlns:a16="http://schemas.microsoft.com/office/drawing/2014/main" id="{399DD1F0-E213-452D-B968-E3D2B1FC5745}"/>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76" name="Freeform 164">
                <a:extLst>
                  <a:ext uri="{FF2B5EF4-FFF2-40B4-BE49-F238E27FC236}">
                    <a16:creationId xmlns:a16="http://schemas.microsoft.com/office/drawing/2014/main" id="{4B7215C3-5343-43F0-8861-ACE1B5CD7E4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Freeform 165">
                <a:extLst>
                  <a:ext uri="{FF2B5EF4-FFF2-40B4-BE49-F238E27FC236}">
                    <a16:creationId xmlns:a16="http://schemas.microsoft.com/office/drawing/2014/main" id="{1F677A72-041E-45D7-8AEC-870A1E3D8EE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Rectangle 166">
                <a:extLst>
                  <a:ext uri="{FF2B5EF4-FFF2-40B4-BE49-F238E27FC236}">
                    <a16:creationId xmlns:a16="http://schemas.microsoft.com/office/drawing/2014/main" id="{60640CBE-01F5-4123-8F62-3AC236308C5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79" name="Group 167">
                <a:extLst>
                  <a:ext uri="{FF2B5EF4-FFF2-40B4-BE49-F238E27FC236}">
                    <a16:creationId xmlns:a16="http://schemas.microsoft.com/office/drawing/2014/main" id="{6DA861F4-5E0B-4FD2-A554-78D4FB1628A0}"/>
                  </a:ext>
                </a:extLst>
              </p:cNvPr>
              <p:cNvGrpSpPr>
                <a:grpSpLocks/>
              </p:cNvGrpSpPr>
              <p:nvPr/>
            </p:nvGrpSpPr>
            <p:grpSpPr bwMode="auto">
              <a:xfrm>
                <a:off x="4749" y="668"/>
                <a:ext cx="581" cy="145"/>
                <a:chOff x="614" y="2568"/>
                <a:chExt cx="725" cy="139"/>
              </a:xfrm>
            </p:grpSpPr>
            <p:sp>
              <p:nvSpPr>
                <p:cNvPr id="204" name="AutoShape 168">
                  <a:extLst>
                    <a:ext uri="{FF2B5EF4-FFF2-40B4-BE49-F238E27FC236}">
                      <a16:creationId xmlns:a16="http://schemas.microsoft.com/office/drawing/2014/main" id="{3502F5FB-FC76-4417-A3EA-834CE2F7691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5" name="AutoShape 169">
                  <a:extLst>
                    <a:ext uri="{FF2B5EF4-FFF2-40B4-BE49-F238E27FC236}">
                      <a16:creationId xmlns:a16="http://schemas.microsoft.com/office/drawing/2014/main" id="{6918C04E-1563-4381-BF93-6E4B777D7245}"/>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0" name="Rectangle 170">
                <a:extLst>
                  <a:ext uri="{FF2B5EF4-FFF2-40B4-BE49-F238E27FC236}">
                    <a16:creationId xmlns:a16="http://schemas.microsoft.com/office/drawing/2014/main" id="{8CDC322E-B381-49C8-B5D7-D9F3CC1D0B70}"/>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1" name="Group 171">
                <a:extLst>
                  <a:ext uri="{FF2B5EF4-FFF2-40B4-BE49-F238E27FC236}">
                    <a16:creationId xmlns:a16="http://schemas.microsoft.com/office/drawing/2014/main" id="{81D2E89A-E9C9-4E42-A026-D60DAE8A5A67}"/>
                  </a:ext>
                </a:extLst>
              </p:cNvPr>
              <p:cNvGrpSpPr>
                <a:grpSpLocks/>
              </p:cNvGrpSpPr>
              <p:nvPr/>
            </p:nvGrpSpPr>
            <p:grpSpPr bwMode="auto">
              <a:xfrm>
                <a:off x="4747" y="994"/>
                <a:ext cx="581" cy="134"/>
                <a:chOff x="614" y="2568"/>
                <a:chExt cx="725" cy="139"/>
              </a:xfrm>
            </p:grpSpPr>
            <p:sp>
              <p:nvSpPr>
                <p:cNvPr id="202" name="AutoShape 172">
                  <a:extLst>
                    <a:ext uri="{FF2B5EF4-FFF2-40B4-BE49-F238E27FC236}">
                      <a16:creationId xmlns:a16="http://schemas.microsoft.com/office/drawing/2014/main" id="{967C15A0-0C51-4206-927D-B3AC1E6BD526}"/>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3" name="AutoShape 173">
                  <a:extLst>
                    <a:ext uri="{FF2B5EF4-FFF2-40B4-BE49-F238E27FC236}">
                      <a16:creationId xmlns:a16="http://schemas.microsoft.com/office/drawing/2014/main" id="{62555130-EF11-41A9-B311-9E1B359F9CEA}"/>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2" name="Rectangle 174">
                <a:extLst>
                  <a:ext uri="{FF2B5EF4-FFF2-40B4-BE49-F238E27FC236}">
                    <a16:creationId xmlns:a16="http://schemas.microsoft.com/office/drawing/2014/main" id="{C9802D90-80B5-4400-A7D7-24339BACDB8C}"/>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83" name="Rectangle 175">
                <a:extLst>
                  <a:ext uri="{FF2B5EF4-FFF2-40B4-BE49-F238E27FC236}">
                    <a16:creationId xmlns:a16="http://schemas.microsoft.com/office/drawing/2014/main" id="{47E316CC-1946-4A56-9728-F0116E28628E}"/>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4" name="Group 176">
                <a:extLst>
                  <a:ext uri="{FF2B5EF4-FFF2-40B4-BE49-F238E27FC236}">
                    <a16:creationId xmlns:a16="http://schemas.microsoft.com/office/drawing/2014/main" id="{AE6E3455-AA46-448A-BD62-40EB2077E3DB}"/>
                  </a:ext>
                </a:extLst>
              </p:cNvPr>
              <p:cNvGrpSpPr>
                <a:grpSpLocks/>
              </p:cNvGrpSpPr>
              <p:nvPr/>
            </p:nvGrpSpPr>
            <p:grpSpPr bwMode="auto">
              <a:xfrm>
                <a:off x="4735" y="1627"/>
                <a:ext cx="582" cy="151"/>
                <a:chOff x="614" y="2568"/>
                <a:chExt cx="725" cy="139"/>
              </a:xfrm>
            </p:grpSpPr>
            <p:sp>
              <p:nvSpPr>
                <p:cNvPr id="200" name="AutoShape 177">
                  <a:extLst>
                    <a:ext uri="{FF2B5EF4-FFF2-40B4-BE49-F238E27FC236}">
                      <a16:creationId xmlns:a16="http://schemas.microsoft.com/office/drawing/2014/main" id="{0075DCED-AB28-4356-A65C-E0499EC08BE3}"/>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1" name="AutoShape 178">
                  <a:extLst>
                    <a:ext uri="{FF2B5EF4-FFF2-40B4-BE49-F238E27FC236}">
                      <a16:creationId xmlns:a16="http://schemas.microsoft.com/office/drawing/2014/main" id="{9B426605-1BA9-47B2-AB6C-D9419784352D}"/>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5" name="Freeform 179">
                <a:extLst>
                  <a:ext uri="{FF2B5EF4-FFF2-40B4-BE49-F238E27FC236}">
                    <a16:creationId xmlns:a16="http://schemas.microsoft.com/office/drawing/2014/main" id="{2C182B8A-6DF3-472D-A61A-F409E8A82CE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6" name="Group 180">
                <a:extLst>
                  <a:ext uri="{FF2B5EF4-FFF2-40B4-BE49-F238E27FC236}">
                    <a16:creationId xmlns:a16="http://schemas.microsoft.com/office/drawing/2014/main" id="{504B397A-88CD-416A-BECC-86E65503ACD5}"/>
                  </a:ext>
                </a:extLst>
              </p:cNvPr>
              <p:cNvGrpSpPr>
                <a:grpSpLocks/>
              </p:cNvGrpSpPr>
              <p:nvPr/>
            </p:nvGrpSpPr>
            <p:grpSpPr bwMode="auto">
              <a:xfrm>
                <a:off x="4739" y="1327"/>
                <a:ext cx="582" cy="139"/>
                <a:chOff x="614" y="2568"/>
                <a:chExt cx="725" cy="139"/>
              </a:xfrm>
            </p:grpSpPr>
            <p:sp>
              <p:nvSpPr>
                <p:cNvPr id="198" name="AutoShape 181">
                  <a:extLst>
                    <a:ext uri="{FF2B5EF4-FFF2-40B4-BE49-F238E27FC236}">
                      <a16:creationId xmlns:a16="http://schemas.microsoft.com/office/drawing/2014/main" id="{3FF7BE71-F4BB-428F-9004-510E9B93F320}"/>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9" name="AutoShape 182">
                  <a:extLst>
                    <a:ext uri="{FF2B5EF4-FFF2-40B4-BE49-F238E27FC236}">
                      <a16:creationId xmlns:a16="http://schemas.microsoft.com/office/drawing/2014/main" id="{3B5DDE6A-4AAE-4F90-AC50-4AA490C735E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7" name="Rectangle 183">
                <a:extLst>
                  <a:ext uri="{FF2B5EF4-FFF2-40B4-BE49-F238E27FC236}">
                    <a16:creationId xmlns:a16="http://schemas.microsoft.com/office/drawing/2014/main" id="{D5F552CE-20DA-4F79-BA08-F43D34C8FC8F}"/>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88" name="Freeform 184">
                <a:extLst>
                  <a:ext uri="{FF2B5EF4-FFF2-40B4-BE49-F238E27FC236}">
                    <a16:creationId xmlns:a16="http://schemas.microsoft.com/office/drawing/2014/main" id="{41440098-9BAC-4615-8CB1-BD5CFCB6118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Freeform 185">
                <a:extLst>
                  <a:ext uri="{FF2B5EF4-FFF2-40B4-BE49-F238E27FC236}">
                    <a16:creationId xmlns:a16="http://schemas.microsoft.com/office/drawing/2014/main" id="{9498DF2E-F410-435F-88C2-1C20F73BC5F4}"/>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Oval 186">
                <a:extLst>
                  <a:ext uri="{FF2B5EF4-FFF2-40B4-BE49-F238E27FC236}">
                    <a16:creationId xmlns:a16="http://schemas.microsoft.com/office/drawing/2014/main" id="{973F78BA-6A3D-4805-8F38-F82E562E43B9}"/>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1" name="Freeform 187">
                <a:extLst>
                  <a:ext uri="{FF2B5EF4-FFF2-40B4-BE49-F238E27FC236}">
                    <a16:creationId xmlns:a16="http://schemas.microsoft.com/office/drawing/2014/main" id="{9E1DD73F-0114-47D8-A37F-2636947C3FA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2" name="AutoShape 188">
                <a:extLst>
                  <a:ext uri="{FF2B5EF4-FFF2-40B4-BE49-F238E27FC236}">
                    <a16:creationId xmlns:a16="http://schemas.microsoft.com/office/drawing/2014/main" id="{101FA9B5-5E9B-44D9-83BB-E810ACCE9ADA}"/>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3" name="AutoShape 189">
                <a:extLst>
                  <a:ext uri="{FF2B5EF4-FFF2-40B4-BE49-F238E27FC236}">
                    <a16:creationId xmlns:a16="http://schemas.microsoft.com/office/drawing/2014/main" id="{D80C55A9-24D2-42A8-9EFC-19E6A53BFFE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4" name="Oval 190">
                <a:extLst>
                  <a:ext uri="{FF2B5EF4-FFF2-40B4-BE49-F238E27FC236}">
                    <a16:creationId xmlns:a16="http://schemas.microsoft.com/office/drawing/2014/main" id="{49B3C3F8-4042-4458-B9B6-EBA5A85B1F00}"/>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5" name="Oval 191">
                <a:extLst>
                  <a:ext uri="{FF2B5EF4-FFF2-40B4-BE49-F238E27FC236}">
                    <a16:creationId xmlns:a16="http://schemas.microsoft.com/office/drawing/2014/main" id="{1BC4BAEE-09A1-46CA-AB73-16CAA737FD6E}"/>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196" name="Oval 192">
                <a:extLst>
                  <a:ext uri="{FF2B5EF4-FFF2-40B4-BE49-F238E27FC236}">
                    <a16:creationId xmlns:a16="http://schemas.microsoft.com/office/drawing/2014/main" id="{85863B70-0AFE-420C-B00F-6EADC0AFC7E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7" name="Rectangle 193">
                <a:extLst>
                  <a:ext uri="{FF2B5EF4-FFF2-40B4-BE49-F238E27FC236}">
                    <a16:creationId xmlns:a16="http://schemas.microsoft.com/office/drawing/2014/main" id="{2B95E50F-E582-405C-A524-342555A87D28}"/>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cxnSp>
          <p:nvCxnSpPr>
            <p:cNvPr id="93" name="Straight Connector 104">
              <a:extLst>
                <a:ext uri="{FF2B5EF4-FFF2-40B4-BE49-F238E27FC236}">
                  <a16:creationId xmlns:a16="http://schemas.microsoft.com/office/drawing/2014/main" id="{A41FBC19-5F72-4EB6-9087-787E9B443153}"/>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94" name="Straight Connector 106">
              <a:extLst>
                <a:ext uri="{FF2B5EF4-FFF2-40B4-BE49-F238E27FC236}">
                  <a16:creationId xmlns:a16="http://schemas.microsoft.com/office/drawing/2014/main" id="{76B94D66-04B4-4CEF-AAC8-EF83BDE055EE}"/>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95" name="TextBox 107">
              <a:extLst>
                <a:ext uri="{FF2B5EF4-FFF2-40B4-BE49-F238E27FC236}">
                  <a16:creationId xmlns:a16="http://schemas.microsoft.com/office/drawing/2014/main" id="{E3AB5495-9660-4BBA-A797-AA8B4A5F76B1}"/>
                </a:ext>
              </a:extLst>
            </p:cNvPr>
            <p:cNvSpPr txBox="1"/>
            <p:nvPr/>
          </p:nvSpPr>
          <p:spPr>
            <a:xfrm>
              <a:off x="6226081" y="3037743"/>
              <a:ext cx="86459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aplicação</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6" name="TextBox 108">
              <a:extLst>
                <a:ext uri="{FF2B5EF4-FFF2-40B4-BE49-F238E27FC236}">
                  <a16:creationId xmlns:a16="http://schemas.microsoft.com/office/drawing/2014/main" id="{845480EA-441A-4B2D-8B7D-27A5D31DFB97}"/>
                </a:ext>
              </a:extLst>
            </p:cNvPr>
            <p:cNvSpPr txBox="1"/>
            <p:nvPr/>
          </p:nvSpPr>
          <p:spPr>
            <a:xfrm>
              <a:off x="6344394" y="3265491"/>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7" name="TextBox 109">
              <a:extLst>
                <a:ext uri="{FF2B5EF4-FFF2-40B4-BE49-F238E27FC236}">
                  <a16:creationId xmlns:a16="http://schemas.microsoft.com/office/drawing/2014/main" id="{D534D521-A5E3-416E-80C3-FB0DB634F206}"/>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dirty="0">
                  <a:ln>
                    <a:noFill/>
                  </a:ln>
                  <a:solidFill>
                    <a:srgbClr val="C00000"/>
                  </a:solidFill>
                  <a:effectLst/>
                  <a:uLnTx/>
                  <a:uFillTx/>
                  <a:latin typeface="Calibri" panose="020F0502020204030204"/>
                  <a:ea typeface="+mn-ea"/>
                  <a:cs typeface="+mn-cs"/>
                </a:rPr>
                <a:t>implementação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de serviço confiável</a:t>
              </a:r>
              <a:endParaRPr kumimoji="0" lang="pt-BR" sz="2400" b="0" i="1" u="none" strike="noStrike" kern="1200" cap="none" spc="0" normalizeH="0" baseline="0" dirty="0">
                <a:ln>
                  <a:noFill/>
                </a:ln>
                <a:solidFill>
                  <a:srgbClr val="C00000"/>
                </a:solidFill>
                <a:effectLst/>
                <a:uLnTx/>
                <a:uFillTx/>
                <a:latin typeface="Calibri" panose="020F0502020204030204"/>
                <a:ea typeface="+mn-ea"/>
                <a:cs typeface="+mn-cs"/>
              </a:endParaRPr>
            </a:p>
          </p:txBody>
        </p:sp>
        <p:grpSp>
          <p:nvGrpSpPr>
            <p:cNvPr id="104" name="Group 232">
              <a:extLst>
                <a:ext uri="{FF2B5EF4-FFF2-40B4-BE49-F238E27FC236}">
                  <a16:creationId xmlns:a16="http://schemas.microsoft.com/office/drawing/2014/main" id="{985C9386-80E0-49DF-ADE9-07DF60578972}"/>
                </a:ext>
              </a:extLst>
            </p:cNvPr>
            <p:cNvGrpSpPr/>
            <p:nvPr/>
          </p:nvGrpSpPr>
          <p:grpSpPr>
            <a:xfrm>
              <a:off x="6573835" y="5301907"/>
              <a:ext cx="5250830" cy="476717"/>
              <a:chOff x="6737055" y="3471301"/>
              <a:chExt cx="5250830" cy="476717"/>
            </a:xfrm>
          </p:grpSpPr>
          <p:grpSp>
            <p:nvGrpSpPr>
              <p:cNvPr id="165" name="Group 222">
                <a:extLst>
                  <a:ext uri="{FF2B5EF4-FFF2-40B4-BE49-F238E27FC236}">
                    <a16:creationId xmlns:a16="http://schemas.microsoft.com/office/drawing/2014/main" id="{86C05FE2-341C-455A-8BA6-BBD5454CC64D}"/>
                  </a:ext>
                </a:extLst>
              </p:cNvPr>
              <p:cNvGrpSpPr/>
              <p:nvPr/>
            </p:nvGrpSpPr>
            <p:grpSpPr>
              <a:xfrm>
                <a:off x="8324240" y="3578686"/>
                <a:ext cx="2038903" cy="369332"/>
                <a:chOff x="7504363" y="3150837"/>
                <a:chExt cx="2038903" cy="369332"/>
              </a:xfrm>
            </p:grpSpPr>
            <p:grpSp>
              <p:nvGrpSpPr>
                <p:cNvPr id="168" name="Group 223">
                  <a:extLst>
                    <a:ext uri="{FF2B5EF4-FFF2-40B4-BE49-F238E27FC236}">
                      <a16:creationId xmlns:a16="http://schemas.microsoft.com/office/drawing/2014/main" id="{A168B4F1-CEFA-4F66-8A4C-083898F8A7A2}"/>
                    </a:ext>
                  </a:extLst>
                </p:cNvPr>
                <p:cNvGrpSpPr/>
                <p:nvPr/>
              </p:nvGrpSpPr>
              <p:grpSpPr>
                <a:xfrm>
                  <a:off x="7504363" y="3183676"/>
                  <a:ext cx="2003932" cy="306163"/>
                  <a:chOff x="1616358" y="2551230"/>
                  <a:chExt cx="2141698" cy="218510"/>
                </a:xfrm>
              </p:grpSpPr>
              <p:sp>
                <p:nvSpPr>
                  <p:cNvPr id="170" name="Rectangle 225">
                    <a:extLst>
                      <a:ext uri="{FF2B5EF4-FFF2-40B4-BE49-F238E27FC236}">
                        <a16:creationId xmlns:a16="http://schemas.microsoft.com/office/drawing/2014/main" id="{8B98BDA8-D2D9-42C6-8408-922BA35E6425}"/>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1" name="Oval 226">
                    <a:extLst>
                      <a:ext uri="{FF2B5EF4-FFF2-40B4-BE49-F238E27FC236}">
                        <a16:creationId xmlns:a16="http://schemas.microsoft.com/office/drawing/2014/main" id="{59BA950D-0A2E-46D5-89B4-421CF7A8FE74}"/>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2" name="Oval 227">
                    <a:extLst>
                      <a:ext uri="{FF2B5EF4-FFF2-40B4-BE49-F238E27FC236}">
                        <a16:creationId xmlns:a16="http://schemas.microsoft.com/office/drawing/2014/main" id="{0211712F-C501-4AB6-80CC-1E93D4FF0238}"/>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3" name="Rectangle 228">
                    <a:extLst>
                      <a:ext uri="{FF2B5EF4-FFF2-40B4-BE49-F238E27FC236}">
                        <a16:creationId xmlns:a16="http://schemas.microsoft.com/office/drawing/2014/main" id="{673FB9F1-81BB-4825-AB12-28CFE93079A6}"/>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sp>
              <p:nvSpPr>
                <p:cNvPr id="169" name="TextBox 224">
                  <a:extLst>
                    <a:ext uri="{FF2B5EF4-FFF2-40B4-BE49-F238E27FC236}">
                      <a16:creationId xmlns:a16="http://schemas.microsoft.com/office/drawing/2014/main" id="{C2B9985D-D392-42E6-9463-F81965160A50}"/>
                    </a:ext>
                  </a:extLst>
                </p:cNvPr>
                <p:cNvSpPr txBox="1"/>
                <p:nvPr/>
              </p:nvSpPr>
              <p:spPr>
                <a:xfrm>
                  <a:off x="7568110" y="3150837"/>
                  <a:ext cx="197515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canal não confiável</a:t>
                  </a:r>
                </a:p>
              </p:txBody>
            </p:sp>
          </p:grpSp>
          <p:cxnSp>
            <p:nvCxnSpPr>
              <p:cNvPr id="166" name="Straight Connector 229">
                <a:extLst>
                  <a:ext uri="{FF2B5EF4-FFF2-40B4-BE49-F238E27FC236}">
                    <a16:creationId xmlns:a16="http://schemas.microsoft.com/office/drawing/2014/main" id="{A9860D3A-8C70-4DF2-9149-C9C0D6163064}"/>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231">
                <a:extLst>
                  <a:ext uri="{FF2B5EF4-FFF2-40B4-BE49-F238E27FC236}">
                    <a16:creationId xmlns:a16="http://schemas.microsoft.com/office/drawing/2014/main" id="{6F88D1CA-0864-421B-80BD-430E69910D31}"/>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06" name="TextBox 233">
              <a:extLst>
                <a:ext uri="{FF2B5EF4-FFF2-40B4-BE49-F238E27FC236}">
                  <a16:creationId xmlns:a16="http://schemas.microsoft.com/office/drawing/2014/main" id="{F484CFA2-60CF-4C08-8DAE-BE47078FDF97}"/>
                </a:ext>
              </a:extLst>
            </p:cNvPr>
            <p:cNvSpPr txBox="1"/>
            <p:nvPr/>
          </p:nvSpPr>
          <p:spPr>
            <a:xfrm>
              <a:off x="6413644" y="5279980"/>
              <a:ext cx="5189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rede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1" name="TextBox 234">
              <a:extLst>
                <a:ext uri="{FF2B5EF4-FFF2-40B4-BE49-F238E27FC236}">
                  <a16:creationId xmlns:a16="http://schemas.microsoft.com/office/drawing/2014/main" id="{2AB88BD3-0C84-446B-AB3D-26C3FD1EDB8F}"/>
                </a:ext>
              </a:extLst>
            </p:cNvPr>
            <p:cNvSpPr txBox="1"/>
            <p:nvPr/>
          </p:nvSpPr>
          <p:spPr>
            <a:xfrm>
              <a:off x="6358993" y="5023850"/>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112" name="Straight Arrow Connector 236">
              <a:extLst>
                <a:ext uri="{FF2B5EF4-FFF2-40B4-BE49-F238E27FC236}">
                  <a16:creationId xmlns:a16="http://schemas.microsoft.com/office/drawing/2014/main" id="{39CFCF6E-D01B-4FBA-BC50-8A4B5186D3BF}"/>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113" name="Straight Arrow Connector 239">
              <a:extLst>
                <a:ext uri="{FF2B5EF4-FFF2-40B4-BE49-F238E27FC236}">
                  <a16:creationId xmlns:a16="http://schemas.microsoft.com/office/drawing/2014/main" id="{94CB46CE-3FD5-4C26-80A1-2ECA643D7530}"/>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114" name="TextBox 242">
              <a:extLst>
                <a:ext uri="{FF2B5EF4-FFF2-40B4-BE49-F238E27FC236}">
                  <a16:creationId xmlns:a16="http://schemas.microsoft.com/office/drawing/2014/main" id="{966D0AAE-8C82-4972-B5BA-AE8F8DDB0080}"/>
                </a:ext>
              </a:extLst>
            </p:cNvPr>
            <p:cNvSpPr txBox="1"/>
            <p:nvPr/>
          </p:nvSpPr>
          <p:spPr>
            <a:xfrm>
              <a:off x="6584496" y="3824138"/>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remetente do protocolo de transferência confiável de dados</a:t>
              </a:r>
            </a:p>
          </p:txBody>
        </p:sp>
        <p:sp>
          <p:nvSpPr>
            <p:cNvPr id="115" name="TextBox 243">
              <a:extLst>
                <a:ext uri="{FF2B5EF4-FFF2-40B4-BE49-F238E27FC236}">
                  <a16:creationId xmlns:a16="http://schemas.microsoft.com/office/drawing/2014/main" id="{A66E86E8-8107-445D-ABC3-3C11591B563D}"/>
                </a:ext>
              </a:extLst>
            </p:cNvPr>
            <p:cNvSpPr txBox="1"/>
            <p:nvPr/>
          </p:nvSpPr>
          <p:spPr>
            <a:xfrm>
              <a:off x="9914975" y="3826493"/>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destinatário do protocolo de transferência confiável de dados</a:t>
              </a:r>
            </a:p>
          </p:txBody>
        </p:sp>
        <p:grpSp>
          <p:nvGrpSpPr>
            <p:cNvPr id="116" name="Group 249">
              <a:extLst>
                <a:ext uri="{FF2B5EF4-FFF2-40B4-BE49-F238E27FC236}">
                  <a16:creationId xmlns:a16="http://schemas.microsoft.com/office/drawing/2014/main" id="{5E676470-15A6-46F8-9D9E-EBB5375A827D}"/>
                </a:ext>
              </a:extLst>
            </p:cNvPr>
            <p:cNvGrpSpPr/>
            <p:nvPr/>
          </p:nvGrpSpPr>
          <p:grpSpPr>
            <a:xfrm>
              <a:off x="7535360" y="5023850"/>
              <a:ext cx="632009" cy="632009"/>
              <a:chOff x="7408198" y="4955748"/>
              <a:chExt cx="632009" cy="632009"/>
            </a:xfrm>
          </p:grpSpPr>
          <p:cxnSp>
            <p:nvCxnSpPr>
              <p:cNvPr id="163" name="Straight Connector 246">
                <a:extLst>
                  <a:ext uri="{FF2B5EF4-FFF2-40B4-BE49-F238E27FC236}">
                    <a16:creationId xmlns:a16="http://schemas.microsoft.com/office/drawing/2014/main" id="{81AA3FB9-7C47-4854-9496-127F205DE052}"/>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164" name="Straight Connector 248">
                <a:extLst>
                  <a:ext uri="{FF2B5EF4-FFF2-40B4-BE49-F238E27FC236}">
                    <a16:creationId xmlns:a16="http://schemas.microsoft.com/office/drawing/2014/main" id="{C938EBF4-2866-45BE-9E11-404256501D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160" name="Group 250">
              <a:extLst>
                <a:ext uri="{FF2B5EF4-FFF2-40B4-BE49-F238E27FC236}">
                  <a16:creationId xmlns:a16="http://schemas.microsoft.com/office/drawing/2014/main" id="{3D072AB5-4DC2-4B4C-A961-5E1BCD735FA5}"/>
                </a:ext>
              </a:extLst>
            </p:cNvPr>
            <p:cNvGrpSpPr/>
            <p:nvPr/>
          </p:nvGrpSpPr>
          <p:grpSpPr>
            <a:xfrm rot="16200000">
              <a:off x="10248530" y="5019009"/>
              <a:ext cx="632009" cy="632009"/>
              <a:chOff x="7408198" y="4948974"/>
              <a:chExt cx="632009" cy="632009"/>
            </a:xfrm>
          </p:grpSpPr>
          <p:cxnSp>
            <p:nvCxnSpPr>
              <p:cNvPr id="161" name="Straight Connector 251">
                <a:extLst>
                  <a:ext uri="{FF2B5EF4-FFF2-40B4-BE49-F238E27FC236}">
                    <a16:creationId xmlns:a16="http://schemas.microsoft.com/office/drawing/2014/main" id="{BC0F32AA-12E3-4995-8EEC-A939538DC724}"/>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162" name="Straight Connector 252">
                <a:extLst>
                  <a:ext uri="{FF2B5EF4-FFF2-40B4-BE49-F238E27FC236}">
                    <a16:creationId xmlns:a16="http://schemas.microsoft.com/office/drawing/2014/main" id="{5A2EDF32-F678-4B8A-A849-1E2990873F74}"/>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sp>
        <p:nvSpPr>
          <p:cNvPr id="216" name="Oval 2">
            <a:extLst>
              <a:ext uri="{FF2B5EF4-FFF2-40B4-BE49-F238E27FC236}">
                <a16:creationId xmlns:a16="http://schemas.microsoft.com/office/drawing/2014/main" id="{6B423D6D-461C-4790-B049-783F68612404}"/>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7" name="Oval 230">
            <a:extLst>
              <a:ext uri="{FF2B5EF4-FFF2-40B4-BE49-F238E27FC236}">
                <a16:creationId xmlns:a16="http://schemas.microsoft.com/office/drawing/2014/main" id="{90B1B013-486B-452C-A02C-382335C85700}"/>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Pri</a:t>
            </a:r>
            <a:r>
              <a:rPr lang="pt-BR" dirty="0"/>
              <a:t>ncípios de transferência confiável de dados</a:t>
            </a:r>
            <a:endParaRPr lang="pt-BR" sz="4400" dirty="0"/>
          </a:p>
        </p:txBody>
      </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err="1">
                  <a:ln>
                    <a:noFill/>
                  </a:ln>
                  <a:solidFill>
                    <a:prstClr val="black"/>
                  </a:solidFill>
                  <a:effectLst/>
                  <a:uLnTx/>
                  <a:uFillTx/>
                  <a:latin typeface="Calibri" panose="020F0502020204030204"/>
                </a:rPr>
                <a:t>Emissor</a:t>
              </a:r>
              <a:r>
                <a:rPr kumimoji="0" lang="pt-BR" sz="2800" b="0" i="0" u="none" strike="noStrike" kern="1200" cap="none" spc="0" normalizeH="0" baseline="0" noProof="0" dirty="0">
                  <a:ln>
                    <a:noFill/>
                  </a:ln>
                  <a:solidFill>
                    <a:prstClr val="black"/>
                  </a:solidFill>
                  <a:effectLst/>
                  <a:uLnTx/>
                  <a:uFillTx/>
                  <a:latin typeface="Calibri" panose="020F0502020204030204"/>
                </a:rPr>
                <a:t> e receptor </a:t>
              </a:r>
              <a:r>
                <a:rPr kumimoji="0" lang="pt-BR" sz="2800" b="0" i="1" u="none" strike="noStrike" kern="1200" cap="none" spc="0" normalizeH="0" baseline="0" noProof="0" dirty="0" err="1">
                  <a:ln>
                    <a:noFill/>
                  </a:ln>
                  <a:solidFill>
                    <a:prstClr val="black"/>
                  </a:solidFill>
                  <a:effectLst/>
                  <a:uLnTx/>
                  <a:uFillTx/>
                  <a:latin typeface="Calibri" panose="020F0502020204030204"/>
                </a:rPr>
                <a:t>não</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prstClr val="black"/>
                  </a:solidFill>
                  <a:effectLst/>
                  <a:uLnTx/>
                  <a:uFillTx/>
                  <a:latin typeface="Calibri" panose="020F0502020204030204"/>
                </a:rPr>
                <a:t>sabem</a:t>
              </a:r>
              <a:r>
                <a:rPr kumimoji="0" lang="pt-BR" sz="2800" b="0" i="0" u="none" strike="noStrike" kern="1200" cap="none" spc="0" normalizeH="0" baseline="0" noProof="0" dirty="0">
                  <a:ln>
                    <a:noFill/>
                  </a:ln>
                  <a:solidFill>
                    <a:prstClr val="black"/>
                  </a:solidFill>
                  <a:effectLst/>
                  <a:uLnTx/>
                  <a:uFillTx/>
                  <a:latin typeface="Calibri" panose="020F0502020204030204"/>
                </a:rPr>
                <a:t> o “</a:t>
              </a:r>
              <a:r>
                <a:rPr kumimoji="0" lang="pt-BR" sz="2800" b="0" i="0" u="none" strike="noStrike" kern="1200" cap="none" spc="0" normalizeH="0" baseline="0" noProof="0" dirty="0" err="1">
                  <a:ln>
                    <a:noFill/>
                  </a:ln>
                  <a:solidFill>
                    <a:prstClr val="black"/>
                  </a:solidFill>
                  <a:effectLst/>
                  <a:uLnTx/>
                  <a:uFillTx/>
                  <a:latin typeface="Calibri" panose="020F0502020204030204"/>
                </a:rPr>
                <a:t>estado</a:t>
              </a:r>
              <a:r>
                <a:rPr kumimoji="0" lang="pt-BR" sz="2800" b="0" i="0" u="none" strike="noStrike" kern="1200" cap="none" spc="0" normalizeH="0" baseline="0" noProof="0" dirty="0">
                  <a:ln>
                    <a:noFill/>
                  </a:ln>
                  <a:solidFill>
                    <a:prstClr val="black"/>
                  </a:solidFill>
                  <a:effectLst/>
                  <a:uLnTx/>
                  <a:uFillTx/>
                  <a:latin typeface="Calibri" panose="020F0502020204030204"/>
                </a:rPr>
                <a:t>” do outro, ex: </a:t>
              </a:r>
              <a:r>
                <a:rPr kumimoji="0" lang="pt-BR" sz="2800" b="0" i="0" u="none" strike="noStrike" kern="1200" cap="none" spc="0" normalizeH="0" baseline="0" noProof="0" dirty="0" err="1">
                  <a:ln>
                    <a:noFill/>
                  </a:ln>
                  <a:solidFill>
                    <a:prstClr val="black"/>
                  </a:solidFill>
                  <a:effectLst/>
                  <a:uLnTx/>
                  <a:uFillTx/>
                  <a:latin typeface="Calibri" panose="020F0502020204030204"/>
                </a:rPr>
                <a:t>uma</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prstClr val="black"/>
                  </a:solidFill>
                  <a:effectLst/>
                  <a:uLnTx/>
                  <a:uFillTx/>
                  <a:latin typeface="Calibri" panose="020F0502020204030204"/>
                </a:rPr>
                <a:t>mensagem</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prstClr val="black"/>
                  </a:solidFill>
                  <a:effectLst/>
                  <a:uLnTx/>
                  <a:uFillTx/>
                  <a:latin typeface="Calibri" panose="020F0502020204030204"/>
                </a:rPr>
                <a:t>foi</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kumimoji="0" lang="pt-BR" sz="2800" b="0" i="0" u="none" strike="noStrike" kern="1200" cap="none" spc="0" normalizeH="0" baseline="0" noProof="0" dirty="0" err="1">
                  <a:ln>
                    <a:noFill/>
                  </a:ln>
                  <a:solidFill>
                    <a:prstClr val="black"/>
                  </a:solidFill>
                  <a:effectLst/>
                  <a:uLnTx/>
                  <a:uFillTx/>
                  <a:latin typeface="Calibri" panose="020F0502020204030204"/>
                </a:rPr>
                <a:t>recebida</a:t>
              </a:r>
              <a:r>
                <a:rPr kumimoji="0" lang="pt-BR" sz="2800" b="0" i="0" u="none" strike="noStrike" kern="1200" cap="none" spc="0" normalizeH="0" baseline="0" noProof="0" dirty="0">
                  <a:ln>
                    <a:noFill/>
                  </a:ln>
                  <a:solidFill>
                    <a:prstClr val="black"/>
                  </a:solidFill>
                  <a:effectLst/>
                  <a:uLnTx/>
                  <a:uFillTx/>
                  <a:latin typeface="Calibri" panose="020F0502020204030204"/>
                </a:rPr>
                <a:t>?</a:t>
              </a:r>
            </a:p>
            <a:p>
              <a:pPr marL="457200" lvl="0" indent="-457200">
                <a:buClr>
                  <a:srgbClr val="0013A3"/>
                </a:buClr>
                <a:buFont typeface="Wingdings" pitchFamily="2" charset="2"/>
                <a:buChar char="§"/>
                <a:defRPr/>
              </a:pPr>
              <a:r>
                <a:rPr lang="pt-BR" sz="2800" dirty="0">
                  <a:solidFill>
                    <a:prstClr val="black"/>
                  </a:solidFill>
                </a:rPr>
                <a:t>a menos que comunicado através de uma mensagem</a:t>
              </a:r>
              <a:endParaRPr kumimoji="0" lang="pt-BR" sz="2800" b="0" i="0" u="none" strike="noStrike" kern="1200" cap="none" spc="0" normalizeH="0" baseline="0" noProof="0" dirty="0">
                <a:ln>
                  <a:noFill/>
                </a:ln>
                <a:solidFill>
                  <a:prstClr val="black"/>
                </a:solidFill>
                <a:effectLst/>
                <a:uLnTx/>
                <a:uFillTx/>
                <a:latin typeface="Calibri" panose="020F0502020204030204"/>
              </a:endParaRP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44</a:t>
            </a:fld>
            <a:endParaRPr lang="pt-BR" dirty="0"/>
          </a:p>
        </p:txBody>
      </p:sp>
      <p:grpSp>
        <p:nvGrpSpPr>
          <p:cNvPr id="95" name="Group 8">
            <a:extLst>
              <a:ext uri="{FF2B5EF4-FFF2-40B4-BE49-F238E27FC236}">
                <a16:creationId xmlns:a16="http://schemas.microsoft.com/office/drawing/2014/main" id="{F3D7DC95-CF18-40E4-8B52-541A9FF70B90}"/>
              </a:ext>
            </a:extLst>
          </p:cNvPr>
          <p:cNvGrpSpPr/>
          <p:nvPr/>
        </p:nvGrpSpPr>
        <p:grpSpPr>
          <a:xfrm>
            <a:off x="6226081" y="1900904"/>
            <a:ext cx="5598584" cy="4095684"/>
            <a:chOff x="6226081" y="2364366"/>
            <a:chExt cx="5598584" cy="4095684"/>
          </a:xfrm>
        </p:grpSpPr>
        <p:grpSp>
          <p:nvGrpSpPr>
            <p:cNvPr id="96" name="Group 97">
              <a:extLst>
                <a:ext uri="{FF2B5EF4-FFF2-40B4-BE49-F238E27FC236}">
                  <a16:creationId xmlns:a16="http://schemas.microsoft.com/office/drawing/2014/main" id="{7D0E4900-A95C-4E91-B489-C9227EAB2367}"/>
                </a:ext>
              </a:extLst>
            </p:cNvPr>
            <p:cNvGrpSpPr/>
            <p:nvPr/>
          </p:nvGrpSpPr>
          <p:grpSpPr>
            <a:xfrm>
              <a:off x="6944646" y="2545250"/>
              <a:ext cx="1245036" cy="593992"/>
              <a:chOff x="9852456" y="608434"/>
              <a:chExt cx="1245036" cy="593992"/>
            </a:xfrm>
          </p:grpSpPr>
          <p:sp>
            <p:nvSpPr>
              <p:cNvPr id="222" name="Oval 19">
                <a:extLst>
                  <a:ext uri="{FF2B5EF4-FFF2-40B4-BE49-F238E27FC236}">
                    <a16:creationId xmlns:a16="http://schemas.microsoft.com/office/drawing/2014/main" id="{EF818057-7E13-4ACC-98C5-7723A377F71F}"/>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31" name="TextBox 157">
                <a:extLst>
                  <a:ext uri="{FF2B5EF4-FFF2-40B4-BE49-F238E27FC236}">
                    <a16:creationId xmlns:a16="http://schemas.microsoft.com/office/drawing/2014/main" id="{FDE2F94F-A76F-43D2-AFA5-104593278795}"/>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emissor</a:t>
                </a:r>
              </a:p>
            </p:txBody>
          </p:sp>
        </p:grpSp>
        <p:grpSp>
          <p:nvGrpSpPr>
            <p:cNvPr id="97" name="Group 98">
              <a:extLst>
                <a:ext uri="{FF2B5EF4-FFF2-40B4-BE49-F238E27FC236}">
                  <a16:creationId xmlns:a16="http://schemas.microsoft.com/office/drawing/2014/main" id="{30AA9033-B9C0-4571-AA00-E444D952C390}"/>
                </a:ext>
              </a:extLst>
            </p:cNvPr>
            <p:cNvGrpSpPr/>
            <p:nvPr/>
          </p:nvGrpSpPr>
          <p:grpSpPr>
            <a:xfrm>
              <a:off x="7567164" y="2997940"/>
              <a:ext cx="810759" cy="338554"/>
              <a:chOff x="9976492" y="1000414"/>
              <a:chExt cx="810759" cy="338554"/>
            </a:xfrm>
          </p:grpSpPr>
          <p:sp>
            <p:nvSpPr>
              <p:cNvPr id="220" name="Rectangle 154">
                <a:extLst>
                  <a:ext uri="{FF2B5EF4-FFF2-40B4-BE49-F238E27FC236}">
                    <a16:creationId xmlns:a16="http://schemas.microsoft.com/office/drawing/2014/main" id="{E7752D9F-4F97-4A61-BD4B-2A739AE457D5}"/>
                  </a:ext>
                </a:extLst>
              </p:cNvPr>
              <p:cNvSpPr/>
              <p:nvPr/>
            </p:nvSpPr>
            <p:spPr>
              <a:xfrm>
                <a:off x="10010632" y="1049859"/>
                <a:ext cx="681829" cy="2321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1" name="TextBox 155">
                <a:extLst>
                  <a:ext uri="{FF2B5EF4-FFF2-40B4-BE49-F238E27FC236}">
                    <a16:creationId xmlns:a16="http://schemas.microsoft.com/office/drawing/2014/main" id="{0B89B3EC-CD89-4C85-BD4A-1630170702D4}"/>
                  </a:ext>
                </a:extLst>
              </p:cNvPr>
              <p:cNvSpPr txBox="1"/>
              <p:nvPr/>
            </p:nvSpPr>
            <p:spPr>
              <a:xfrm>
                <a:off x="9976492" y="1000414"/>
                <a:ext cx="81075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04" name="Group 194">
              <a:extLst>
                <a:ext uri="{FF2B5EF4-FFF2-40B4-BE49-F238E27FC236}">
                  <a16:creationId xmlns:a16="http://schemas.microsoft.com/office/drawing/2014/main" id="{C3A725C9-5236-445D-BB47-94475B9EAEA6}"/>
                </a:ext>
              </a:extLst>
            </p:cNvPr>
            <p:cNvGrpSpPr>
              <a:grpSpLocks/>
            </p:cNvGrpSpPr>
            <p:nvPr/>
          </p:nvGrpSpPr>
          <p:grpSpPr bwMode="auto">
            <a:xfrm>
              <a:off x="6677899" y="2425781"/>
              <a:ext cx="545509" cy="512284"/>
              <a:chOff x="-44" y="1473"/>
              <a:chExt cx="981" cy="1105"/>
            </a:xfrm>
          </p:grpSpPr>
          <p:pic>
            <p:nvPicPr>
              <p:cNvPr id="218" name="Picture 195" descr="desktop_computer_stylized_medium">
                <a:extLst>
                  <a:ext uri="{FF2B5EF4-FFF2-40B4-BE49-F238E27FC236}">
                    <a16:creationId xmlns:a16="http://schemas.microsoft.com/office/drawing/2014/main" id="{BA745F28-855B-478A-8150-21517B52BC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 name="Freeform 196">
                <a:extLst>
                  <a:ext uri="{FF2B5EF4-FFF2-40B4-BE49-F238E27FC236}">
                    <a16:creationId xmlns:a16="http://schemas.microsoft.com/office/drawing/2014/main" id="{0F36D94E-E582-4E57-8CF5-E998AD0B469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6" name="Group 100">
              <a:extLst>
                <a:ext uri="{FF2B5EF4-FFF2-40B4-BE49-F238E27FC236}">
                  <a16:creationId xmlns:a16="http://schemas.microsoft.com/office/drawing/2014/main" id="{FD05FFFA-A9C2-4E7B-85AF-C98E0F307B0C}"/>
                </a:ext>
              </a:extLst>
            </p:cNvPr>
            <p:cNvGrpSpPr/>
            <p:nvPr/>
          </p:nvGrpSpPr>
          <p:grpSpPr>
            <a:xfrm>
              <a:off x="10189724" y="2496350"/>
              <a:ext cx="1245036" cy="593992"/>
              <a:chOff x="9852456" y="608434"/>
              <a:chExt cx="1245036" cy="593992"/>
            </a:xfrm>
          </p:grpSpPr>
          <p:sp>
            <p:nvSpPr>
              <p:cNvPr id="216" name="Oval 19">
                <a:extLst>
                  <a:ext uri="{FF2B5EF4-FFF2-40B4-BE49-F238E27FC236}">
                    <a16:creationId xmlns:a16="http://schemas.microsoft.com/office/drawing/2014/main" id="{D1226E41-EE67-44BF-B43D-E469BAA332E4}"/>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217" name="TextBox 151">
                <a:extLst>
                  <a:ext uri="{FF2B5EF4-FFF2-40B4-BE49-F238E27FC236}">
                    <a16:creationId xmlns:a16="http://schemas.microsoft.com/office/drawing/2014/main" id="{57423158-5069-4A60-B276-A83FECA7E645}"/>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processo</a:t>
                </a:r>
                <a:b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br>
                <a:r>
                  <a:rPr kumimoji="0" lang="pt-BR" sz="1800" b="0" i="0" u="none" strike="noStrike" kern="1200" cap="none" spc="0" normalizeH="0" baseline="0" dirty="0">
                    <a:ln>
                      <a:noFill/>
                    </a:ln>
                    <a:solidFill>
                      <a:prstClr val="black"/>
                    </a:solidFill>
                    <a:effectLst/>
                    <a:uLnTx/>
                    <a:uFillTx/>
                    <a:latin typeface="Calibri" panose="020F0502020204030204"/>
                    <a:ea typeface="+mn-ea"/>
                    <a:cs typeface="+mn-cs"/>
                  </a:rPr>
                  <a:t>receptor</a:t>
                </a:r>
              </a:p>
            </p:txBody>
          </p:sp>
        </p:grpSp>
        <p:grpSp>
          <p:nvGrpSpPr>
            <p:cNvPr id="111" name="Group 101">
              <a:extLst>
                <a:ext uri="{FF2B5EF4-FFF2-40B4-BE49-F238E27FC236}">
                  <a16:creationId xmlns:a16="http://schemas.microsoft.com/office/drawing/2014/main" id="{C360CD4A-6380-4CC9-A652-90CC58DE0020}"/>
                </a:ext>
              </a:extLst>
            </p:cNvPr>
            <p:cNvGrpSpPr/>
            <p:nvPr/>
          </p:nvGrpSpPr>
          <p:grpSpPr>
            <a:xfrm>
              <a:off x="10198323" y="2976113"/>
              <a:ext cx="732423" cy="338554"/>
              <a:chOff x="9627629" y="988125"/>
              <a:chExt cx="732423" cy="338554"/>
            </a:xfrm>
          </p:grpSpPr>
          <p:sp>
            <p:nvSpPr>
              <p:cNvPr id="214" name="Rectangle 148">
                <a:extLst>
                  <a:ext uri="{FF2B5EF4-FFF2-40B4-BE49-F238E27FC236}">
                    <a16:creationId xmlns:a16="http://schemas.microsoft.com/office/drawing/2014/main" id="{AE2836CD-BCD9-4E5E-B3F9-EC131F573F93}"/>
                  </a:ext>
                </a:extLst>
              </p:cNvPr>
              <p:cNvSpPr/>
              <p:nvPr/>
            </p:nvSpPr>
            <p:spPr>
              <a:xfrm>
                <a:off x="9684934" y="1032921"/>
                <a:ext cx="585084" cy="222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15" name="TextBox 149">
                <a:extLst>
                  <a:ext uri="{FF2B5EF4-FFF2-40B4-BE49-F238E27FC236}">
                    <a16:creationId xmlns:a16="http://schemas.microsoft.com/office/drawing/2014/main" id="{802F75E4-8A99-43B7-826B-32AA771A2E07}"/>
                  </a:ext>
                </a:extLst>
              </p:cNvPr>
              <p:cNvSpPr txBox="1"/>
              <p:nvPr/>
            </p:nvSpPr>
            <p:spPr>
              <a:xfrm>
                <a:off x="9627629" y="988125"/>
                <a:ext cx="73242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grpSp>
          <p:nvGrpSpPr>
            <p:cNvPr id="112" name="Group 161">
              <a:extLst>
                <a:ext uri="{FF2B5EF4-FFF2-40B4-BE49-F238E27FC236}">
                  <a16:creationId xmlns:a16="http://schemas.microsoft.com/office/drawing/2014/main" id="{BC161E3F-FFAB-41F5-8DFC-4C01C832514A}"/>
                </a:ext>
              </a:extLst>
            </p:cNvPr>
            <p:cNvGrpSpPr>
              <a:grpSpLocks/>
            </p:cNvGrpSpPr>
            <p:nvPr/>
          </p:nvGrpSpPr>
          <p:grpSpPr bwMode="auto">
            <a:xfrm>
              <a:off x="11287371" y="2364366"/>
              <a:ext cx="230514" cy="466725"/>
              <a:chOff x="4140" y="429"/>
              <a:chExt cx="1425" cy="2396"/>
            </a:xfrm>
          </p:grpSpPr>
          <p:sp>
            <p:nvSpPr>
              <p:cNvPr id="182" name="Freeform 162">
                <a:extLst>
                  <a:ext uri="{FF2B5EF4-FFF2-40B4-BE49-F238E27FC236}">
                    <a16:creationId xmlns:a16="http://schemas.microsoft.com/office/drawing/2014/main" id="{14027E9E-3E8D-4B61-9F50-60B799B0A15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Rectangle 163">
                <a:extLst>
                  <a:ext uri="{FF2B5EF4-FFF2-40B4-BE49-F238E27FC236}">
                    <a16:creationId xmlns:a16="http://schemas.microsoft.com/office/drawing/2014/main" id="{CC9A2CC0-EB8A-4A55-B48F-2D4982A6C12D}"/>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84" name="Freeform 164">
                <a:extLst>
                  <a:ext uri="{FF2B5EF4-FFF2-40B4-BE49-F238E27FC236}">
                    <a16:creationId xmlns:a16="http://schemas.microsoft.com/office/drawing/2014/main" id="{4741B5FB-58E6-459B-A468-8515BED137C1}"/>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Freeform 165">
                <a:extLst>
                  <a:ext uri="{FF2B5EF4-FFF2-40B4-BE49-F238E27FC236}">
                    <a16:creationId xmlns:a16="http://schemas.microsoft.com/office/drawing/2014/main" id="{A1F68CD1-75CA-44ED-824B-B1636DBA463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66">
                <a:extLst>
                  <a:ext uri="{FF2B5EF4-FFF2-40B4-BE49-F238E27FC236}">
                    <a16:creationId xmlns:a16="http://schemas.microsoft.com/office/drawing/2014/main" id="{8F4C4375-0E76-4B46-8798-F85E9F548756}"/>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7" name="Group 167">
                <a:extLst>
                  <a:ext uri="{FF2B5EF4-FFF2-40B4-BE49-F238E27FC236}">
                    <a16:creationId xmlns:a16="http://schemas.microsoft.com/office/drawing/2014/main" id="{C5D066D0-1744-4CD4-B91A-64885FD2490E}"/>
                  </a:ext>
                </a:extLst>
              </p:cNvPr>
              <p:cNvGrpSpPr>
                <a:grpSpLocks/>
              </p:cNvGrpSpPr>
              <p:nvPr/>
            </p:nvGrpSpPr>
            <p:grpSpPr bwMode="auto">
              <a:xfrm>
                <a:off x="4749" y="668"/>
                <a:ext cx="581" cy="145"/>
                <a:chOff x="614" y="2568"/>
                <a:chExt cx="725" cy="139"/>
              </a:xfrm>
            </p:grpSpPr>
            <p:sp>
              <p:nvSpPr>
                <p:cNvPr id="212" name="AutoShape 168">
                  <a:extLst>
                    <a:ext uri="{FF2B5EF4-FFF2-40B4-BE49-F238E27FC236}">
                      <a16:creationId xmlns:a16="http://schemas.microsoft.com/office/drawing/2014/main" id="{878C7F11-AC2E-440B-B3F6-0E06DC53BF15}"/>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3" name="AutoShape 169">
                  <a:extLst>
                    <a:ext uri="{FF2B5EF4-FFF2-40B4-BE49-F238E27FC236}">
                      <a16:creationId xmlns:a16="http://schemas.microsoft.com/office/drawing/2014/main" id="{A70C847E-6925-429E-BC32-81A36D1095EA}"/>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88" name="Rectangle 170">
                <a:extLst>
                  <a:ext uri="{FF2B5EF4-FFF2-40B4-BE49-F238E27FC236}">
                    <a16:creationId xmlns:a16="http://schemas.microsoft.com/office/drawing/2014/main" id="{D8F890FF-B425-4810-A02C-69C1CE2BA597}"/>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89" name="Group 171">
                <a:extLst>
                  <a:ext uri="{FF2B5EF4-FFF2-40B4-BE49-F238E27FC236}">
                    <a16:creationId xmlns:a16="http://schemas.microsoft.com/office/drawing/2014/main" id="{EE55FAF8-AB1F-4564-9BA3-601AC13ADF45}"/>
                  </a:ext>
                </a:extLst>
              </p:cNvPr>
              <p:cNvGrpSpPr>
                <a:grpSpLocks/>
              </p:cNvGrpSpPr>
              <p:nvPr/>
            </p:nvGrpSpPr>
            <p:grpSpPr bwMode="auto">
              <a:xfrm>
                <a:off x="4747" y="994"/>
                <a:ext cx="581" cy="134"/>
                <a:chOff x="614" y="2568"/>
                <a:chExt cx="725" cy="139"/>
              </a:xfrm>
            </p:grpSpPr>
            <p:sp>
              <p:nvSpPr>
                <p:cNvPr id="210" name="AutoShape 172">
                  <a:extLst>
                    <a:ext uri="{FF2B5EF4-FFF2-40B4-BE49-F238E27FC236}">
                      <a16:creationId xmlns:a16="http://schemas.microsoft.com/office/drawing/2014/main" id="{B02C6C23-B0C4-4540-9350-3BC5B895B609}"/>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11" name="AutoShape 173">
                  <a:extLst>
                    <a:ext uri="{FF2B5EF4-FFF2-40B4-BE49-F238E27FC236}">
                      <a16:creationId xmlns:a16="http://schemas.microsoft.com/office/drawing/2014/main" id="{930C87E5-9942-4DB2-A618-54C1399DBCE7}"/>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90" name="Rectangle 174">
                <a:extLst>
                  <a:ext uri="{FF2B5EF4-FFF2-40B4-BE49-F238E27FC236}">
                    <a16:creationId xmlns:a16="http://schemas.microsoft.com/office/drawing/2014/main" id="{E2FB33BD-2EEA-4416-A9C6-745EA7F28315}"/>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1" name="Rectangle 175">
                <a:extLst>
                  <a:ext uri="{FF2B5EF4-FFF2-40B4-BE49-F238E27FC236}">
                    <a16:creationId xmlns:a16="http://schemas.microsoft.com/office/drawing/2014/main" id="{A20D1071-3DEF-43CC-8712-74D0F489A29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92" name="Group 176">
                <a:extLst>
                  <a:ext uri="{FF2B5EF4-FFF2-40B4-BE49-F238E27FC236}">
                    <a16:creationId xmlns:a16="http://schemas.microsoft.com/office/drawing/2014/main" id="{3F057CE2-834E-4480-94F4-04080878D54E}"/>
                  </a:ext>
                </a:extLst>
              </p:cNvPr>
              <p:cNvGrpSpPr>
                <a:grpSpLocks/>
              </p:cNvGrpSpPr>
              <p:nvPr/>
            </p:nvGrpSpPr>
            <p:grpSpPr bwMode="auto">
              <a:xfrm>
                <a:off x="4735" y="1627"/>
                <a:ext cx="582" cy="151"/>
                <a:chOff x="614" y="2568"/>
                <a:chExt cx="725" cy="139"/>
              </a:xfrm>
            </p:grpSpPr>
            <p:sp>
              <p:nvSpPr>
                <p:cNvPr id="208" name="AutoShape 177">
                  <a:extLst>
                    <a:ext uri="{FF2B5EF4-FFF2-40B4-BE49-F238E27FC236}">
                      <a16:creationId xmlns:a16="http://schemas.microsoft.com/office/drawing/2014/main" id="{A6A2B097-FF3B-4B28-BA2C-0712AE89F5C6}"/>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9" name="AutoShape 178">
                  <a:extLst>
                    <a:ext uri="{FF2B5EF4-FFF2-40B4-BE49-F238E27FC236}">
                      <a16:creationId xmlns:a16="http://schemas.microsoft.com/office/drawing/2014/main" id="{B8D299A0-041D-4279-9A1D-FBC3738081F5}"/>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93" name="Freeform 179">
                <a:extLst>
                  <a:ext uri="{FF2B5EF4-FFF2-40B4-BE49-F238E27FC236}">
                    <a16:creationId xmlns:a16="http://schemas.microsoft.com/office/drawing/2014/main" id="{AB923B2F-1CBB-4830-AC36-1AB452A0101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4" name="Group 180">
                <a:extLst>
                  <a:ext uri="{FF2B5EF4-FFF2-40B4-BE49-F238E27FC236}">
                    <a16:creationId xmlns:a16="http://schemas.microsoft.com/office/drawing/2014/main" id="{48B15C2E-1B3D-485E-BDD1-34C96FAC515F}"/>
                  </a:ext>
                </a:extLst>
              </p:cNvPr>
              <p:cNvGrpSpPr>
                <a:grpSpLocks/>
              </p:cNvGrpSpPr>
              <p:nvPr/>
            </p:nvGrpSpPr>
            <p:grpSpPr bwMode="auto">
              <a:xfrm>
                <a:off x="4739" y="1327"/>
                <a:ext cx="582" cy="139"/>
                <a:chOff x="614" y="2568"/>
                <a:chExt cx="725" cy="139"/>
              </a:xfrm>
            </p:grpSpPr>
            <p:sp>
              <p:nvSpPr>
                <p:cNvPr id="206" name="AutoShape 181">
                  <a:extLst>
                    <a:ext uri="{FF2B5EF4-FFF2-40B4-BE49-F238E27FC236}">
                      <a16:creationId xmlns:a16="http://schemas.microsoft.com/office/drawing/2014/main" id="{2A11618D-0F5B-43C7-AD14-77AC8CE40460}"/>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7" name="AutoShape 182">
                  <a:extLst>
                    <a:ext uri="{FF2B5EF4-FFF2-40B4-BE49-F238E27FC236}">
                      <a16:creationId xmlns:a16="http://schemas.microsoft.com/office/drawing/2014/main" id="{669DF74B-918F-49F6-92D9-D4FE0565091F}"/>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195" name="Rectangle 183">
                <a:extLst>
                  <a:ext uri="{FF2B5EF4-FFF2-40B4-BE49-F238E27FC236}">
                    <a16:creationId xmlns:a16="http://schemas.microsoft.com/office/drawing/2014/main" id="{79EFC19A-AE6B-4769-BFC9-CDAA31AED69D}"/>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6" name="Freeform 184">
                <a:extLst>
                  <a:ext uri="{FF2B5EF4-FFF2-40B4-BE49-F238E27FC236}">
                    <a16:creationId xmlns:a16="http://schemas.microsoft.com/office/drawing/2014/main" id="{77A31680-C568-4118-A60E-1AB23584D6C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185">
                <a:extLst>
                  <a:ext uri="{FF2B5EF4-FFF2-40B4-BE49-F238E27FC236}">
                    <a16:creationId xmlns:a16="http://schemas.microsoft.com/office/drawing/2014/main" id="{82E4AA98-AE9B-4486-8DA8-D9446CE1567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Oval 186">
                <a:extLst>
                  <a:ext uri="{FF2B5EF4-FFF2-40B4-BE49-F238E27FC236}">
                    <a16:creationId xmlns:a16="http://schemas.microsoft.com/office/drawing/2014/main" id="{172E5299-D690-44DE-9AFA-F18295F4D3F1}"/>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9" name="Freeform 187">
                <a:extLst>
                  <a:ext uri="{FF2B5EF4-FFF2-40B4-BE49-F238E27FC236}">
                    <a16:creationId xmlns:a16="http://schemas.microsoft.com/office/drawing/2014/main" id="{6179532D-1507-48C3-83B2-9D64E3905E2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AutoShape 188">
                <a:extLst>
                  <a:ext uri="{FF2B5EF4-FFF2-40B4-BE49-F238E27FC236}">
                    <a16:creationId xmlns:a16="http://schemas.microsoft.com/office/drawing/2014/main" id="{CD4EB2E9-8814-4817-B632-C4BC3EC5A81E}"/>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1" name="AutoShape 189">
                <a:extLst>
                  <a:ext uri="{FF2B5EF4-FFF2-40B4-BE49-F238E27FC236}">
                    <a16:creationId xmlns:a16="http://schemas.microsoft.com/office/drawing/2014/main" id="{746021C0-2261-436C-957E-7B04D80C2512}"/>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2" name="Oval 190">
                <a:extLst>
                  <a:ext uri="{FF2B5EF4-FFF2-40B4-BE49-F238E27FC236}">
                    <a16:creationId xmlns:a16="http://schemas.microsoft.com/office/drawing/2014/main" id="{803E105E-CA54-4194-A578-77008B7AC31C}"/>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3" name="Oval 191">
                <a:extLst>
                  <a:ext uri="{FF2B5EF4-FFF2-40B4-BE49-F238E27FC236}">
                    <a16:creationId xmlns:a16="http://schemas.microsoft.com/office/drawing/2014/main" id="{43EDBB45-08BE-46DB-B65A-7555EF55A15D}"/>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dirty="0">
                  <a:ln>
                    <a:noFill/>
                  </a:ln>
                  <a:solidFill>
                    <a:srgbClr val="FF0000"/>
                  </a:solidFill>
                  <a:effectLst/>
                  <a:uLnTx/>
                  <a:uFillTx/>
                  <a:latin typeface="Arial" charset="0"/>
                  <a:ea typeface="ＭＳ Ｐゴシック" charset="0"/>
                  <a:cs typeface="Arial" charset="0"/>
                </a:endParaRPr>
              </a:p>
            </p:txBody>
          </p:sp>
          <p:sp>
            <p:nvSpPr>
              <p:cNvPr id="204" name="Oval 192">
                <a:extLst>
                  <a:ext uri="{FF2B5EF4-FFF2-40B4-BE49-F238E27FC236}">
                    <a16:creationId xmlns:a16="http://schemas.microsoft.com/office/drawing/2014/main" id="{37F94254-147E-4709-8729-8C807EF88F4F}"/>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05" name="Rectangle 193">
                <a:extLst>
                  <a:ext uri="{FF2B5EF4-FFF2-40B4-BE49-F238E27FC236}">
                    <a16:creationId xmlns:a16="http://schemas.microsoft.com/office/drawing/2014/main" id="{5AE84E82-6354-4892-BBC3-4B704960C7B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cxnSp>
          <p:nvCxnSpPr>
            <p:cNvPr id="113" name="Straight Connector 104">
              <a:extLst>
                <a:ext uri="{FF2B5EF4-FFF2-40B4-BE49-F238E27FC236}">
                  <a16:creationId xmlns:a16="http://schemas.microsoft.com/office/drawing/2014/main" id="{7E1D889F-7081-44F8-A434-B7ACE81DD431}"/>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4" name="Straight Connector 106">
              <a:extLst>
                <a:ext uri="{FF2B5EF4-FFF2-40B4-BE49-F238E27FC236}">
                  <a16:creationId xmlns:a16="http://schemas.microsoft.com/office/drawing/2014/main" id="{CB1CB9A9-E789-4D1C-BB61-54621A5F2073}"/>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15" name="TextBox 107">
              <a:extLst>
                <a:ext uri="{FF2B5EF4-FFF2-40B4-BE49-F238E27FC236}">
                  <a16:creationId xmlns:a16="http://schemas.microsoft.com/office/drawing/2014/main" id="{8134585E-9D35-497B-B108-D73F477ED92C}"/>
                </a:ext>
              </a:extLst>
            </p:cNvPr>
            <p:cNvSpPr txBox="1"/>
            <p:nvPr/>
          </p:nvSpPr>
          <p:spPr>
            <a:xfrm>
              <a:off x="6226081" y="3037743"/>
              <a:ext cx="86459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aplicação</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16" name="TextBox 108">
              <a:extLst>
                <a:ext uri="{FF2B5EF4-FFF2-40B4-BE49-F238E27FC236}">
                  <a16:creationId xmlns:a16="http://schemas.microsoft.com/office/drawing/2014/main" id="{0877D144-8B7B-4338-B8BC-4167D2E79C53}"/>
                </a:ext>
              </a:extLst>
            </p:cNvPr>
            <p:cNvSpPr txBox="1"/>
            <p:nvPr/>
          </p:nvSpPr>
          <p:spPr>
            <a:xfrm>
              <a:off x="6344394" y="3265491"/>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59" name="TextBox 109">
              <a:extLst>
                <a:ext uri="{FF2B5EF4-FFF2-40B4-BE49-F238E27FC236}">
                  <a16:creationId xmlns:a16="http://schemas.microsoft.com/office/drawing/2014/main" id="{0238EE5C-B80E-4D39-BC13-0DAAE44F7344}"/>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dirty="0">
                  <a:ln>
                    <a:noFill/>
                  </a:ln>
                  <a:solidFill>
                    <a:srgbClr val="C00000"/>
                  </a:solidFill>
                  <a:effectLst/>
                  <a:uLnTx/>
                  <a:uFillTx/>
                  <a:latin typeface="Calibri" panose="020F0502020204030204"/>
                  <a:ea typeface="+mn-ea"/>
                  <a:cs typeface="+mn-cs"/>
                </a:rPr>
                <a:t>implementação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de serviço confiável</a:t>
              </a:r>
              <a:endParaRPr kumimoji="0" lang="pt-BR" sz="2400" b="0" i="1" u="none" strike="noStrike" kern="1200" cap="none" spc="0" normalizeH="0" baseline="0" dirty="0">
                <a:ln>
                  <a:noFill/>
                </a:ln>
                <a:solidFill>
                  <a:srgbClr val="C00000"/>
                </a:solidFill>
                <a:effectLst/>
                <a:uLnTx/>
                <a:uFillTx/>
                <a:latin typeface="Calibri" panose="020F0502020204030204"/>
                <a:ea typeface="+mn-ea"/>
                <a:cs typeface="+mn-cs"/>
              </a:endParaRPr>
            </a:p>
          </p:txBody>
        </p:sp>
        <p:grpSp>
          <p:nvGrpSpPr>
            <p:cNvPr id="160" name="Group 232">
              <a:extLst>
                <a:ext uri="{FF2B5EF4-FFF2-40B4-BE49-F238E27FC236}">
                  <a16:creationId xmlns:a16="http://schemas.microsoft.com/office/drawing/2014/main" id="{287ED233-4309-4A93-9561-AA4D392CAA0F}"/>
                </a:ext>
              </a:extLst>
            </p:cNvPr>
            <p:cNvGrpSpPr/>
            <p:nvPr/>
          </p:nvGrpSpPr>
          <p:grpSpPr>
            <a:xfrm>
              <a:off x="6573835" y="5301907"/>
              <a:ext cx="5250830" cy="476717"/>
              <a:chOff x="6737055" y="3471301"/>
              <a:chExt cx="5250830" cy="476717"/>
            </a:xfrm>
          </p:grpSpPr>
          <p:grpSp>
            <p:nvGrpSpPr>
              <p:cNvPr id="173" name="Group 222">
                <a:extLst>
                  <a:ext uri="{FF2B5EF4-FFF2-40B4-BE49-F238E27FC236}">
                    <a16:creationId xmlns:a16="http://schemas.microsoft.com/office/drawing/2014/main" id="{6E2CC541-0231-420C-8E71-8B5C0584027E}"/>
                  </a:ext>
                </a:extLst>
              </p:cNvPr>
              <p:cNvGrpSpPr/>
              <p:nvPr/>
            </p:nvGrpSpPr>
            <p:grpSpPr>
              <a:xfrm>
                <a:off x="8324240" y="3578686"/>
                <a:ext cx="2038903" cy="369332"/>
                <a:chOff x="7504363" y="3150837"/>
                <a:chExt cx="2038903" cy="369332"/>
              </a:xfrm>
            </p:grpSpPr>
            <p:grpSp>
              <p:nvGrpSpPr>
                <p:cNvPr id="176" name="Group 223">
                  <a:extLst>
                    <a:ext uri="{FF2B5EF4-FFF2-40B4-BE49-F238E27FC236}">
                      <a16:creationId xmlns:a16="http://schemas.microsoft.com/office/drawing/2014/main" id="{C054ADD0-3F02-4E90-9C2F-C3FE39599DBF}"/>
                    </a:ext>
                  </a:extLst>
                </p:cNvPr>
                <p:cNvGrpSpPr/>
                <p:nvPr/>
              </p:nvGrpSpPr>
              <p:grpSpPr>
                <a:xfrm>
                  <a:off x="7504363" y="3183676"/>
                  <a:ext cx="2003932" cy="306163"/>
                  <a:chOff x="1616358" y="2551230"/>
                  <a:chExt cx="2141698" cy="218510"/>
                </a:xfrm>
              </p:grpSpPr>
              <p:sp>
                <p:nvSpPr>
                  <p:cNvPr id="178" name="Rectangle 225">
                    <a:extLst>
                      <a:ext uri="{FF2B5EF4-FFF2-40B4-BE49-F238E27FC236}">
                        <a16:creationId xmlns:a16="http://schemas.microsoft.com/office/drawing/2014/main" id="{4490A945-D253-4927-8D1B-ABC0B72E1812}"/>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79" name="Oval 226">
                    <a:extLst>
                      <a:ext uri="{FF2B5EF4-FFF2-40B4-BE49-F238E27FC236}">
                        <a16:creationId xmlns:a16="http://schemas.microsoft.com/office/drawing/2014/main" id="{FA104DF9-6115-477A-B2D7-76FDC7C7A925}"/>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0" name="Oval 227">
                    <a:extLst>
                      <a:ext uri="{FF2B5EF4-FFF2-40B4-BE49-F238E27FC236}">
                        <a16:creationId xmlns:a16="http://schemas.microsoft.com/office/drawing/2014/main" id="{07D603DC-1ECA-4E2D-9E5F-BCA7C15E9C74}"/>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81" name="Rectangle 228">
                    <a:extLst>
                      <a:ext uri="{FF2B5EF4-FFF2-40B4-BE49-F238E27FC236}">
                        <a16:creationId xmlns:a16="http://schemas.microsoft.com/office/drawing/2014/main" id="{DF9C9803-F195-4DF9-B721-532CAC478B37}"/>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sp>
              <p:nvSpPr>
                <p:cNvPr id="177" name="TextBox 224">
                  <a:extLst>
                    <a:ext uri="{FF2B5EF4-FFF2-40B4-BE49-F238E27FC236}">
                      <a16:creationId xmlns:a16="http://schemas.microsoft.com/office/drawing/2014/main" id="{DB6484A1-C604-47BD-BCAF-BEF74F929806}"/>
                    </a:ext>
                  </a:extLst>
                </p:cNvPr>
                <p:cNvSpPr txBox="1"/>
                <p:nvPr/>
              </p:nvSpPr>
              <p:spPr>
                <a:xfrm>
                  <a:off x="7568110" y="3150837"/>
                  <a:ext cx="197515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dirty="0">
                      <a:ln>
                        <a:noFill/>
                      </a:ln>
                      <a:solidFill>
                        <a:prstClr val="white"/>
                      </a:solidFill>
                      <a:effectLst/>
                      <a:uLnTx/>
                      <a:uFillTx/>
                      <a:latin typeface="Calibri" panose="020F0502020204030204"/>
                      <a:ea typeface="+mn-ea"/>
                      <a:cs typeface="+mn-cs"/>
                    </a:rPr>
                    <a:t>canal não confiável</a:t>
                  </a:r>
                </a:p>
              </p:txBody>
            </p:sp>
          </p:grpSp>
          <p:cxnSp>
            <p:nvCxnSpPr>
              <p:cNvPr id="174" name="Straight Connector 229">
                <a:extLst>
                  <a:ext uri="{FF2B5EF4-FFF2-40B4-BE49-F238E27FC236}">
                    <a16:creationId xmlns:a16="http://schemas.microsoft.com/office/drawing/2014/main" id="{5745C0EE-C9AC-46CA-8AB2-1B300E65B9C9}"/>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5" name="Straight Connector 231">
                <a:extLst>
                  <a:ext uri="{FF2B5EF4-FFF2-40B4-BE49-F238E27FC236}">
                    <a16:creationId xmlns:a16="http://schemas.microsoft.com/office/drawing/2014/main" id="{08DAE0B8-868A-48FD-8E2B-EDA131AE083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61" name="TextBox 233">
              <a:extLst>
                <a:ext uri="{FF2B5EF4-FFF2-40B4-BE49-F238E27FC236}">
                  <a16:creationId xmlns:a16="http://schemas.microsoft.com/office/drawing/2014/main" id="{FE90D36F-A033-42A0-999F-AEE8EFF19BAE}"/>
                </a:ext>
              </a:extLst>
            </p:cNvPr>
            <p:cNvSpPr txBox="1"/>
            <p:nvPr/>
          </p:nvSpPr>
          <p:spPr>
            <a:xfrm>
              <a:off x="6413644" y="5279980"/>
              <a:ext cx="5189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rede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162" name="TextBox 234">
              <a:extLst>
                <a:ext uri="{FF2B5EF4-FFF2-40B4-BE49-F238E27FC236}">
                  <a16:creationId xmlns:a16="http://schemas.microsoft.com/office/drawing/2014/main" id="{10BD1C93-D943-46DD-9968-58ACDE1F9A23}"/>
                </a:ext>
              </a:extLst>
            </p:cNvPr>
            <p:cNvSpPr txBox="1"/>
            <p:nvPr/>
          </p:nvSpPr>
          <p:spPr>
            <a:xfrm>
              <a:off x="6358993" y="5023850"/>
              <a:ext cx="956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transporte</a:t>
              </a:r>
              <a:endParaRPr kumimoji="0" lang="pt-BR" sz="1800" b="0" i="0" u="none" strike="noStrike" kern="1200" cap="none" spc="0" normalizeH="0" baseline="0" dirty="0">
                <a:ln>
                  <a:noFill/>
                </a:ln>
                <a:solidFill>
                  <a:prstClr val="black"/>
                </a:solidFill>
                <a:effectLst/>
                <a:uLnTx/>
                <a:uFillTx/>
                <a:latin typeface="Calibri" panose="020F0502020204030204"/>
                <a:ea typeface="+mn-ea"/>
                <a:cs typeface="+mn-cs"/>
              </a:endParaRPr>
            </a:p>
          </p:txBody>
        </p:sp>
        <p:cxnSp>
          <p:nvCxnSpPr>
            <p:cNvPr id="163" name="Straight Arrow Connector 236">
              <a:extLst>
                <a:ext uri="{FF2B5EF4-FFF2-40B4-BE49-F238E27FC236}">
                  <a16:creationId xmlns:a16="http://schemas.microsoft.com/office/drawing/2014/main" id="{861DF067-22E2-49D4-B315-D76DFD82AC70}"/>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164" name="Straight Arrow Connector 239">
              <a:extLst>
                <a:ext uri="{FF2B5EF4-FFF2-40B4-BE49-F238E27FC236}">
                  <a16:creationId xmlns:a16="http://schemas.microsoft.com/office/drawing/2014/main" id="{3906FDB0-C6DB-4A40-BC03-02624C3F39BE}"/>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165" name="TextBox 242">
              <a:extLst>
                <a:ext uri="{FF2B5EF4-FFF2-40B4-BE49-F238E27FC236}">
                  <a16:creationId xmlns:a16="http://schemas.microsoft.com/office/drawing/2014/main" id="{F94028A3-302C-4CC7-B806-C6E9D2A0F9C0}"/>
                </a:ext>
              </a:extLst>
            </p:cNvPr>
            <p:cNvSpPr txBox="1"/>
            <p:nvPr/>
          </p:nvSpPr>
          <p:spPr>
            <a:xfrm>
              <a:off x="6584496" y="3824138"/>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remetente do protocolo de transferência confiável de dados</a:t>
              </a:r>
            </a:p>
          </p:txBody>
        </p:sp>
        <p:sp>
          <p:nvSpPr>
            <p:cNvPr id="166" name="TextBox 243">
              <a:extLst>
                <a:ext uri="{FF2B5EF4-FFF2-40B4-BE49-F238E27FC236}">
                  <a16:creationId xmlns:a16="http://schemas.microsoft.com/office/drawing/2014/main" id="{F1F7BF29-1CD1-48A8-8CE1-9362D65E5EDD}"/>
                </a:ext>
              </a:extLst>
            </p:cNvPr>
            <p:cNvSpPr txBox="1"/>
            <p:nvPr/>
          </p:nvSpPr>
          <p:spPr>
            <a:xfrm>
              <a:off x="9914975" y="3826493"/>
              <a:ext cx="1896984" cy="8679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Calibri" panose="020F0502020204030204"/>
                  <a:ea typeface="+mn-ea"/>
                  <a:cs typeface="+mn-cs"/>
                </a:rPr>
                <a:t>lado destinatário do protocolo de transferência confiável de dados</a:t>
              </a:r>
            </a:p>
          </p:txBody>
        </p:sp>
        <p:grpSp>
          <p:nvGrpSpPr>
            <p:cNvPr id="167" name="Group 249">
              <a:extLst>
                <a:ext uri="{FF2B5EF4-FFF2-40B4-BE49-F238E27FC236}">
                  <a16:creationId xmlns:a16="http://schemas.microsoft.com/office/drawing/2014/main" id="{CAE764D7-E692-4B03-855A-E2DAFB876B41}"/>
                </a:ext>
              </a:extLst>
            </p:cNvPr>
            <p:cNvGrpSpPr/>
            <p:nvPr/>
          </p:nvGrpSpPr>
          <p:grpSpPr>
            <a:xfrm>
              <a:off x="7535360" y="5023850"/>
              <a:ext cx="632009" cy="632009"/>
              <a:chOff x="7408198" y="4955748"/>
              <a:chExt cx="632009" cy="632009"/>
            </a:xfrm>
          </p:grpSpPr>
          <p:cxnSp>
            <p:nvCxnSpPr>
              <p:cNvPr id="171" name="Straight Connector 246">
                <a:extLst>
                  <a:ext uri="{FF2B5EF4-FFF2-40B4-BE49-F238E27FC236}">
                    <a16:creationId xmlns:a16="http://schemas.microsoft.com/office/drawing/2014/main" id="{13763A28-C156-4420-AE11-DF3E5A61B626}"/>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172" name="Straight Connector 248">
                <a:extLst>
                  <a:ext uri="{FF2B5EF4-FFF2-40B4-BE49-F238E27FC236}">
                    <a16:creationId xmlns:a16="http://schemas.microsoft.com/office/drawing/2014/main" id="{4E9093FA-E1D0-4684-A3C2-D7015367C0DC}"/>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168" name="Group 250">
              <a:extLst>
                <a:ext uri="{FF2B5EF4-FFF2-40B4-BE49-F238E27FC236}">
                  <a16:creationId xmlns:a16="http://schemas.microsoft.com/office/drawing/2014/main" id="{413E5616-0A26-4059-85F6-1D9132A23620}"/>
                </a:ext>
              </a:extLst>
            </p:cNvPr>
            <p:cNvGrpSpPr/>
            <p:nvPr/>
          </p:nvGrpSpPr>
          <p:grpSpPr>
            <a:xfrm rot="16200000">
              <a:off x="10248530" y="5019009"/>
              <a:ext cx="632009" cy="632009"/>
              <a:chOff x="7408198" y="4948974"/>
              <a:chExt cx="632009" cy="632009"/>
            </a:xfrm>
          </p:grpSpPr>
          <p:cxnSp>
            <p:nvCxnSpPr>
              <p:cNvPr id="169" name="Straight Connector 251">
                <a:extLst>
                  <a:ext uri="{FF2B5EF4-FFF2-40B4-BE49-F238E27FC236}">
                    <a16:creationId xmlns:a16="http://schemas.microsoft.com/office/drawing/2014/main" id="{5A756F8E-DAD5-47E5-A4D5-CFE36C25490B}"/>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170" name="Straight Connector 252">
                <a:extLst>
                  <a:ext uri="{FF2B5EF4-FFF2-40B4-BE49-F238E27FC236}">
                    <a16:creationId xmlns:a16="http://schemas.microsoft.com/office/drawing/2014/main" id="{08B25E54-3F03-4715-A4CA-E614A47CEDA5}"/>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sp>
        <p:nvSpPr>
          <p:cNvPr id="236" name="Oval 2">
            <a:extLst>
              <a:ext uri="{FF2B5EF4-FFF2-40B4-BE49-F238E27FC236}">
                <a16:creationId xmlns:a16="http://schemas.microsoft.com/office/drawing/2014/main" id="{2C95430E-1A2C-43AE-AB05-F64C336954B3}"/>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38" name="Oval 230">
            <a:extLst>
              <a:ext uri="{FF2B5EF4-FFF2-40B4-BE49-F238E27FC236}">
                <a16:creationId xmlns:a16="http://schemas.microsoft.com/office/drawing/2014/main" id="{59E8DE39-0F70-411A-8F75-AC6C370387A7}"/>
              </a:ext>
            </a:extLst>
          </p:cNvPr>
          <p:cNvSpPr/>
          <p:nvPr/>
        </p:nvSpPr>
        <p:spPr>
          <a:xfrm>
            <a:off x="9867922" y="3155584"/>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26764" y="119739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118088" y="1117907"/>
            <a:ext cx="3972711" cy="4579749"/>
          </a:xfrm>
          <a:prstGeom prst="rect">
            <a:avLst/>
          </a:prstGeom>
        </p:spPr>
      </p:pic>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pt-BR" sz="4400" dirty="0"/>
              <a:t>Protocolo de transferência confiável de dados (</a:t>
            </a:r>
            <a:r>
              <a:rPr lang="pt-BR" sz="4400" dirty="0" err="1"/>
              <a:t>rdt</a:t>
            </a:r>
            <a:r>
              <a:rPr lang="pt-BR"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rPr>
                  <a:t>processo</a:t>
                </a:r>
              </a:p>
              <a:p>
                <a:pPr marL="0" marR="0" lvl="0" indent="0" algn="ctr" defTabSz="914400" rtl="0" eaLnBrk="1" fontAlgn="auto" latinLnBrk="0" hangingPunct="1">
                  <a:lnSpc>
                    <a:spcPct val="80000"/>
                  </a:lnSpc>
                  <a:spcBef>
                    <a:spcPts val="0"/>
                  </a:spcBef>
                  <a:spcAft>
                    <a:spcPts val="0"/>
                  </a:spcAft>
                  <a:buClrTx/>
                  <a:buSzTx/>
                  <a:buFontTx/>
                  <a:buNone/>
                  <a:tabLst/>
                  <a:defRPr/>
                </a:pPr>
                <a:r>
                  <a:rPr lang="pt-BR" dirty="0">
                    <a:solidFill>
                      <a:prstClr val="black"/>
                    </a:solidFill>
                    <a:latin typeface="Calibri" panose="020F0502020204030204"/>
                  </a:rPr>
                  <a:t>emissor</a:t>
                </a:r>
                <a:endParaRPr kumimoji="0" lang="pt-BR" sz="1800" b="0" i="0" u="none" strike="noStrike" kern="1200" cap="none" spc="0" normalizeH="0" baseline="0" noProof="0" dirty="0">
                  <a:ln>
                    <a:noFill/>
                  </a:ln>
                  <a:solidFill>
                    <a:prstClr val="black"/>
                  </a:solidFill>
                  <a:effectLst/>
                  <a:uLnTx/>
                  <a:uFillTx/>
                  <a:latin typeface="Calibri" panose="020F0502020204030204"/>
                </a:endParaRP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100218" y="2585806"/>
              <a:ext cx="790579" cy="338554"/>
              <a:chOff x="9973182" y="1009167"/>
              <a:chExt cx="790579"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2" y="1066693"/>
                <a:ext cx="629363" cy="2099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73182" y="1009167"/>
                <a:ext cx="79057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600" dirty="0">
                    <a:solidFill>
                      <a:prstClr val="white"/>
                    </a:solidFill>
                    <a:latin typeface="Calibri" panose="020F0502020204030204"/>
                  </a:rPr>
                  <a:t>dados</a:t>
                </a:r>
                <a:endParaRPr kumimoji="0" lang="pt-BR" sz="1800" b="0" i="0" u="none" strike="noStrike" kern="1200" cap="none" spc="0" normalizeH="0" baseline="0" noProof="0" dirty="0">
                  <a:ln>
                    <a:noFill/>
                  </a:ln>
                  <a:solidFill>
                    <a:prstClr val="white"/>
                  </a:solidFill>
                  <a:effectLst/>
                  <a:uLnTx/>
                  <a:uFillTx/>
                  <a:latin typeface="Calibri" panose="020F0502020204030204"/>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rPr>
                  <a:t>processo</a:t>
                </a:r>
              </a:p>
              <a:p>
                <a:pPr marL="0" marR="0" lvl="0" indent="0" algn="ctr" defTabSz="914400" rtl="0" eaLnBrk="1" fontAlgn="auto" latinLnBrk="0" hangingPunct="1">
                  <a:lnSpc>
                    <a:spcPct val="80000"/>
                  </a:lnSpc>
                  <a:spcBef>
                    <a:spcPts val="0"/>
                  </a:spcBef>
                  <a:spcAft>
                    <a:spcPts val="0"/>
                  </a:spcAft>
                  <a:buClrTx/>
                  <a:buSzTx/>
                  <a:buFontTx/>
                  <a:buNone/>
                  <a:tabLst/>
                  <a:defRPr/>
                </a:pPr>
                <a:r>
                  <a:rPr lang="pt-BR" dirty="0">
                    <a:solidFill>
                      <a:prstClr val="black"/>
                    </a:solidFill>
                    <a:latin typeface="Calibri" panose="020F0502020204030204"/>
                  </a:rPr>
                  <a:t>receptor</a:t>
                </a:r>
                <a:endParaRPr kumimoji="0" lang="pt-BR" sz="1800" b="0" i="0" u="none" strike="noStrike" kern="1200" cap="none" spc="0" normalizeH="0" baseline="0" noProof="0" dirty="0">
                  <a:ln>
                    <a:noFill/>
                  </a:ln>
                  <a:solidFill>
                    <a:prstClr val="black"/>
                  </a:solidFill>
                  <a:effectLst/>
                  <a:uLnTx/>
                  <a:uFillTx/>
                  <a:latin typeface="Calibri" panose="020F0502020204030204"/>
                </a:endParaRP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638170" y="2564840"/>
              <a:ext cx="709853" cy="338554"/>
              <a:chOff x="9531112" y="997739"/>
              <a:chExt cx="709853"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590875" y="1062435"/>
                <a:ext cx="582535" cy="2008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531112" y="997739"/>
                <a:ext cx="70985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38903" cy="369332"/>
                <a:chOff x="7504363" y="3155701"/>
                <a:chExt cx="2038903"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568110" y="3155701"/>
                  <a:ext cx="197515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canal não confiável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417492"/>
              <a:ext cx="2001038" cy="10618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1" u="none" strike="noStrike" kern="1200" cap="none" spc="0" normalizeH="0" baseline="0" noProof="0" dirty="0">
                  <a:ln>
                    <a:noFill/>
                  </a:ln>
                  <a:solidFill>
                    <a:prstClr val="black"/>
                  </a:solidFill>
                  <a:effectLst/>
                  <a:uLnTx/>
                  <a:uFillTx/>
                  <a:latin typeface="Calibri" panose="020F0502020204030204"/>
                  <a:ea typeface="+mn-ea"/>
                  <a:cs typeface="+mn-cs"/>
                </a:rPr>
                <a:t>implementação</a:t>
              </a: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 do lado emissor do </a:t>
              </a:r>
              <a:r>
                <a:rPr kumimoji="0" lang="pt-BR" sz="14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 protocolo de transferência de dados confiável</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445243"/>
              <a:ext cx="2001033" cy="10618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400" b="0" i="1" u="none" strike="noStrike" kern="1200" cap="none" spc="0" normalizeH="0" baseline="0" noProof="0" dirty="0">
                  <a:ln>
                    <a:noFill/>
                  </a:ln>
                  <a:solidFill>
                    <a:prstClr val="black"/>
                  </a:solidFill>
                  <a:effectLst/>
                  <a:uLnTx/>
                  <a:uFillTx/>
                  <a:latin typeface="Calibri" panose="020F0502020204030204"/>
                  <a:ea typeface="+mn-ea"/>
                  <a:cs typeface="+mn-cs"/>
                </a:rPr>
                <a:t>implementação</a:t>
              </a: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 do lado do receptor do </a:t>
              </a:r>
              <a:r>
                <a:rPr kumimoji="0" lang="pt-BR" sz="14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lang="pt-BR" sz="1400" dirty="0">
                  <a:solidFill>
                    <a:prstClr val="black"/>
                  </a:solidFill>
                  <a:latin typeface="Courier" pitchFamily="2" charset="0"/>
                </a:rPr>
                <a:t> </a:t>
              </a: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protocolo de transferência de dados confiável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err="1">
                  <a:ln>
                    <a:noFill/>
                  </a:ln>
                  <a:solidFill>
                    <a:prstClr val="black"/>
                  </a:solidFill>
                  <a:effectLst/>
                  <a:uLnTx/>
                  <a:uFillTx/>
                  <a:latin typeface="Courier" pitchFamily="2" charset="0"/>
                  <a:ea typeface="+mn-ea"/>
                  <a:cs typeface="+mn-cs"/>
                </a:rPr>
                <a:t>rdt</a:t>
              </a:r>
              <a:r>
                <a:rPr kumimoji="0" lang="pt-BR" sz="1600" b="0" i="0" u="none" strike="noStrike" kern="1200" cap="none" spc="0" normalizeH="0" baseline="0" noProof="0">
                  <a:ln>
                    <a:noFill/>
                  </a:ln>
                  <a:solidFill>
                    <a:prstClr val="black"/>
                  </a:solidFill>
                  <a:effectLst/>
                  <a:uLnTx/>
                  <a:uFillTx/>
                  <a:latin typeface="Courier" pitchFamily="2" charset="0"/>
                  <a:ea typeface="+mn-ea"/>
                  <a:cs typeface="+mn-cs"/>
                </a:rPr>
                <a:t>_send()</a:t>
              </a:r>
              <a:endParaRPr kumimoji="0" lang="pt-BR" sz="1600" b="0" i="0" u="none" strike="noStrike" kern="1200" cap="none" spc="0" normalizeH="0" baseline="0" noProof="0" dirty="0">
                <a:ln>
                  <a:noFill/>
                </a:ln>
                <a:solidFill>
                  <a:prstClr val="black"/>
                </a:solidFill>
                <a:effectLst/>
                <a:uLnTx/>
                <a:uFillTx/>
                <a:latin typeface="Courier" pitchFamily="2" charset="0"/>
                <a:ea typeface="+mn-ea"/>
                <a:cs typeface="+mn-cs"/>
              </a:endParaRP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err="1">
                  <a:ln>
                    <a:noFill/>
                  </a:ln>
                  <a:solidFill>
                    <a:prstClr val="black"/>
                  </a:solidFill>
                  <a:effectLst/>
                  <a:uLnTx/>
                  <a:uFillTx/>
                  <a:latin typeface="Courier" pitchFamily="2" charset="0"/>
                  <a:ea typeface="+mn-ea"/>
                  <a:cs typeface="+mn-cs"/>
                </a:rPr>
                <a:t>udt</a:t>
              </a:r>
              <a:r>
                <a:rPr kumimoji="0" lang="pt-BR" sz="1600" b="0" i="0" u="none" strike="noStrike" kern="1200" cap="none" spc="0" normalizeH="0" baseline="0" noProof="0">
                  <a:ln>
                    <a:noFill/>
                  </a:ln>
                  <a:solidFill>
                    <a:prstClr val="black"/>
                  </a:solidFill>
                  <a:effectLst/>
                  <a:uLnTx/>
                  <a:uFillTx/>
                  <a:latin typeface="Courier" pitchFamily="2" charset="0"/>
                  <a:ea typeface="+mn-ea"/>
                  <a:cs typeface="+mn-cs"/>
                </a:rPr>
                <a:t>_send()</a:t>
              </a:r>
              <a:endParaRPr kumimoji="0" lang="pt-BR" sz="1600" b="0" i="0" u="none" strike="noStrike" kern="1200" cap="none" spc="0" normalizeH="0" baseline="0" noProof="0" dirty="0">
                <a:ln>
                  <a:noFill/>
                </a:ln>
                <a:solidFill>
                  <a:prstClr val="black"/>
                </a:solidFill>
                <a:effectLst/>
                <a:uLnTx/>
                <a:uFillTx/>
                <a:latin typeface="Courier" pitchFamily="2" charset="0"/>
                <a:ea typeface="+mn-ea"/>
                <a:cs typeface="+mn-cs"/>
              </a:endParaRP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pt-BR"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pt-BR"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5814"/>
              <a:ext cx="1359230" cy="338554"/>
              <a:chOff x="4492148" y="4696887"/>
              <a:chExt cx="1359230"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53583" y="4696887"/>
                <a:ext cx="797795" cy="338554"/>
                <a:chOff x="9959942" y="997462"/>
                <a:chExt cx="797795"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623820" cy="2119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9942" y="997462"/>
                  <a:ext cx="7977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err="1">
                      <a:ln>
                        <a:noFill/>
                      </a:ln>
                      <a:solidFill>
                        <a:prstClr val="white"/>
                      </a:solidFill>
                      <a:effectLst/>
                      <a:uLnTx/>
                      <a:uFillTx/>
                      <a:latin typeface="Calibri" panose="020F0502020204030204"/>
                      <a:ea typeface="+mn-ea"/>
                      <a:cs typeface="+mn-cs"/>
                    </a:rPr>
                    <a:t>Cabeç</a:t>
                  </a:r>
                  <a:r>
                    <a:rPr kumimoji="0" lang="pt-BR" sz="1200" b="0" i="0" u="none" strike="noStrike" kern="1200" cap="none" spc="0" normalizeH="0" baseline="0" noProof="0" dirty="0">
                      <a:ln>
                        <a:noFill/>
                      </a:ln>
                      <a:solidFill>
                        <a:prstClr val="white"/>
                      </a:solidFill>
                      <a:effectLst/>
                      <a:uLnTx/>
                      <a:uFillTx/>
                      <a:latin typeface="Calibri" panose="020F0502020204030204"/>
                      <a:ea typeface="+mn-ea"/>
                      <a:cs typeface="+mn-cs"/>
                    </a:rPr>
                    <a:t>.</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087712" y="4539428"/>
              <a:ext cx="1275470" cy="338554"/>
              <a:chOff x="4385272" y="4703784"/>
              <a:chExt cx="1275470"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4948089" y="4703784"/>
                <a:ext cx="712653" cy="338554"/>
                <a:chOff x="9854448" y="1004359"/>
                <a:chExt cx="712653"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9927947" y="1071557"/>
                  <a:ext cx="584807"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854448" y="1004359"/>
                  <a:ext cx="71265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dirty="0">
                      <a:ln>
                        <a:noFill/>
                      </a:ln>
                      <a:solidFill>
                        <a:prstClr val="white"/>
                      </a:solidFill>
                      <a:effectLst/>
                      <a:uLnTx/>
                      <a:uFillTx/>
                      <a:latin typeface="Calibri" panose="020F0502020204030204"/>
                      <a:ea typeface="+mn-ea"/>
                      <a:cs typeface="+mn-cs"/>
                    </a:rPr>
                    <a:t>dados</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385272" y="4734562"/>
                <a:ext cx="684009" cy="276999"/>
                <a:chOff x="9858351" y="1035226"/>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9933485" y="1071646"/>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858351" y="1035226"/>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err="1">
                      <a:ln>
                        <a:noFill/>
                      </a:ln>
                      <a:solidFill>
                        <a:prstClr val="white"/>
                      </a:solidFill>
                      <a:effectLst/>
                      <a:uLnTx/>
                      <a:uFillTx/>
                      <a:latin typeface="Calibri" panose="020F0502020204030204"/>
                      <a:ea typeface="+mn-ea"/>
                      <a:cs typeface="+mn-cs"/>
                    </a:rPr>
                    <a:t>Cabeç</a:t>
                  </a:r>
                  <a:r>
                    <a:rPr kumimoji="0" lang="pt-BR" sz="1200" b="0" i="0" u="none" strike="noStrike" kern="1200" cap="none" spc="0" normalizeH="0" baseline="0" noProof="0" dirty="0">
                      <a:ln>
                        <a:noFill/>
                      </a:ln>
                      <a:solidFill>
                        <a:prstClr val="white"/>
                      </a:solidFill>
                      <a:effectLst/>
                      <a:uLnTx/>
                      <a:uFillTx/>
                      <a:latin typeface="Calibri" panose="020F0502020204030204"/>
                      <a:ea typeface="+mn-ea"/>
                      <a:cs typeface="+mn-cs"/>
                    </a:rPr>
                    <a:t>.</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363606"/>
            <a:ext cx="3206750" cy="1517501"/>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kumimoji="0" lang="pt-BR" sz="1400" b="1" i="0" u="none" strike="noStrike" kern="1200" cap="none" spc="0" normalizeH="0" baseline="0" noProof="0" dirty="0" err="1">
                  <a:ln>
                    <a:noFill/>
                  </a:ln>
                  <a:solidFill>
                    <a:srgbClr val="C00000"/>
                  </a:solidFill>
                  <a:effectLst/>
                  <a:uLnTx/>
                  <a:uFillTx/>
                  <a:latin typeface="Calibri" panose="020F0502020204030204"/>
                </a:rPr>
                <a:t>rdt_send</a:t>
              </a:r>
              <a:r>
                <a:rPr kumimoji="0" lang="pt-BR" sz="1400" b="1" i="0" u="none" strike="noStrike" kern="1200" cap="none" spc="0" normalizeH="0" baseline="0" noProof="0" dirty="0">
                  <a:ln>
                    <a:noFill/>
                  </a:ln>
                  <a:solidFill>
                    <a:srgbClr val="C00000"/>
                  </a:solidFill>
                  <a:effectLst/>
                  <a:uLnTx/>
                  <a:uFillTx/>
                  <a:latin typeface="Calibri" panose="020F0502020204030204"/>
                </a:rPr>
                <a:t>():</a:t>
              </a:r>
              <a:r>
                <a:rPr kumimoji="0" lang="pt-BR" sz="1400" b="0" i="0" u="none" strike="noStrike" kern="1200" cap="none" spc="0" normalizeH="0" baseline="0" noProof="0" dirty="0">
                  <a:ln>
                    <a:noFill/>
                  </a:ln>
                  <a:solidFill>
                    <a:srgbClr val="C00000"/>
                  </a:solidFill>
                  <a:effectLst/>
                  <a:uLnTx/>
                  <a:uFillTx/>
                  <a:latin typeface="Calibri" panose="020F0502020204030204"/>
                </a:rPr>
                <a:t> </a:t>
              </a:r>
              <a:r>
                <a:rPr lang="pt-BR" sz="1400" dirty="0">
                  <a:solidFill>
                    <a:prstClr val="black"/>
                  </a:solidFill>
                  <a:latin typeface="Calibri" panose="020F0502020204030204"/>
                </a:rPr>
                <a:t>chamado de cima, (por exemplo, pela aplicação). Dados passados para serem entregues à camada superior do receptor</a:t>
              </a:r>
              <a:r>
                <a:rPr lang="pt-BR" dirty="0">
                  <a:solidFill>
                    <a:prstClr val="black"/>
                  </a:solidFill>
                  <a:latin typeface="Calibri" panose="020F0502020204030204"/>
                </a:rPr>
                <a:t>
</a:t>
              </a:r>
              <a:endParaRPr kumimoji="0" lang="pt-BR" sz="2000" b="0" i="0" u="none" strike="noStrike" kern="1200" cap="none" spc="0" normalizeH="0" baseline="0" noProof="0" dirty="0">
                <a:ln>
                  <a:noFill/>
                </a:ln>
                <a:solidFill>
                  <a:prstClr val="black"/>
                </a:solidFill>
                <a:effectLst/>
                <a:uLnTx/>
                <a:uFillTx/>
                <a:latin typeface="Calibri" panose="020F0502020204030204"/>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2"/>
            <a:ext cx="3074988" cy="1376363"/>
            <a:chOff x="218" y="3055"/>
            <a:chExt cx="1937" cy="867"/>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b="1" i="0" u="none" strike="noStrike" kern="1200" cap="none" spc="0" normalizeH="0" baseline="0" noProof="0" err="1">
                  <a:ln>
                    <a:noFill/>
                  </a:ln>
                  <a:solidFill>
                    <a:srgbClr val="C00000"/>
                  </a:solidFill>
                  <a:effectLst/>
                  <a:uLnTx/>
                  <a:uFillTx/>
                  <a:latin typeface="Calibri" panose="020F0502020204030204"/>
                  <a:ea typeface="ＭＳ Ｐゴシック" charset="0"/>
                  <a:cs typeface="+mn-cs"/>
                </a:rPr>
                <a:t>udt</a:t>
              </a:r>
              <a:r>
                <a:rPr kumimoji="0" lang="pt-BR" b="1"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_send():</a:t>
              </a:r>
              <a:r>
                <a:rPr kumimoji="0" lang="pt-BR"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chamado pelo </a:t>
              </a:r>
              <a:r>
                <a:rPr kumimoji="0" lang="pt-BR"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pt-BR"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para transferir pacotes para o receptor pelo canal não confiável</a:t>
              </a: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kumimoji="0" lang="pt-BR"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pt-BR"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pt-BR"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lang="pt-BR" sz="1800" dirty="0">
                  <a:solidFill>
                    <a:prstClr val="black"/>
                  </a:solidFill>
                  <a:latin typeface="Calibri" panose="020F0502020204030204"/>
                </a:rPr>
                <a:t>chamado quando o pacote chega no lado receptor do canal</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365290"/>
            <a:ext cx="3063876" cy="176155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pt-BR" sz="14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pt-BR" sz="1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chamado pelo </a:t>
              </a:r>
              <a:r>
                <a:rPr kumimoji="0" lang="pt-BR" sz="14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pt-BR" sz="14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pt-BR"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para entregar dados para a camada superior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313664"/>
            <a:chOff x="2631911" y="5334147"/>
            <a:chExt cx="3819165" cy="1313664"/>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840230"/>
            </a:xfrm>
            <a:prstGeom prst="rect">
              <a:avLst/>
            </a:prstGeom>
            <a:noFill/>
          </p:spPr>
          <p:txBody>
            <a:bodyPr wrap="square" rtlCol="0">
              <a:spAutoFit/>
            </a:bodyPr>
            <a:lstStyle/>
            <a:p>
              <a:pPr lvl="0" algn="ctr">
                <a:lnSpc>
                  <a:spcPct val="90000"/>
                </a:lnSpc>
                <a:defRPr/>
              </a:pPr>
              <a:r>
                <a:rPr lang="pt-BR" dirty="0">
                  <a:solidFill>
                    <a:prstClr val="black"/>
                  </a:solidFill>
                </a:rPr>
                <a:t>Comunicação bidirecional sobre canal não confiável
</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88704" y="3100754"/>
            <a:ext cx="3819165" cy="683025"/>
            <a:chOff x="2418275" y="5429382"/>
            <a:chExt cx="3819165" cy="683025"/>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dados</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3024367" y="5474668"/>
              <a:ext cx="1335392" cy="34232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p:cNvCxnSpPr>
            <p:nvPr/>
          </p:nvCxnSpPr>
          <p:spPr>
            <a:xfrm flipH="1">
              <a:off x="4359760" y="5429382"/>
              <a:ext cx="1148716" cy="39423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pacote</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45</a:t>
            </a:fld>
            <a:endParaRPr lang="pt-BR"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400" dirty="0"/>
              <a:t>Transferência confiável de dados: começando</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pt-BR" altLang="ja-JP" sz="3200" b="0" i="0" u="none" strike="noStrike" kern="0" cap="none" spc="0" normalizeH="0" baseline="0" dirty="0">
                <a:ln>
                  <a:noFill/>
                </a:ln>
                <a:solidFill>
                  <a:srgbClr val="C00000"/>
                </a:solidFill>
                <a:effectLst/>
                <a:uLnTx/>
                <a:uFillTx/>
                <a:latin typeface="Calibri" panose="020F0502020204030204"/>
                <a:ea typeface="ＭＳ Ｐゴシック" panose="020B0600070205080204" pitchFamily="34" charset="-128"/>
              </a:rPr>
              <a:t>Nós vamos:</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lang="pt-BR" altLang="en-US" kern="0" dirty="0">
                <a:solidFill>
                  <a:prstClr val="black"/>
                </a:solidFill>
                <a:latin typeface="Calibri" panose="020F0502020204030204"/>
                <a:ea typeface="ＭＳ Ｐゴシック" panose="020B0600070205080204" pitchFamily="34" charset="-128"/>
              </a:rPr>
              <a:t>d</a:t>
            </a:r>
            <a:r>
              <a:rPr kumimoji="0" lang="pt-BR" altLang="en-US" sz="28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esenvolver incrementalmente os lados emissor e receptor do protocolo de transferência </a:t>
            </a:r>
            <a:r>
              <a:rPr lang="pt-BR" altLang="en-US" kern="0" dirty="0">
                <a:solidFill>
                  <a:prstClr val="black"/>
                </a:solidFill>
                <a:latin typeface="Calibri" panose="020F0502020204030204"/>
                <a:ea typeface="ＭＳ Ｐゴシック" panose="020B0600070205080204" pitchFamily="34" charset="-128"/>
              </a:rPr>
              <a:t>confiável de dados</a:t>
            </a:r>
            <a:r>
              <a:rPr kumimoji="0" lang="pt-BR" altLang="en-US" sz="28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0" cap="none" spc="0" normalizeH="0" baseline="0" dirty="0" err="1">
                <a:ln>
                  <a:noFill/>
                </a:ln>
                <a:solidFill>
                  <a:prstClr val="black"/>
                </a:solidFill>
                <a:effectLst/>
                <a:uLnTx/>
                <a:uFillTx/>
                <a:latin typeface="Courier" pitchFamily="2" charset="0"/>
                <a:ea typeface="ＭＳ Ｐゴシック" panose="020B0600070205080204" pitchFamily="34" charset="-128"/>
              </a:rPr>
              <a:t>rdt</a:t>
            </a:r>
            <a:r>
              <a:rPr kumimoji="0" lang="pt-BR" altLang="en-US" sz="28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a:t>
            </a:r>
          </a:p>
          <a:p>
            <a:pPr lvl="0">
              <a:defRPr/>
            </a:pPr>
            <a:r>
              <a:rPr lang="pt-BR" altLang="en-US" kern="0" dirty="0">
                <a:solidFill>
                  <a:prstClr val="black"/>
                </a:solidFill>
                <a:ea typeface="ＭＳ Ｐゴシック" panose="020B0600070205080204" pitchFamily="34" charset="-128"/>
              </a:rPr>
              <a:t>considerar apenas transferência de dados unidirecional</a:t>
            </a:r>
            <a:endParaRPr kumimoji="0" lang="pt-BR" altLang="en-US" sz="28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lvl="1">
              <a:defRPr/>
            </a:pPr>
            <a:r>
              <a:rPr lang="pt-BR" altLang="en-US" kern="0" dirty="0">
                <a:solidFill>
                  <a:prstClr val="black"/>
                </a:solidFill>
                <a:ea typeface="ＭＳ Ｐゴシック" panose="020B0600070205080204" pitchFamily="34" charset="-128"/>
              </a:rPr>
              <a:t>mas as informações de controle irão fluir em ambas as direções!</a:t>
            </a:r>
            <a:endParaRPr kumimoji="0" lang="pt-BR" altLang="en-US" sz="24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3953949" y="5045056"/>
            <a:ext cx="869950" cy="5847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estado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18035" y="5201881"/>
            <a:ext cx="803161" cy="5847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b="0" i="0" u="none" strike="noStrike" kern="0" cap="none" spc="0" normalizeH="0" baseline="0" dirty="0">
                <a:ln>
                  <a:noFill/>
                </a:ln>
                <a:solidFill>
                  <a:srgbClr val="000000"/>
                </a:solidFill>
                <a:effectLst/>
                <a:uLnTx/>
                <a:uFillTx/>
                <a:latin typeface="Tahoma" charset="0"/>
                <a:ea typeface="ＭＳ Ｐゴシック" charset="0"/>
                <a:cs typeface="+mn-cs"/>
              </a:rPr>
              <a:t>estado 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4691991" y="4216669"/>
            <a:ext cx="3969356"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1800" kern="0" dirty="0">
                <a:solidFill>
                  <a:srgbClr val="CC0000"/>
                </a:solidFill>
              </a:rPr>
              <a:t>evento causando transição de estado
</a:t>
            </a:r>
            <a:endPar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4693798" y="4511944"/>
            <a:ext cx="4087978"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1800" kern="0" dirty="0">
                <a:solidFill>
                  <a:srgbClr val="CC0000"/>
                </a:solidFill>
              </a:rPr>
              <a:t>ações tomadas na transição de estado</a:t>
            </a:r>
            <a:endPar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lnSpc>
                <a:spcPct val="85000"/>
              </a:lnSpc>
              <a:spcBef>
                <a:spcPct val="20000"/>
              </a:spcBef>
              <a:spcAft>
                <a:spcPct val="0"/>
              </a:spcAft>
              <a:buClr>
                <a:srgbClr val="000099"/>
              </a:buClr>
              <a:buSzPct val="65000"/>
              <a:defRPr/>
            </a:pPr>
            <a:r>
              <a:rPr kumimoji="0" lang="pt-BR" altLang="en-US" sz="1800" b="0" i="0" u="none"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estado:</a:t>
            </a:r>
            <a:r>
              <a:rPr lang="pt-BR" altLang="en-US" sz="1800" kern="0" dirty="0">
                <a:solidFill>
                  <a:srgbClr val="000000"/>
                </a:solidFill>
                <a:latin typeface="Calibri" panose="020F0502020204030204"/>
              </a:rPr>
              <a:t> quando neste “estado”, próximo estado exclusivamente determinado pelo próximo evento</a:t>
            </a:r>
            <a:endParaRPr kumimoji="0" lang="pt-BR" altLang="en-US" sz="1800" b="0" i="0" u="none" strike="noStrike" kern="0" cap="none" spc="0" normalizeH="0" baseline="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495151" y="5312044"/>
            <a:ext cx="873958"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CC0000"/>
                </a:solidFill>
                <a:effectLst/>
                <a:uLnTx/>
                <a:uFillTx/>
                <a:latin typeface="Tahoma" charset="0"/>
                <a:ea typeface="ＭＳ Ｐゴシック" charset="0"/>
                <a:cs typeface="+mn-cs"/>
              </a:rPr>
              <a:t>evento</a:t>
            </a:r>
            <a:endPar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85388" y="5616844"/>
            <a:ext cx="761747"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CC0000"/>
                </a:solidFill>
                <a:effectLst/>
                <a:uLnTx/>
                <a:uFillTx/>
                <a:latin typeface="Tahoma" charset="0"/>
                <a:ea typeface="ＭＳ Ｐゴシック" charset="0"/>
                <a:cs typeface="+mn-cs"/>
              </a:rPr>
              <a:t>ações</a:t>
            </a:r>
            <a:endPar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lvl="0">
              <a:defRPr/>
            </a:pPr>
            <a:r>
              <a:rPr lang="pt-BR" altLang="en-US" kern="0" dirty="0">
                <a:solidFill>
                  <a:prstClr val="black"/>
                </a:solidFill>
                <a:ea typeface="ＭＳ Ｐゴシック" panose="020B0600070205080204" pitchFamily="34" charset="-128"/>
              </a:rPr>
              <a:t>usar máquinas de estado finito (FSM) para especificar emissor e receptor</a:t>
            </a:r>
            <a:endParaRPr kumimoji="0" lang="pt-BR" altLang="en-US" sz="28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46</a:t>
            </a:fld>
            <a:endParaRPr lang="pt-BR"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pt-BR" sz="4800"/>
              <a:t>rdt1.0: </a:t>
            </a:r>
            <a:r>
              <a:rPr lang="pt-BR"/>
              <a:t>transferência </a:t>
            </a:r>
            <a:r>
              <a:rPr lang="pt-BR" dirty="0"/>
              <a:t>confiável por um </a:t>
            </a:r>
            <a:r>
              <a:rPr lang="pt-BR"/>
              <a:t>canal confiável</a:t>
            </a:r>
            <a:endParaRPr lang="pt-BR" sz="4400" dirty="0"/>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Font typeface="Wingdings" charset="2"/>
              <a:buChar char="§"/>
              <a:defRPr/>
            </a:pPr>
            <a:r>
              <a:rPr lang="pt-BR" dirty="0">
                <a:solidFill>
                  <a:prstClr val="black"/>
                </a:solidFill>
              </a:rPr>
              <a:t>canal subjacente perfeitamente confiável</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sem erros de bit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sem perda de pacotes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pacote = </a:t>
            </a:r>
            <a:r>
              <a:rPr kumimoji="0" lang="pt-BR"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pacote)</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(pacote, dados)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56090" y="4742597"/>
            <a:ext cx="1624163" cy="338554"/>
            <a:chOff x="9378290" y="4450497"/>
            <a:chExt cx="1624163" cy="338554"/>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378290" y="4450497"/>
              <a:ext cx="1624163"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pt-BR"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(pacote)</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780474" y="4666397"/>
            <a:ext cx="2528042" cy="1027113"/>
            <a:chOff x="6043874" y="5479197"/>
            <a:chExt cx="2528042"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dirty="0">
                  <a:solidFill>
                    <a:srgbClr val="000000"/>
                  </a:solidFill>
                  <a:latin typeface="Arial" panose="020B0604020202020204" pitchFamily="34" charset="0"/>
                </a:rPr>
                <a:t>Aguarde chamada de baixo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43874" y="5745404"/>
              <a:ext cx="13115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CC0000"/>
                  </a:solidFill>
                  <a:effectLst/>
                  <a:uLnTx/>
                  <a:uFillTx/>
                  <a:latin typeface="Tahoma" charset="0"/>
                  <a:ea typeface="ＭＳ Ｐゴシック" charset="0"/>
                  <a:cs typeface="+mn-cs"/>
                </a:rPr>
                <a:t>receptor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Font typeface="Wingdings" charset="2"/>
              <a:buChar char="§"/>
              <a:defRPr/>
            </a:pPr>
            <a:r>
              <a:rPr lang="pt-BR" dirty="0" err="1">
                <a:solidFill>
                  <a:prstClr val="black"/>
                </a:solidFill>
              </a:rPr>
              <a:t>FSMs</a:t>
            </a:r>
            <a:r>
              <a:rPr lang="pt-BR" dirty="0">
                <a:solidFill>
                  <a:prstClr val="black"/>
                </a:solidFill>
              </a:rPr>
              <a:t> </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separadas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para emissor e receptor:</a:t>
            </a:r>
          </a:p>
          <a:p>
            <a:pPr lvl="1">
              <a:buFont typeface="Arial"/>
              <a:buChar char="•"/>
              <a:defRPr/>
            </a:pPr>
            <a:r>
              <a:rPr lang="pt-BR" dirty="0">
                <a:solidFill>
                  <a:prstClr val="black"/>
                </a:solidFill>
              </a:rPr>
              <a:t>emissor envia dados para o canal subjacente
receptor lê dados do canal subjacente</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id="{7F2EE118-43B6-9B4F-B323-BCE06C274814}"/>
              </a:ext>
            </a:extLst>
          </p:cNvPr>
          <p:cNvGrpSpPr/>
          <p:nvPr/>
        </p:nvGrpSpPr>
        <p:grpSpPr>
          <a:xfrm>
            <a:off x="637244" y="4601624"/>
            <a:ext cx="2340906" cy="1027112"/>
            <a:chOff x="192744" y="5579524"/>
            <a:chExt cx="2340906"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192744" y="5579524"/>
              <a:ext cx="2270665" cy="1027112"/>
              <a:chOff x="726144" y="4614324"/>
              <a:chExt cx="2270665"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26144" y="4985781"/>
                <a:ext cx="122822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CC0000"/>
                    </a:solidFill>
                    <a:effectLst/>
                    <a:uLnTx/>
                    <a:uFillTx/>
                    <a:latin typeface="Tahoma" charset="0"/>
                    <a:ea typeface="ＭＳ Ｐゴシック" charset="0"/>
                    <a:cs typeface="+mn-cs"/>
                  </a:rPr>
                  <a:t>emissor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dirty="0">
                  <a:solidFill>
                    <a:srgbClr val="000000"/>
                  </a:solidFill>
                  <a:latin typeface="Arial" panose="020B0604020202020204" pitchFamily="34" charset="0"/>
                </a:rPr>
                <a:t>Aguarde chamada de cima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47</a:t>
            </a:fld>
            <a:endParaRPr lang="pt-BR"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rdt2.0: canal com erros de bit</a:t>
            </a:r>
            <a:endParaRPr lang="pt-BR"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lvl="0" indent="-292100">
              <a:lnSpc>
                <a:spcPct val="75000"/>
              </a:lnSpc>
              <a:buFont typeface="Wingdings" charset="2"/>
              <a:buChar char="§"/>
              <a:defRPr/>
            </a:pPr>
            <a:r>
              <a:rPr lang="pt-BR" sz="3200" dirty="0">
                <a:solidFill>
                  <a:prstClr val="black"/>
                </a:solidFill>
              </a:rPr>
              <a:t>canal subjacente pode inverter bits no pacote</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soma de verificação (ex.: soma de verificação da Internet) pode detectar erros de bit</a:t>
            </a:r>
          </a:p>
          <a:p>
            <a:pPr marL="457200" lvl="0" indent="-292100">
              <a:lnSpc>
                <a:spcPct val="75000"/>
              </a:lnSpc>
              <a:buFont typeface="Wingdings" charset="2"/>
              <a:buChar char="§"/>
              <a:defRPr/>
            </a:pPr>
            <a:r>
              <a:rPr kumimoji="0" lang="pt-BR" sz="3200" b="0" i="1" u="none" strike="noStrike" kern="1200" cap="none" spc="0" normalizeH="0" baseline="0" noProof="0" dirty="0">
                <a:ln>
                  <a:noFill/>
                </a:ln>
                <a:solidFill>
                  <a:prstClr val="black"/>
                </a:solidFill>
                <a:effectLst/>
                <a:uLnTx/>
                <a:uFillTx/>
                <a:latin typeface="Calibri" panose="020F0502020204030204"/>
                <a:ea typeface="+mn-ea"/>
                <a:cs typeface="+mn-cs"/>
              </a:rPr>
              <a:t>a</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questão</a:t>
            </a:r>
            <a:r>
              <a:rPr lang="pt-BR" sz="3200" dirty="0">
                <a:solidFill>
                  <a:prstClr val="black"/>
                </a:solidFill>
              </a:rPr>
              <a:t>: como se recuperar de erros?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492708" y="3911182"/>
            <a:ext cx="11365740" cy="10772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sz="3200" i="1" dirty="0">
                <a:solidFill>
                  <a:srgbClr val="CC0000"/>
                </a:solidFill>
                <a:latin typeface="Calibri" panose="020F0502020204030204"/>
              </a:rPr>
              <a:t>Como os humanos se recuperam de “erros” durante uma conversa?
</a:t>
            </a:r>
            <a:endParaRPr kumimoji="0" lang="pt-BR"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48</a:t>
            </a:fld>
            <a:endParaRPr lang="pt-BR" dirty="0"/>
          </a:p>
        </p:txBody>
      </p:sp>
    </p:spTree>
    <p:extLst>
      <p:ext uri="{BB962C8B-B14F-4D97-AF65-F5344CB8AC3E}">
        <p14:creationId xmlns:p14="http://schemas.microsoft.com/office/powerpoint/2010/main" val="1948310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rdt2.0: canal </a:t>
            </a:r>
            <a:r>
              <a:rPr lang="pt-BR" sz="4800" dirty="0"/>
              <a:t>com erros </a:t>
            </a:r>
            <a:r>
              <a:rPr lang="pt-BR" sz="4800"/>
              <a:t>de bit</a:t>
            </a:r>
            <a:endParaRPr lang="pt-BR"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lvl="0" indent="-295275">
              <a:lnSpc>
                <a:spcPct val="75000"/>
              </a:lnSpc>
              <a:buFont typeface="Wingdings" charset="2"/>
              <a:buChar char="§"/>
              <a:defRPr/>
            </a:pPr>
            <a:r>
              <a:rPr lang="pt-BR" sz="3200" dirty="0">
                <a:solidFill>
                  <a:prstClr val="black"/>
                </a:solidFill>
              </a:rPr>
              <a:t>canal subjacente pode inverter bits no pacote</a:t>
            </a:r>
            <a:endPar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soma de verificação para detectar erros de bit</a:t>
            </a:r>
          </a:p>
          <a:p>
            <a:pPr marL="409575" lvl="0" indent="-279400">
              <a:lnSpc>
                <a:spcPct val="75000"/>
              </a:lnSpc>
              <a:buFont typeface="Wingdings" charset="2"/>
              <a:buChar char="§"/>
              <a:defRPr/>
            </a:pPr>
            <a:r>
              <a:rPr kumimoji="0" lang="pt-BR" sz="3200" b="0" i="1" u="none" strike="noStrike" kern="1200" cap="none" spc="0" normalizeH="0" baseline="0" noProof="0" dirty="0">
                <a:ln>
                  <a:noFill/>
                </a:ln>
                <a:solidFill>
                  <a:prstClr val="black"/>
                </a:solidFill>
                <a:effectLst/>
                <a:uLnTx/>
                <a:uFillTx/>
                <a:latin typeface="Calibri" panose="020F0502020204030204"/>
                <a:ea typeface="+mn-ea"/>
                <a:cs typeface="+mn-cs"/>
              </a:rPr>
              <a:t>a</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questão: </a:t>
            </a:r>
            <a:r>
              <a:rPr lang="pt-BR" sz="3200" dirty="0">
                <a:solidFill>
                  <a:prstClr val="black"/>
                </a:solidFill>
              </a:rPr>
              <a:t>como se recuperar de erros?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spcBef>
                <a:spcPct val="45000"/>
              </a:spcBef>
              <a:buFont typeface="Arial"/>
              <a:buChar char="•"/>
              <a:defRPr/>
            </a:pP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confirmação (</a:t>
            </a:r>
            <a:r>
              <a:rPr kumimoji="0" lang="pt-BR" sz="2800" b="0" i="1" u="none" strike="noStrike" kern="1200" cap="none" spc="0" normalizeH="0" baseline="0" noProof="0" dirty="0" err="1">
                <a:ln>
                  <a:noFill/>
                </a:ln>
                <a:solidFill>
                  <a:srgbClr val="CC0000"/>
                </a:solidFill>
                <a:effectLst/>
                <a:uLnTx/>
                <a:uFillTx/>
                <a:latin typeface="Calibri" panose="020F0502020204030204"/>
                <a:ea typeface="+mn-ea"/>
                <a:cs typeface="+mn-cs"/>
              </a:rPr>
              <a:t>ACKs</a:t>
            </a: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a:t>
            </a:r>
            <a:r>
              <a:rPr lang="pt-BR" sz="2800" dirty="0">
                <a:solidFill>
                  <a:prstClr val="black"/>
                </a:solidFill>
              </a:rPr>
              <a:t> receptor explicitamente diz ao remetente que pacote recebido está OK</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lvl="1">
              <a:buFont typeface="Arial"/>
              <a:buChar char="•"/>
              <a:defRPr/>
            </a:pP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confirmação negativa (</a:t>
            </a:r>
            <a:r>
              <a:rPr kumimoji="0" lang="pt-BR" sz="2800" b="0" i="1" u="none" strike="noStrike" kern="1200" cap="none" spc="0" normalizeH="0" baseline="0" noProof="0" dirty="0" err="1">
                <a:ln>
                  <a:noFill/>
                </a:ln>
                <a:solidFill>
                  <a:srgbClr val="CC0000"/>
                </a:solidFill>
                <a:effectLst/>
                <a:uLnTx/>
                <a:uFillTx/>
                <a:latin typeface="Calibri" panose="020F0502020204030204"/>
                <a:ea typeface="+mn-ea"/>
                <a:cs typeface="+mn-cs"/>
              </a:rPr>
              <a:t>NAKs</a:t>
            </a: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a:t>
            </a:r>
            <a:r>
              <a:rPr lang="pt-BR" sz="2800" dirty="0">
                <a:solidFill>
                  <a:prstClr val="black"/>
                </a:solidFill>
              </a:rPr>
              <a:t> receptor explicitamente diz ao remetente que pacote tinha erros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emissor </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retransmite</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pacote ao receber um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7"/>
            <a:ext cx="10729731" cy="1885951"/>
            <a:chOff x="1552" y="2800"/>
            <a:chExt cx="2578" cy="1188"/>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759"/>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pare e espere</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8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85000"/>
                </a:lnSpc>
                <a:defRPr/>
              </a:pPr>
              <a:r>
                <a:rPr lang="pt-BR" sz="3200" dirty="0">
                  <a:solidFill>
                    <a:prstClr val="black"/>
                  </a:solidFill>
                  <a:latin typeface="Calibri" panose="020F0502020204030204"/>
                </a:rPr>
                <a:t>remetente envia um pacote, em seguida, espera por resposta do receptor
</a:t>
              </a:r>
              <a:endPar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49</a:t>
            </a:fld>
            <a:endParaRPr lang="pt-BR"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sz="4400" dirty="0">
                <a:cs typeface="Calibri" panose="020F0502020204030204" pitchFamily="34" charset="0"/>
              </a:rPr>
              <a:t>Serviços e protocolos de transporte</a:t>
            </a:r>
            <a:endParaRPr lang="pt-BR"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Font typeface="Wingdings" charset="2"/>
              <a:buChar char="§"/>
              <a:defRPr/>
            </a:pPr>
            <a:r>
              <a:rPr kumimoji="0" lang="pt-BR" sz="2800" b="0" i="0" u="none" strike="noStrike" kern="1200" cap="none" spc="0" normalizeH="0" baseline="0" noProof="0" dirty="0" err="1">
                <a:ln>
                  <a:noFill/>
                </a:ln>
                <a:solidFill>
                  <a:prstClr val="black"/>
                </a:solidFill>
                <a:effectLst/>
                <a:uLnTx/>
                <a:uFillTx/>
                <a:latin typeface="Calibri" panose="020F0502020204030204"/>
              </a:rPr>
              <a:t>fornece</a:t>
            </a:r>
            <a:r>
              <a:rPr kumimoji="0" lang="pt-BR" sz="2800" b="0" i="1" u="none" strike="noStrike" kern="1200" cap="none" spc="0" normalizeH="0" baseline="0" noProof="0" dirty="0">
                <a:ln>
                  <a:noFill/>
                </a:ln>
                <a:solidFill>
                  <a:srgbClr val="FF0000"/>
                </a:solidFill>
                <a:effectLst/>
                <a:uLnTx/>
                <a:uFillTx/>
                <a:latin typeface="Calibri" panose="020F0502020204030204"/>
              </a:rPr>
              <a:t> </a:t>
            </a:r>
            <a:r>
              <a:rPr kumimoji="0" lang="pt-BR" sz="2800" b="0" i="1" u="none" strike="noStrike" kern="1200" cap="none" spc="0" normalizeH="0" baseline="0" noProof="0" dirty="0" err="1">
                <a:ln>
                  <a:noFill/>
                </a:ln>
                <a:solidFill>
                  <a:srgbClr val="CC0000"/>
                </a:solidFill>
                <a:effectLst/>
                <a:uLnTx/>
                <a:uFillTx/>
                <a:latin typeface="Calibri" panose="020F0502020204030204"/>
              </a:rPr>
              <a:t>comunicação</a:t>
            </a:r>
            <a:r>
              <a:rPr kumimoji="0" lang="pt-BR" sz="2800" b="0" i="1" u="none" strike="noStrike" kern="1200" cap="none" spc="0" normalizeH="0" baseline="0" noProof="0" dirty="0">
                <a:ln>
                  <a:noFill/>
                </a:ln>
                <a:solidFill>
                  <a:srgbClr val="CC0000"/>
                </a:solidFill>
                <a:effectLst/>
                <a:uLnTx/>
                <a:uFillTx/>
                <a:latin typeface="Calibri" panose="020F0502020204030204"/>
              </a:rPr>
              <a:t> </a:t>
            </a:r>
            <a:r>
              <a:rPr kumimoji="0" lang="pt-BR" sz="2800" b="0" i="1" u="none" strike="noStrike" kern="1200" cap="none" spc="0" normalizeH="0" baseline="0" noProof="0" dirty="0" err="1">
                <a:ln>
                  <a:noFill/>
                </a:ln>
                <a:solidFill>
                  <a:srgbClr val="CC0000"/>
                </a:solidFill>
                <a:effectLst/>
                <a:uLnTx/>
                <a:uFillTx/>
                <a:latin typeface="Calibri" panose="020F0502020204030204"/>
              </a:rPr>
              <a:t>lógica</a:t>
            </a:r>
            <a:r>
              <a:rPr kumimoji="0" lang="pt-BR" sz="2800" b="0" i="0" u="none" strike="noStrike" kern="1200" cap="none" spc="0" normalizeH="0" baseline="0" noProof="0" dirty="0">
                <a:ln>
                  <a:noFill/>
                </a:ln>
                <a:solidFill>
                  <a:prstClr val="black"/>
                </a:solidFill>
                <a:effectLst/>
                <a:uLnTx/>
                <a:uFillTx/>
                <a:latin typeface="Calibri" panose="020F0502020204030204"/>
              </a:rPr>
              <a:t> </a:t>
            </a:r>
            <a:r>
              <a:rPr lang="pt-BR" dirty="0">
                <a:solidFill>
                  <a:prstClr val="black"/>
                </a:solidFill>
              </a:rPr>
              <a:t>entre processos de aplicação em execução em diferentes hospedeiros</a:t>
            </a:r>
            <a:endParaRPr kumimoji="0" lang="pt-BR" sz="2800" b="0" i="0" u="none" strike="noStrike" kern="1200" cap="none" spc="0" normalizeH="0" baseline="0" noProof="0" dirty="0">
              <a:ln>
                <a:noFill/>
              </a:ln>
              <a:solidFill>
                <a:prstClr val="black"/>
              </a:solidFill>
              <a:effectLst/>
              <a:uLnTx/>
              <a:uFillTx/>
              <a:latin typeface="Calibri" panose="020F0502020204030204"/>
            </a:endParaRP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0069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lvl="0">
              <a:lnSpc>
                <a:spcPct val="100000"/>
              </a:lnSpc>
              <a:spcBef>
                <a:spcPct val="0"/>
              </a:spcBef>
              <a:buClrTx/>
              <a:buSzTx/>
              <a:buNone/>
              <a:defRPr/>
            </a:pPr>
            <a:r>
              <a:rPr lang="pt-BR" sz="1400" dirty="0">
                <a:solidFill>
                  <a:prstClr val="black"/>
                </a:solidFill>
                <a:latin typeface="Calibri" panose="020F0502020204030204"/>
              </a:rPr>
              <a:t>rede móvel
</a:t>
            </a:r>
            <a:endParaRPr kumimoji="0" lang="pt-BR" sz="1400" b="0" i="0" u="none" strike="noStrike" kern="1200" cap="none" spc="0" normalizeH="0" baseline="0" noProof="0" dirty="0">
              <a:ln>
                <a:noFill/>
              </a:ln>
              <a:solidFill>
                <a:prstClr val="black"/>
              </a:solidFill>
              <a:effectLst/>
              <a:uLnTx/>
              <a:uFillTx/>
              <a:latin typeface="Calibri" panose="020F0502020204030204"/>
            </a:endParaRP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 doméstica</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331647"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rede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empresarial</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73242"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ISP nacional ou global</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rPr>
              <a:t>ISP local</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400" dirty="0">
                <a:solidFill>
                  <a:prstClr val="black"/>
                </a:solidFill>
                <a:latin typeface="Calibri" panose="020F0502020204030204"/>
              </a:rPr>
              <a:t>ou regional</a:t>
            </a:r>
            <a:endParaRPr kumimoji="0" lang="pt-BR" sz="1400" b="0" i="0" u="none" strike="noStrike" kern="1200" cap="none" spc="0" normalizeH="0" baseline="0" noProof="0" dirty="0">
              <a:ln>
                <a:noFill/>
              </a:ln>
              <a:solidFill>
                <a:prstClr val="black"/>
              </a:solidFill>
              <a:effectLst/>
              <a:uLnTx/>
              <a:uFillTx/>
              <a:latin typeface="Calibri" panose="020F0502020204030204"/>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1097215" y="4682985"/>
            <a:ext cx="782587"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050" b="0" i="0" u="none" strike="noStrike" kern="1200" cap="none" spc="0" normalizeH="0" baseline="0" noProof="0" dirty="0">
                <a:ln>
                  <a:noFill/>
                </a:ln>
                <a:solidFill>
                  <a:prstClr val="black"/>
                </a:solidFill>
                <a:effectLst/>
                <a:uLnTx/>
                <a:uFillTx/>
                <a:latin typeface="Calibri" panose="020F0502020204030204"/>
              </a:rPr>
              <a:t>rede de</a:t>
            </a:r>
          </a:p>
          <a:p>
            <a:pPr marL="0" marR="0" lvl="0" indent="0" algn="l" defTabSz="914400" rtl="0" eaLnBrk="1" fontAlgn="auto" latinLnBrk="0" hangingPunct="1">
              <a:lnSpc>
                <a:spcPct val="90000"/>
              </a:lnSpc>
              <a:spcBef>
                <a:spcPts val="0"/>
              </a:spcBef>
              <a:spcAft>
                <a:spcPts val="0"/>
              </a:spcAft>
              <a:buClrTx/>
              <a:buSzTx/>
              <a:buFontTx/>
              <a:buNone/>
              <a:tabLst/>
              <a:defRPr/>
            </a:pPr>
            <a:r>
              <a:rPr lang="pt-BR" sz="1050" dirty="0">
                <a:solidFill>
                  <a:prstClr val="black"/>
                </a:solidFill>
                <a:latin typeface="Calibri" panose="020F0502020204030204"/>
              </a:rPr>
              <a:t>datacenter</a:t>
            </a:r>
            <a:endParaRPr kumimoji="0" lang="pt-BR" sz="1050" b="0" i="0" u="none" strike="noStrike" kern="1200" cap="none" spc="0" normalizeH="0" baseline="0" noProof="0" dirty="0">
              <a:ln>
                <a:noFill/>
              </a:ln>
              <a:solidFill>
                <a:prstClr val="black"/>
              </a:solidFill>
              <a:effectLst/>
              <a:uLnTx/>
              <a:uFillTx/>
              <a:latin typeface="Calibri" panose="020F0502020204030204"/>
            </a:endParaRP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1143005"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rede de</a:t>
            </a:r>
            <a:b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provedor</a:t>
            </a:r>
            <a:b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pt-BR" sz="1400" b="0" i="0" u="none" strike="noStrike" kern="1200" cap="none" spc="0" normalizeH="0" baseline="0" noProof="0" dirty="0">
                <a:ln>
                  <a:noFill/>
                </a:ln>
                <a:solidFill>
                  <a:prstClr val="black"/>
                </a:solidFill>
                <a:effectLst/>
                <a:uLnTx/>
                <a:uFillTx/>
                <a:latin typeface="Calibri" panose="020F0502020204030204"/>
                <a:ea typeface="+mn-ea"/>
                <a:cs typeface="+mn-cs"/>
              </a:rPr>
              <a:t>de conteúdo</a:t>
            </a:r>
            <a:endParaRPr kumimoji="0" lang="pt-BR"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18328" y="140412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pt-BR"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white"/>
                      </a:solidFill>
                      <a:effectLst/>
                      <a:uLnTx/>
                      <a:uFillTx/>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lang="pt-BR" sz="1000" dirty="0">
                      <a:solidFill>
                        <a:prstClr val="black"/>
                      </a:solidFill>
                    </a:rPr>
                    <a:t>enlace</a:t>
                  </a:r>
                  <a:endParaRPr kumimoji="0" lang="pt-BR" sz="1000" b="0" i="0" u="none" strike="noStrike" kern="1200" cap="none" spc="0" normalizeH="0" baseline="0" noProof="0" dirty="0">
                    <a:ln>
                      <a:noFill/>
                    </a:ln>
                    <a:solidFill>
                      <a:prstClr val="black"/>
                    </a:solidFill>
                    <a:effectLst/>
                    <a:uLnTx/>
                    <a:uFillTx/>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física</a:t>
                  </a:r>
                  <a:endParaRPr kumimoji="0" lang="pt-BR" sz="2400" b="0" i="0" u="none" strike="noStrike" kern="1200" cap="none" spc="0" normalizeH="0" baseline="0" noProof="0" dirty="0">
                    <a:ln>
                      <a:noFill/>
                    </a:ln>
                    <a:solidFill>
                      <a:prstClr val="black"/>
                    </a:solidFill>
                    <a:effectLst/>
                    <a:uLnTx/>
                    <a:uFillTx/>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aplicação</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white"/>
                      </a:solidFill>
                      <a:effectLst/>
                      <a:uLnTx/>
                      <a:uFillTx/>
                    </a:rPr>
                    <a:t>transporte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rede</a:t>
                  </a:r>
                </a:p>
                <a:p>
                  <a:pPr marL="0" marR="0" lvl="0" indent="0" algn="ctr" defTabSz="914400" rtl="0" eaLnBrk="1" fontAlgn="auto" latinLnBrk="0" hangingPunct="1">
                    <a:lnSpc>
                      <a:spcPct val="100000"/>
                    </a:lnSpc>
                    <a:spcBef>
                      <a:spcPct val="0"/>
                    </a:spcBef>
                    <a:spcAft>
                      <a:spcPts val="0"/>
                    </a:spcAft>
                    <a:buClrTx/>
                    <a:buSzTx/>
                    <a:buFontTx/>
                    <a:buNone/>
                    <a:tabLst/>
                    <a:defRPr/>
                  </a:pPr>
                  <a:r>
                    <a:rPr lang="pt-BR" sz="1000" dirty="0">
                      <a:solidFill>
                        <a:prstClr val="black"/>
                      </a:solidFill>
                    </a:rPr>
                    <a:t>enlace</a:t>
                  </a:r>
                  <a:endParaRPr kumimoji="0" lang="pt-BR" sz="1000" b="0" i="0" u="none" strike="noStrike" kern="1200" cap="none" spc="0" normalizeH="0" baseline="0" noProof="0" dirty="0">
                    <a:ln>
                      <a:noFill/>
                    </a:ln>
                    <a:solidFill>
                      <a:prstClr val="black"/>
                    </a:solidFill>
                    <a:effectLst/>
                    <a:uLnTx/>
                    <a:uFillTx/>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rPr>
                    <a:t>física</a:t>
                  </a:r>
                  <a:endParaRPr kumimoji="0" lang="pt-BR" sz="2400" b="0" i="0" u="none" strike="noStrike" kern="1200" cap="none" spc="0" normalizeH="0" baseline="0" noProof="0" dirty="0">
                    <a:ln>
                      <a:noFill/>
                    </a:ln>
                    <a:solidFill>
                      <a:prstClr val="black"/>
                    </a:solidFill>
                    <a:effectLst/>
                    <a:uLnTx/>
                    <a:uFillTx/>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534484" y="3103268"/>
                <a:ext cx="27628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rPr>
                  <a:t>transporte lógico fim a fim</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Font typeface="Wingdings" charset="2"/>
              <a:buChar char="§"/>
              <a:defRPr/>
            </a:pPr>
            <a:r>
              <a:rPr lang="pt-BR" dirty="0">
                <a:solidFill>
                  <a:prstClr val="black"/>
                </a:solidFill>
              </a:rPr>
              <a:t>ações de protocolos de transporte em sistemas finais</a:t>
            </a:r>
            <a:r>
              <a:rPr kumimoji="0" lang="pt-BR" sz="2800" b="0" i="0" u="none" strike="noStrike" kern="1200" cap="none" spc="0" normalizeH="0" baseline="0" noProof="0" dirty="0">
                <a:ln>
                  <a:noFill/>
                </a:ln>
                <a:solidFill>
                  <a:prstClr val="black"/>
                </a:solidFill>
                <a:effectLst/>
                <a:uLnTx/>
                <a:uFillTx/>
                <a:latin typeface="Calibri" panose="020F0502020204030204"/>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noProof="0" dirty="0" err="1">
                <a:ln>
                  <a:noFill/>
                </a:ln>
                <a:solidFill>
                  <a:prstClr val="black"/>
                </a:solidFill>
                <a:effectLst/>
                <a:uLnTx/>
                <a:uFillTx/>
                <a:latin typeface="Calibri" panose="020F0502020204030204"/>
              </a:rPr>
              <a:t>remetente</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kumimoji="0" lang="pt-BR" sz="2400" b="0" i="0" u="none" strike="noStrike" kern="1200" cap="none" spc="0" normalizeH="0" baseline="0" noProof="0" dirty="0" err="1">
                <a:ln>
                  <a:noFill/>
                </a:ln>
                <a:solidFill>
                  <a:prstClr val="black"/>
                </a:solidFill>
                <a:effectLst/>
                <a:uLnTx/>
                <a:uFillTx/>
                <a:latin typeface="Calibri" panose="020F0502020204030204"/>
              </a:rPr>
              <a:t>quebra</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kumimoji="0" lang="pt-BR" sz="2400" b="0" i="0" u="none" strike="noStrike" kern="1200" cap="none" spc="0" normalizeH="0" baseline="0" noProof="0" dirty="0" err="1">
                <a:ln>
                  <a:noFill/>
                </a:ln>
                <a:solidFill>
                  <a:prstClr val="black"/>
                </a:solidFill>
                <a:effectLst/>
                <a:uLnTx/>
                <a:uFillTx/>
                <a:latin typeface="Calibri" panose="020F0502020204030204"/>
              </a:rPr>
              <a:t>mensagens</a:t>
            </a:r>
            <a:r>
              <a:rPr kumimoji="0" lang="pt-BR" sz="2400" b="0" i="0" u="none" strike="noStrike" kern="1200" cap="none" spc="0" normalizeH="0" baseline="0" noProof="0" dirty="0">
                <a:ln>
                  <a:noFill/>
                </a:ln>
                <a:solidFill>
                  <a:prstClr val="black"/>
                </a:solidFill>
                <a:effectLst/>
                <a:uLnTx/>
                <a:uFillTx/>
                <a:latin typeface="Calibri" panose="020F0502020204030204"/>
              </a:rPr>
              <a:t> de </a:t>
            </a:r>
            <a:r>
              <a:rPr kumimoji="0" lang="pt-BR" sz="2400" b="0" i="0" u="none" strike="noStrike" kern="1200" cap="none" spc="0" normalizeH="0" baseline="0" noProof="0" dirty="0" err="1">
                <a:ln>
                  <a:noFill/>
                </a:ln>
                <a:solidFill>
                  <a:prstClr val="black"/>
                </a:solidFill>
                <a:effectLst/>
                <a:uLnTx/>
                <a:uFillTx/>
                <a:latin typeface="Calibri" panose="020F0502020204030204"/>
              </a:rPr>
              <a:t>aplicação</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kumimoji="0" lang="pt-BR" sz="2400" b="0" i="0" u="none" strike="noStrike" kern="1200" cap="none" spc="0" normalizeH="0" baseline="0" noProof="0" dirty="0" err="1">
                <a:ln>
                  <a:noFill/>
                </a:ln>
                <a:solidFill>
                  <a:prstClr val="black"/>
                </a:solidFill>
                <a:effectLst/>
                <a:uLnTx/>
                <a:uFillTx/>
                <a:latin typeface="Calibri" panose="020F0502020204030204"/>
              </a:rPr>
              <a:t>em</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kumimoji="0" lang="pt-BR" sz="2400" b="0" i="1" u="none" strike="noStrike" kern="1200" cap="none" spc="0" normalizeH="0" baseline="0" noProof="0" dirty="0" err="1">
                <a:ln>
                  <a:noFill/>
                </a:ln>
                <a:solidFill>
                  <a:srgbClr val="CC0000"/>
                </a:solidFill>
                <a:effectLst/>
                <a:uLnTx/>
                <a:uFillTx/>
                <a:latin typeface="Calibri" panose="020F0502020204030204"/>
              </a:rPr>
              <a:t>segmentos</a:t>
            </a:r>
            <a:r>
              <a:rPr kumimoji="0" lang="pt-BR" sz="2400" b="0" i="0" u="none" strike="noStrike" kern="1200" cap="none" spc="0" normalizeH="0" baseline="0" noProof="0" dirty="0">
                <a:ln>
                  <a:noFill/>
                </a:ln>
                <a:solidFill>
                  <a:prstClr val="black"/>
                </a:solidFill>
                <a:effectLst/>
                <a:uLnTx/>
                <a:uFillTx/>
                <a:latin typeface="Calibri" panose="020F0502020204030204"/>
              </a:rPr>
              <a:t> e </a:t>
            </a:r>
            <a:r>
              <a:rPr kumimoji="0" lang="pt-BR" sz="2400" b="0" i="0" u="none" strike="noStrike" kern="1200" cap="none" spc="0" normalizeH="0" baseline="0" noProof="0" dirty="0" err="1">
                <a:ln>
                  <a:noFill/>
                </a:ln>
                <a:solidFill>
                  <a:prstClr val="black"/>
                </a:solidFill>
                <a:effectLst/>
                <a:uLnTx/>
                <a:uFillTx/>
                <a:latin typeface="Calibri" panose="020F0502020204030204"/>
              </a:rPr>
              <a:t>os</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kumimoji="0" lang="pt-BR" sz="2400" b="0" i="0" u="none" strike="noStrike" kern="1200" cap="none" spc="0" normalizeH="0" baseline="0" noProof="0" dirty="0" err="1">
                <a:ln>
                  <a:noFill/>
                </a:ln>
                <a:solidFill>
                  <a:prstClr val="black"/>
                </a:solidFill>
                <a:effectLst/>
                <a:uLnTx/>
                <a:uFillTx/>
                <a:latin typeface="Calibri" panose="020F0502020204030204"/>
              </a:rPr>
              <a:t>passa</a:t>
            </a:r>
            <a:r>
              <a:rPr kumimoji="0" lang="pt-BR" sz="2400" b="0" i="0" u="none" strike="noStrike" kern="1200" cap="none" spc="0" normalizeH="0" baseline="0" noProof="0" dirty="0">
                <a:ln>
                  <a:noFill/>
                </a:ln>
                <a:solidFill>
                  <a:prstClr val="black"/>
                </a:solidFill>
                <a:effectLst/>
                <a:uLnTx/>
                <a:uFillTx/>
                <a:latin typeface="Calibri" panose="020F0502020204030204"/>
              </a:rPr>
              <a:t> para a </a:t>
            </a:r>
            <a:r>
              <a:rPr kumimoji="0" lang="pt-BR" sz="2400" b="0" i="0" u="none" strike="noStrike" kern="1200" cap="none" spc="0" normalizeH="0" baseline="0" noProof="0" dirty="0" err="1">
                <a:ln>
                  <a:noFill/>
                </a:ln>
                <a:solidFill>
                  <a:prstClr val="black"/>
                </a:solidFill>
                <a:effectLst/>
                <a:uLnTx/>
                <a:uFillTx/>
                <a:latin typeface="Calibri" panose="020F0502020204030204"/>
              </a:rPr>
              <a:t>camada</a:t>
            </a:r>
            <a:r>
              <a:rPr kumimoji="0" lang="pt-BR" sz="2400" b="0" i="0" u="none" strike="noStrike" kern="1200" cap="none" spc="0" normalizeH="0" baseline="0" noProof="0" dirty="0">
                <a:ln>
                  <a:noFill/>
                </a:ln>
                <a:solidFill>
                  <a:prstClr val="black"/>
                </a:solidFill>
                <a:effectLst/>
                <a:uLnTx/>
                <a:uFillTx/>
                <a:latin typeface="Calibri" panose="020F0502020204030204"/>
              </a:rPr>
              <a:t> de rede</a:t>
            </a:r>
          </a:p>
          <a:p>
            <a:pPr lvl="1">
              <a:buFont typeface="Arial"/>
              <a:buChar char="•"/>
              <a:defRPr/>
            </a:pPr>
            <a:r>
              <a:rPr kumimoji="0" lang="pt-BR" sz="2400" b="0" i="0" u="none" strike="noStrike" kern="1200" cap="none" spc="0" normalizeH="0" baseline="0" noProof="0" dirty="0" err="1">
                <a:ln>
                  <a:noFill/>
                </a:ln>
                <a:solidFill>
                  <a:prstClr val="black"/>
                </a:solidFill>
                <a:effectLst/>
                <a:uLnTx/>
                <a:uFillTx/>
                <a:latin typeface="Calibri" panose="020F0502020204030204"/>
              </a:rPr>
              <a:t>destinatário</a:t>
            </a:r>
            <a:r>
              <a:rPr kumimoji="0" lang="pt-BR" sz="2400" b="0" i="0" u="none" strike="noStrike" kern="1200" cap="none" spc="0" normalizeH="0" baseline="0" noProof="0" dirty="0">
                <a:ln>
                  <a:noFill/>
                </a:ln>
                <a:solidFill>
                  <a:prstClr val="black"/>
                </a:solidFill>
                <a:effectLst/>
                <a:uLnTx/>
                <a:uFillTx/>
                <a:latin typeface="Calibri" panose="020F0502020204030204"/>
              </a:rPr>
              <a:t>: </a:t>
            </a:r>
            <a:r>
              <a:rPr lang="pt-BR" dirty="0">
                <a:solidFill>
                  <a:prstClr val="black"/>
                </a:solidFill>
              </a:rPr>
              <a:t>remonta segmentos em mensagens e as passa para a camada de aplicação</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Font typeface="Wingdings" charset="2"/>
              <a:buChar char="§"/>
              <a:defRPr/>
            </a:pPr>
            <a:r>
              <a:rPr lang="pt-BR" dirty="0">
                <a:solidFill>
                  <a:prstClr val="black"/>
                </a:solidFill>
              </a:rPr>
              <a:t>dois protocolos de transporte disponíveis para aplicações na Internet</a:t>
            </a:r>
            <a:endParaRPr kumimoji="0" lang="pt-BR" sz="2800" b="0" i="0" u="none" strike="noStrike" kern="1200" cap="none" spc="0" normalizeH="0" baseline="0" noProof="0" dirty="0">
              <a:ln>
                <a:noFill/>
              </a:ln>
              <a:solidFill>
                <a:prstClr val="black"/>
              </a:solidFill>
              <a:effectLst/>
              <a:uLnTx/>
              <a:uFillTx/>
              <a:latin typeface="Calibri"/>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noProof="0" dirty="0">
                <a:ln>
                  <a:noFill/>
                </a:ln>
                <a:solidFill>
                  <a:prstClr val="black"/>
                </a:solidFill>
                <a:effectLst/>
                <a:uLnTx/>
                <a:uFillTx/>
                <a:latin typeface="Calibri"/>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5</a:t>
            </a:fld>
            <a:endParaRPr lang="pt-BR"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rdt2.0: especificações da FSM</a:t>
            </a:r>
            <a:endParaRPr lang="pt-BR"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chamada de cima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ACK ou NAK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chamada de baixo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5" y="1340193"/>
            <a:ext cx="4964561"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 soma de verificação)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32112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093469" y="2517724"/>
            <a:ext cx="122822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emissor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29062" y="3961155"/>
            <a:ext cx="13115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receptor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721487" y="226846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50</a:t>
            </a:fld>
            <a:endParaRPr lang="pt-BR"/>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rdt2.0: especificações da FSM</a:t>
            </a:r>
            <a:endParaRPr lang="pt-BR" sz="440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a:solidFill>
                  <a:prstClr val="black"/>
                </a:solidFill>
                <a:latin typeface="Arial" panose="020B0604020202020204" pitchFamily="34" charset="0"/>
              </a:rPr>
              <a:t>Aguarde chamada de cima
</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a:solidFill>
                    <a:prstClr val="black"/>
                  </a:solidFill>
                  <a:latin typeface="Arial" panose="020B0604020202020204" pitchFamily="34" charset="0"/>
                </a:rPr>
                <a:t>Aguarde ACK ou NAK
</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a:t>
            </a:r>
          </a:p>
          <a:p>
            <a:pPr lvl="0" algn="ctr">
              <a:defRPr/>
            </a:pPr>
            <a:r>
              <a:rPr lang="pt-BR" altLang="en-US" dirty="0">
                <a:solidFill>
                  <a:prstClr val="black"/>
                </a:solidFill>
                <a:latin typeface="Arial" panose="020B0604020202020204" pitchFamily="34" charset="0"/>
              </a:rPr>
              <a:t>chamada de baixo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5" y="1340193"/>
            <a:ext cx="4576377" cy="1005842"/>
            <a:chOff x="2756926" y="1340193"/>
            <a:chExt cx="3643312" cy="1005842"/>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snkpkt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 soma de verificação)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433182" cy="226379"/>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093469" y="2517724"/>
            <a:ext cx="122822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a:ln>
                  <a:noFill/>
                </a:ln>
                <a:solidFill>
                  <a:srgbClr val="CC0000"/>
                </a:solidFill>
                <a:effectLst/>
                <a:uLnTx/>
                <a:uFillTx/>
                <a:latin typeface="Tahoma" charset="0"/>
                <a:ea typeface="ＭＳ Ｐゴシック" charset="0"/>
                <a:cs typeface="+mn-cs"/>
              </a:rPr>
              <a:t>emissor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29062" y="3961155"/>
            <a:ext cx="13115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receptor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938992"/>
          </a:xfrm>
          <a:prstGeom prst="rect">
            <a:avLst/>
          </a:prstGeom>
          <a:noFill/>
        </p:spPr>
        <p:txBody>
          <a:bodyPr wrap="square" rtlCol="0">
            <a:spAutoFit/>
          </a:bodyPr>
          <a:lstStyle/>
          <a:p>
            <a:pPr lvl="0">
              <a:defRPr/>
            </a:pPr>
            <a:r>
              <a:rPr kumimoji="0" lang="pt-BR" sz="2400" b="0" i="0" u="none" strike="noStrike" kern="1200" cap="none" spc="0" normalizeH="0" baseline="0" dirty="0">
                <a:ln>
                  <a:noFill/>
                </a:ln>
                <a:solidFill>
                  <a:srgbClr val="C00000"/>
                </a:solidFill>
                <a:effectLst/>
                <a:uLnTx/>
                <a:uFillTx/>
                <a:latin typeface="Calibri" panose="020F0502020204030204"/>
                <a:ea typeface="+mn-ea"/>
                <a:cs typeface="+mn-cs"/>
              </a:rPr>
              <a:t>Nota: </a:t>
            </a: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“estado” do </a:t>
            </a:r>
            <a:r>
              <a:rPr lang="pt-BR" sz="2400" dirty="0">
                <a:solidFill>
                  <a:prstClr val="black"/>
                </a:solidFill>
              </a:rPr>
              <a:t>receptor (o receptor entendeu minha mensagem corretamente?) não é conhecido pelo emissor a menos que seja comunicado de alguma forma do receptor para o emissor</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42900" lvl="0" indent="-228600">
              <a:buClr>
                <a:srgbClr val="0000A8"/>
              </a:buClr>
              <a:buFont typeface="Wingdings" pitchFamily="2" charset="2"/>
              <a:buChar char="§"/>
              <a:defRPr/>
            </a:pPr>
            <a:r>
              <a:rPr lang="pt-BR" sz="2400" dirty="0">
                <a:solidFill>
                  <a:prstClr val="black"/>
                </a:solidFill>
              </a:rPr>
              <a:t>É por isso que precisamos de um protocolo!</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pt-BR" altLang="en-US" sz="1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74452" y="1807806"/>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isNAK(rcvpkt)</a:t>
            </a:r>
            <a:endParaRPr kumimoji="0" lang="pt-BR" altLang="en-US" sz="1600" b="0" i="0" u="none" strike="noStrike" kern="1200" cap="none" spc="0" normalizeH="0" baseline="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isACK(rcvpkt)</a:t>
            </a:r>
            <a:endParaRPr kumimoji="0" lang="pt-BR" altLang="en-US" sz="1600" b="0" i="0" u="none" strike="noStrike" kern="1200" cap="none" spc="0" normalizeH="0" baseline="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51</a:t>
            </a:fld>
            <a:endParaRPr lang="pt-BR"/>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rdt2.0: operação sem erros</a:t>
            </a:r>
            <a:endParaRPr lang="pt-BR" sz="440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chamada de cima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5" y="1630706"/>
            <a:ext cx="477994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snkpkt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 soma de verificação)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ACK ou NAK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a:defRPr/>
            </a:pPr>
            <a:r>
              <a:rPr lang="pt-BR" altLang="en-US" dirty="0">
                <a:solidFill>
                  <a:prstClr val="black"/>
                </a:solidFill>
                <a:latin typeface="Arial" panose="020B0604020202020204" pitchFamily="34" charset="0"/>
              </a:rPr>
              <a:t>Aguarde chamada de baixo
</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093469" y="2517724"/>
            <a:ext cx="122822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emissor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29062" y="3961155"/>
            <a:ext cx="13115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receptor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pt-BR" altLang="en-US" sz="1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52</a:t>
            </a:fld>
            <a:endParaRPr lang="pt-BR"/>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rdt2.0: cenário de pacote corrompido</a:t>
            </a:r>
            <a:endParaRPr lang="pt-BR" sz="440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dirty="0">
                <a:solidFill>
                  <a:srgbClr val="000000"/>
                </a:solidFill>
                <a:latin typeface="Arial" panose="020B0604020202020204" pitchFamily="34" charset="0"/>
              </a:rPr>
              <a:t>Aguarde chamada de cima
</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4" y="1630706"/>
            <a:ext cx="46180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snkpkt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isNAK(rcvpkt)</a:t>
            </a:r>
            <a:endParaRPr kumimoji="0" lang="pt-BR" altLang="en-US" sz="1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kern="0" dirty="0">
                  <a:solidFill>
                    <a:srgbClr val="000000"/>
                  </a:solidFill>
                  <a:latin typeface="Arial" panose="020B0604020202020204" pitchFamily="34" charset="0"/>
                </a:rPr>
                <a:t>Aguarde ACK ou NAK
</a:t>
              </a:r>
              <a:endParaRPr kumimoji="0" lang="pt-BR" altLang="en-US" sz="16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dirty="0">
                <a:solidFill>
                  <a:srgbClr val="000000"/>
                </a:solidFill>
                <a:latin typeface="Arial" panose="020B0604020202020204" pitchFamily="34" charset="0"/>
              </a:rPr>
              <a:t>Aguarde chamada de baixo
</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err="1">
                  <a:ln>
                    <a:noFill/>
                  </a:ln>
                  <a:solidFill>
                    <a:prstClr val="black"/>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pt-BR" altLang="en-US" sz="1600" b="0" i="0" u="none" strike="noStrike" kern="1200" cap="none" spc="0" normalizeH="0" baseline="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notcorrupt(rcvpkt)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600" b="0" i="0" u="none" strike="noStrike" kern="1200" cap="none" spc="0" normalizeH="0" baseline="0">
                    <a:ln>
                      <a:noFill/>
                    </a:ln>
                    <a:solidFill>
                      <a:prstClr val="black"/>
                    </a:solidFill>
                    <a:effectLst/>
                    <a:uLnTx/>
                    <a:uFillTx/>
                    <a:latin typeface="Arial" panose="020B0604020202020204" pitchFamily="34" charset="0"/>
                    <a:ea typeface="ＭＳ Ｐゴシック" panose="020B0600070205080204" pitchFamily="34" charset="-128"/>
                    <a:cs typeface="+mn-cs"/>
                  </a:rPr>
                  <a:t>rdt_rcv(rcvpkt) &amp;&amp; isACK(rcvpkt)</a:t>
                </a:r>
                <a:endParaRPr kumimoji="0" lang="pt-BR" altLang="en-US" sz="1600" b="0" i="0" u="none" strike="noStrike" kern="1200" cap="none" spc="0" normalizeH="0" baseline="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093469" y="2517724"/>
            <a:ext cx="122822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emissor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29062" y="3961155"/>
            <a:ext cx="13115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dirty="0">
                <a:ln>
                  <a:noFill/>
                </a:ln>
                <a:solidFill>
                  <a:srgbClr val="CC0000"/>
                </a:solidFill>
                <a:effectLst/>
                <a:uLnTx/>
                <a:uFillTx/>
                <a:latin typeface="Tahoma" charset="0"/>
                <a:ea typeface="ＭＳ Ｐゴシック" charset="0"/>
                <a:cs typeface="+mn-cs"/>
              </a:rPr>
              <a:t>receptor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53</a:t>
            </a:fld>
            <a:endParaRPr lang="pt-BR"/>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rdt2.0 tem uma falha fatal!</a:t>
            </a:r>
            <a:endParaRPr lang="pt-BR"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80000"/>
              </a:lnSpc>
              <a:buNone/>
              <a:defRPr/>
            </a:pPr>
            <a:r>
              <a:rPr lang="pt-BR" altLang="en-US" sz="3200" dirty="0">
                <a:solidFill>
                  <a:srgbClr val="CC0000"/>
                </a:solidFill>
                <a:ea typeface="ＭＳ Ｐゴシック" panose="020B0600070205080204" pitchFamily="34" charset="-128"/>
              </a:rPr>
              <a:t>o que acontece se ACK/NAK </a:t>
            </a:r>
            <a:r>
              <a:rPr lang="pt-BR" altLang="en-US" sz="3200">
                <a:solidFill>
                  <a:srgbClr val="CC0000"/>
                </a:solidFill>
                <a:ea typeface="ＭＳ Ｐゴシック" panose="020B0600070205080204" pitchFamily="34" charset="-128"/>
              </a:rPr>
              <a:t>for corrompido</a:t>
            </a:r>
            <a:r>
              <a:rPr kumimoji="0" lang="pt-BR"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a:p>
            <a:pPr marL="460375" lvl="0" indent="-217488">
              <a:lnSpc>
                <a:spcPct val="80000"/>
              </a:lnSpc>
              <a:defRPr/>
            </a:pPr>
            <a:r>
              <a:rPr lang="pt-BR" altLang="en-US">
                <a:solidFill>
                  <a:prstClr val="black"/>
                </a:solidFill>
                <a:ea typeface="ＭＳ Ｐゴシック" panose="020B0600070205080204" pitchFamily="34" charset="-128"/>
              </a:rPr>
              <a:t>emissor </a:t>
            </a:r>
            <a:r>
              <a:rPr lang="pt-BR" altLang="en-US" dirty="0">
                <a:solidFill>
                  <a:prstClr val="black"/>
                </a:solidFill>
                <a:ea typeface="ＭＳ Ｐゴシック" panose="020B0600070205080204" pitchFamily="34" charset="-128"/>
              </a:rPr>
              <a:t>não sabe o que aconteceu no receptor!
não pode simplesmente retransmitir: </a:t>
            </a:r>
            <a:r>
              <a:rPr lang="pt-BR" altLang="en-US">
                <a:solidFill>
                  <a:prstClr val="black"/>
                </a:solidFill>
                <a:ea typeface="ＭＳ Ｐゴシック" panose="020B0600070205080204" pitchFamily="34" charset="-128"/>
              </a:rPr>
              <a:t>possível duplicata</a:t>
            </a:r>
            <a:endParaRPr kumimoji="0" lang="pt-BR"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pt-BR"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lang="pt-BR" altLang="en-US" sz="3500">
                <a:solidFill>
                  <a:srgbClr val="CC0000"/>
                </a:solidFill>
                <a:ea typeface="ＭＳ Ｐゴシック" panose="020B0600070205080204" pitchFamily="34" charset="-128"/>
              </a:rPr>
              <a:t>manipulação de duplicatas</a:t>
            </a:r>
            <a:r>
              <a:rPr kumimoji="0" lang="pt-BR" altLang="en-US" sz="35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p>
          <a:p>
            <a:pPr marL="460375" lvl="0" indent="-217488">
              <a:defRPr/>
            </a:pPr>
            <a:r>
              <a:rPr lang="pt-BR" altLang="en-US">
                <a:solidFill>
                  <a:prstClr val="black"/>
                </a:solidFill>
                <a:ea typeface="ＭＳ Ｐゴシック" panose="020B0600070205080204" pitchFamily="34" charset="-128"/>
              </a:rPr>
              <a:t>remetente </a:t>
            </a:r>
            <a:r>
              <a:rPr lang="pt-BR" altLang="en-US" dirty="0">
                <a:solidFill>
                  <a:prstClr val="black"/>
                </a:solidFill>
                <a:ea typeface="ＭＳ Ｐゴシック" panose="020B0600070205080204" pitchFamily="34" charset="-128"/>
              </a:rPr>
              <a:t>retransmite pacote atual se ACK/NAK estiver corrompido</a:t>
            </a:r>
            <a:r>
              <a:rPr lang="pt-BR" altLang="en-US">
                <a:solidFill>
                  <a:prstClr val="black"/>
                </a:solidFill>
                <a:ea typeface="ＭＳ Ｐゴシック" panose="020B0600070205080204" pitchFamily="34" charset="-128"/>
              </a:rPr>
              <a:t>
emissor adiciona </a:t>
            </a:r>
            <a:r>
              <a:rPr lang="pt-BR" altLang="en-US" i="1">
                <a:solidFill>
                  <a:srgbClr val="000099"/>
                </a:solidFill>
                <a:ea typeface="ＭＳ Ｐゴシック" panose="020B0600070205080204" pitchFamily="34" charset="-128"/>
              </a:rPr>
              <a:t>número de sequência</a:t>
            </a: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para cada pacote</a:t>
            </a:r>
          </a:p>
          <a:p>
            <a:pPr marL="460375" lvl="0" indent="-217488">
              <a:defRPr/>
            </a:pPr>
            <a:r>
              <a:rPr lang="pt-BR" altLang="en-US">
                <a:solidFill>
                  <a:prstClr val="black"/>
                </a:solidFill>
                <a:ea typeface="ＭＳ Ｐゴシック" panose="020B0600070205080204" pitchFamily="34" charset="-128"/>
              </a:rPr>
              <a:t>receptor </a:t>
            </a:r>
            <a:r>
              <a:rPr lang="pt-BR" altLang="en-US" dirty="0">
                <a:solidFill>
                  <a:prstClr val="black"/>
                </a:solidFill>
                <a:ea typeface="ＭＳ Ｐゴシック" panose="020B0600070205080204" pitchFamily="34" charset="-128"/>
              </a:rPr>
              <a:t>descarta (não entrega) </a:t>
            </a:r>
            <a:r>
              <a:rPr lang="pt-BR" altLang="en-US">
                <a:solidFill>
                  <a:prstClr val="black"/>
                </a:solidFill>
                <a:ea typeface="ＭＳ Ｐゴシック" panose="020B0600070205080204" pitchFamily="34" charset="-128"/>
              </a:rPr>
              <a:t>pacote duplicado</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9"/>
            <a:ext cx="5984666" cy="2303463"/>
            <a:chOff x="1552" y="2800"/>
            <a:chExt cx="2578" cy="1451"/>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1001"/>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pare e espere</a:t>
              </a:r>
              <a:endParaRPr kumimoji="0" lang="pt-BR"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11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85000"/>
                </a:lnSpc>
                <a:defRPr/>
              </a:pPr>
              <a:r>
                <a:rPr lang="pt-BR" sz="3200" dirty="0">
                  <a:solidFill>
                    <a:prstClr val="black"/>
                  </a:solidFill>
                  <a:latin typeface="Calibri" panose="020F0502020204030204"/>
                </a:rPr>
                <a:t>remetente envia um pacote, em seguida, espera por resposta do receptor</a:t>
              </a:r>
              <a:r>
                <a:rPr lang="pt-BR" sz="3200">
                  <a:solidFill>
                    <a:prstClr val="black"/>
                  </a:solidFill>
                  <a:latin typeface="Calibri" panose="020F0502020204030204"/>
                </a:rPr>
                <a:t>
</a:t>
              </a:r>
              <a:endPar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54</a:t>
            </a:fld>
            <a:endParaRPr lang="pt-BR"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pt-BR" sz="4800" dirty="0"/>
              <a:t>rdt2.1: emissor, manipulando ACK/</a:t>
            </a:r>
            <a:r>
              <a:rPr lang="pt-BR" sz="4800" dirty="0" err="1"/>
              <a:t>NAKs</a:t>
            </a:r>
            <a:r>
              <a:rPr lang="pt-BR" sz="4800" dirty="0"/>
              <a:t> corrompidos</a:t>
            </a:r>
            <a:endParaRPr lang="pt-BR"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a:solidFill>
                  <a:srgbClr val="000000"/>
                </a:solidFill>
                <a:latin typeface="Arial" panose="020B0604020202020204" pitchFamily="34" charset="0"/>
              </a:rPr>
              <a:t>Aguarde chamada 0 de cima
</a:t>
            </a:r>
            <a:endParaRPr kumimoji="0" lang="pt-BR" altLang="en-US" sz="1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a:solidFill>
                    <a:srgbClr val="000000"/>
                  </a:solidFill>
                  <a:latin typeface="Arial" panose="020B0604020202020204" pitchFamily="34" charset="0"/>
                </a:rPr>
                <a:t>Aguarde ACK ou NAK 0
</a:t>
              </a:r>
              <a:endParaRPr kumimoji="0" lang="pt-BR" altLang="en-US" sz="1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4853091" cy="1024838"/>
            <a:chOff x="4914364" y="1394027"/>
            <a:chExt cx="3694113" cy="1024838"/>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(0, 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24838"/>
              <a:chOff x="4928652" y="1394027"/>
              <a:chExt cx="2852737" cy="1024838"/>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187459" y="2260801"/>
                <a:ext cx="1312306" cy="158064"/>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pt-BR" altLang="en-US" sz="1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4848762" cy="984250"/>
            <a:chOff x="5155664" y="4908752"/>
            <a:chExt cx="4848762"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4848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(1, 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isNAK(rcvpkt) )</a:t>
              </a:r>
              <a:endParaRPr kumimoji="0" lang="pt-BR" altLang="en-US" sz="1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a:solidFill>
                    <a:srgbClr val="000000"/>
                  </a:solidFill>
                  <a:latin typeface="Arial" panose="020B0604020202020204" pitchFamily="34" charset="0"/>
                </a:rPr>
                <a:t>Aguarde chamada 1 de cima
</a:t>
              </a:r>
              <a:endParaRPr kumimoji="0" lang="pt-BR" altLang="en-US" sz="1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a:solidFill>
                    <a:srgbClr val="000000"/>
                  </a:solidFill>
                  <a:latin typeface="Arial" panose="020B0604020202020204" pitchFamily="34" charset="0"/>
                </a:rPr>
                <a:t>Aguarde ACK ou NAK 1
</a:t>
              </a:r>
              <a:endParaRPr kumimoji="0" lang="pt-BR" altLang="en-US" sz="1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&amp;&amp; isACK(rcvpkt)</a:t>
              </a:r>
              <a:r>
                <a:rPr kumimoji="0" lang="pt-BR" altLang="en-US" sz="10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55</a:t>
            </a:fld>
            <a:endParaRPr lang="pt-BR"/>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a:t>rdt2.1: receptor, </a:t>
            </a:r>
            <a:r>
              <a:rPr lang="pt-BR" sz="4800" dirty="0"/>
              <a:t>manipulando ACK/</a:t>
            </a:r>
            <a:r>
              <a:rPr lang="pt-BR" sz="4800" dirty="0" err="1"/>
              <a:t>NAKs</a:t>
            </a:r>
            <a:r>
              <a:rPr lang="pt-BR" sz="4800" dirty="0"/>
              <a:t> corrompidos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688044" y="3345999"/>
            <a:ext cx="893763" cy="795338"/>
            <a:chOff x="915" y="1131"/>
            <a:chExt cx="563"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15" y="1153"/>
              <a:ext cx="5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Aguarde</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0 de </a:t>
              </a: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baixo</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31119" y="3380924"/>
            <a:ext cx="857250" cy="796925"/>
            <a:chOff x="4378" y="3133"/>
            <a:chExt cx="54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378" y="3163"/>
              <a:ext cx="54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Aguarde</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1 de </a:t>
              </a: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baixo</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96875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rcvpkt,dados</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4571842" cy="1181100"/>
            <a:chOff x="7162957" y="2655437"/>
            <a:chExt cx="457184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6" y="2952299"/>
              <a:ext cx="389239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(NAK,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4548030" cy="1162050"/>
            <a:chOff x="7186769" y="3665087"/>
            <a:chExt cx="4548030"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1" y="4417562"/>
              <a:ext cx="3933668"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has_seq1(</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439536"/>
            <a:ext cx="3087687" cy="1354285"/>
            <a:chOff x="1867057" y="2591937"/>
            <a:chExt cx="3087687" cy="1354285"/>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(NAK,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3082622"/>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rdt2.1: discussão</a:t>
            </a:r>
            <a:endParaRPr lang="pt-BR"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sng"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rPr>
              <a:t>emissor:</a:t>
            </a:r>
            <a:endParaRPr kumimoji="0" lang="pt-BR" altLang="en-US" sz="3200" b="0" i="0"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cs typeface="+mn-cs"/>
            </a:endParaRPr>
          </a:p>
          <a:p>
            <a:pPr lvl="0">
              <a:defRPr/>
            </a:pPr>
            <a:r>
              <a:rPr lang="pt-BR" altLang="en-US" dirty="0">
                <a:solidFill>
                  <a:prstClr val="black"/>
                </a:solidFill>
                <a:ea typeface="ＭＳ Ｐゴシック" panose="020B0600070205080204" pitchFamily="34" charset="-128"/>
              </a:rPr>
              <a:t>número de sequência adicionado a pacote</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dois números de sequência</a:t>
            </a:r>
            <a:r>
              <a:rPr kumimoji="0" lang="pt-BR" altLang="ja-JP"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(0,1) são suficientes.  Por que?</a:t>
            </a:r>
          </a:p>
          <a:p>
            <a:pPr lvl="0">
              <a:defRPr/>
            </a:pPr>
            <a:r>
              <a:rPr lang="pt-BR" altLang="en-US" dirty="0">
                <a:solidFill>
                  <a:prstClr val="black"/>
                </a:solidFill>
                <a:ea typeface="ＭＳ Ｐゴシック" panose="020B0600070205080204" pitchFamily="34" charset="-128"/>
              </a:rPr>
              <a:t>deve verificar se recebeu ACK/NAK corrompido  </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lvl="0">
              <a:defRPr/>
            </a:pPr>
            <a:r>
              <a:rPr lang="pt-BR" altLang="en-US" dirty="0">
                <a:solidFill>
                  <a:prstClr val="black"/>
                </a:solidFill>
                <a:ea typeface="ＭＳ Ｐゴシック" panose="020B0600070205080204" pitchFamily="34" charset="-128"/>
              </a:rPr>
              <a:t>duas vezes mais estados</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lang="pt-BR" altLang="en-US" dirty="0">
                <a:solidFill>
                  <a:prstClr val="black"/>
                </a:solidFill>
                <a:ea typeface="ＭＳ Ｐゴシック" panose="020B0600070205080204" pitchFamily="34" charset="-128"/>
              </a:rPr>
              <a:t>estado deve “lembrar” se pacote “esperado” deve ter número de sequência 0 ou 1 </a:t>
            </a:r>
            <a:endPar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200" b="0" i="0" u="sng" strike="noStrike" kern="1200" cap="none" spc="0" normalizeH="0" baseline="0" dirty="0">
                <a:ln>
                  <a:noFill/>
                </a:ln>
                <a:solidFill>
                  <a:srgbClr val="CC0000"/>
                </a:solidFill>
                <a:effectLst/>
                <a:uLnTx/>
                <a:uFillTx/>
                <a:latin typeface="Calibri" panose="020F0502020204030204"/>
                <a:ea typeface="+mn-ea"/>
                <a:cs typeface="+mn-cs"/>
              </a:rPr>
              <a:t>receptor:</a:t>
            </a:r>
            <a:endParaRPr kumimoji="0" lang="pt-BR" sz="3200" b="0" i="0" u="none" strike="noStrike" kern="1200" cap="none" spc="0" normalizeH="0" baseline="0" dirty="0">
              <a:ln>
                <a:noFill/>
              </a:ln>
              <a:solidFill>
                <a:srgbClr val="CC0000"/>
              </a:solidFill>
              <a:effectLst/>
              <a:uLnTx/>
              <a:uFillTx/>
              <a:latin typeface="Calibri" panose="020F0502020204030204"/>
              <a:ea typeface="+mn-ea"/>
              <a:cs typeface="+mn-cs"/>
            </a:endParaRPr>
          </a:p>
          <a:p>
            <a:pPr lvl="0">
              <a:buFont typeface="Wingdings" charset="2"/>
              <a:buChar char="§"/>
              <a:defRPr/>
            </a:pPr>
            <a:r>
              <a:rPr lang="pt-BR" dirty="0">
                <a:solidFill>
                  <a:prstClr val="black"/>
                </a:solidFill>
              </a:rPr>
              <a:t>deve verificar se o pacote recebido é duplicado</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estado indica se 0 ou 1 é o número de sequência do pacote esperado</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nota: o</a:t>
            </a:r>
            <a:r>
              <a:rPr kumimoji="0" lang="pt-BR" sz="2800" b="0" i="0" u="none" strike="noStrike" kern="1200" cap="none" spc="0" normalizeH="0" dirty="0">
                <a:ln>
                  <a:noFill/>
                </a:ln>
                <a:solidFill>
                  <a:prstClr val="black"/>
                </a:solidFill>
                <a:effectLst/>
                <a:uLnTx/>
                <a:uFillTx/>
                <a:latin typeface="Calibri" panose="020F0502020204030204"/>
                <a:ea typeface="+mn-ea"/>
                <a:cs typeface="+mn-cs"/>
              </a:rPr>
              <a:t> receptor </a:t>
            </a:r>
            <a:r>
              <a:rPr kumimoji="0" lang="pt-BR" sz="2800" b="0" i="1" u="none" strike="noStrike" kern="1200" cap="none" spc="0" normalizeH="0" baseline="0" dirty="0">
                <a:ln>
                  <a:noFill/>
                </a:ln>
                <a:solidFill>
                  <a:prstClr val="black"/>
                </a:solidFill>
                <a:effectLst/>
                <a:uLnTx/>
                <a:uFillTx/>
                <a:latin typeface="Calibri" panose="020F0502020204030204"/>
                <a:ea typeface="+mn-ea"/>
                <a:cs typeface="+mn-cs"/>
              </a:rPr>
              <a:t>não</a:t>
            </a: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 tem como saber se o último ACK/NAK foi</a:t>
            </a:r>
            <a:r>
              <a:rPr kumimoji="0" lang="pt-BR" sz="2800" b="0" i="0" u="none" strike="noStrike" kern="1200" cap="none" spc="0" normalizeH="0" dirty="0">
                <a:ln>
                  <a:noFill/>
                </a:ln>
                <a:solidFill>
                  <a:prstClr val="black"/>
                </a:solidFill>
                <a:effectLst/>
                <a:uLnTx/>
                <a:uFillTx/>
                <a:latin typeface="Calibri" panose="020F0502020204030204"/>
                <a:ea typeface="+mn-ea"/>
                <a:cs typeface="+mn-cs"/>
              </a:rPr>
              <a:t> recebido ok no emissor</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57</a:t>
            </a:fld>
            <a:endParaRPr lang="pt-BR"/>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rdt2.2: um protocolo sem NAK</a:t>
            </a:r>
            <a:endParaRPr lang="pt-BR"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lvl="0" indent="-280988">
              <a:buFont typeface="Wingdings" charset="2"/>
              <a:buChar char="§"/>
              <a:defRPr/>
            </a:pPr>
            <a:r>
              <a:rPr lang="pt-BR" sz="3200" dirty="0">
                <a:solidFill>
                  <a:prstClr val="black"/>
                </a:solidFill>
              </a:rPr>
              <a:t>mesma funcionalidade do rdt2.1, usando apenas </a:t>
            </a:r>
            <a:r>
              <a:rPr lang="pt-BR" sz="3200" dirty="0" err="1">
                <a:solidFill>
                  <a:prstClr val="black"/>
                </a:solidFill>
              </a:rPr>
              <a:t>ACKs</a:t>
            </a:r>
            <a:r>
              <a:rPr lang="pt-BR" sz="3200" dirty="0">
                <a:solidFill>
                  <a:prstClr val="black"/>
                </a:solidFill>
              </a:rPr>
              <a:t>
em vez de NAK, receptor envia ACK para último pacote recebido OK</a:t>
            </a:r>
            <a:endParaRPr kumimoji="0" lang="pt-BR" sz="3200" b="0" i="0" u="none" strike="noStrike" kern="1200" cap="none" spc="0" normalizeH="0" baseline="0" dirty="0">
              <a:ln>
                <a:noFill/>
              </a:ln>
              <a:solidFill>
                <a:prstClr val="black"/>
              </a:solidFill>
              <a:effectLst/>
              <a:uLnTx/>
              <a:uFillTx/>
              <a:latin typeface="Calibri" panose="020F0502020204030204"/>
              <a:ea typeface="+mn-ea"/>
              <a:cs typeface="+mn-cs"/>
            </a:endParaRPr>
          </a:p>
          <a:p>
            <a:pPr marL="808038" lvl="1" indent="-219075">
              <a:buFont typeface="Arial"/>
              <a:buChar char="•"/>
              <a:defRPr/>
            </a:pPr>
            <a:r>
              <a:rPr lang="pt-BR" sz="2800" dirty="0">
                <a:solidFill>
                  <a:prstClr val="black"/>
                </a:solidFill>
              </a:rPr>
              <a:t>receptor deve incluir </a:t>
            </a:r>
            <a:r>
              <a:rPr lang="pt-BR" sz="2800" i="1" dirty="0">
                <a:solidFill>
                  <a:prstClr val="black"/>
                </a:solidFill>
              </a:rPr>
              <a:t>explicitamente</a:t>
            </a:r>
            <a:r>
              <a:rPr lang="pt-BR" sz="2800" dirty="0">
                <a:solidFill>
                  <a:prstClr val="black"/>
                </a:solidFill>
              </a:rPr>
              <a:t> número de sequência do </a:t>
            </a:r>
            <a:r>
              <a:rPr lang="pt-BR" sz="2800">
                <a:solidFill>
                  <a:prstClr val="black"/>
                </a:solidFill>
              </a:rPr>
              <a:t>pacote sendo </a:t>
            </a:r>
            <a:r>
              <a:rPr lang="pt-BR" sz="2800" dirty="0">
                <a:solidFill>
                  <a:prstClr val="black"/>
                </a:solidFill>
              </a:rPr>
              <a:t>reconhecido </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460375" indent="-280988">
              <a:buFont typeface="Wingdings" charset="2"/>
              <a:buChar char="§"/>
              <a:defRPr/>
            </a:pPr>
            <a:r>
              <a:rPr lang="pt-BR" sz="3200" dirty="0">
                <a:solidFill>
                  <a:prstClr val="black"/>
                </a:solidFill>
              </a:rPr>
              <a:t>ACK duplicado no remetente resulta na mesma ação que o NAK: </a:t>
            </a:r>
            <a:r>
              <a:rPr lang="pt-BR" sz="3200" i="1" dirty="0">
                <a:solidFill>
                  <a:prstClr val="black"/>
                </a:solidFill>
              </a:rPr>
              <a:t>retransmitir pacote atual</a:t>
            </a: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5524060"/>
            <a:ext cx="10863295" cy="1077218"/>
          </a:xfrm>
          <a:prstGeom prst="rect">
            <a:avLst/>
          </a:prstGeom>
          <a:noFill/>
        </p:spPr>
        <p:txBody>
          <a:bodyPr wrap="none" rtlCol="0">
            <a:spAutoFit/>
          </a:bodyPr>
          <a:lstStyle/>
          <a:p>
            <a:pPr lvl="0">
              <a:defRPr/>
            </a:pPr>
            <a:r>
              <a:rPr lang="pt-BR" sz="3200" dirty="0">
                <a:solidFill>
                  <a:prstClr val="black"/>
                </a:solidFill>
              </a:rPr>
              <a:t>Como veremos, o TCP usa essa abordagem para ser livre de NAK
</a:t>
            </a:r>
            <a:endParaRPr kumimoji="0" lang="pt-BR" sz="32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58</a:t>
            </a:fld>
            <a:endParaRPr lang="pt-BR"/>
          </a:p>
        </p:txBody>
      </p:sp>
    </p:spTree>
    <p:extLst>
      <p:ext uri="{BB962C8B-B14F-4D97-AF65-F5344CB8AC3E}">
        <p14:creationId xmlns:p14="http://schemas.microsoft.com/office/powerpoint/2010/main" val="104663641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rdt2.2: fragmentos do emissor e do receptor</a:t>
            </a:r>
            <a:endParaRPr lang="pt-BR"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Aguarde a chamada 0 de cima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320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(0, 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6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1" i="0" u="none" strike="noStrike" kern="0" cap="none" spc="0" normalizeH="0" baseline="0" err="1">
                  <a:ln>
                    <a:noFill/>
                  </a:ln>
                  <a:solidFill>
                    <a:srgbClr val="FF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1"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1" i="0" u="none" strike="noStrike" kern="0" cap="none" spc="0" normalizeH="0" baseline="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1" i="0" u="none" strike="noStrike" kern="0" cap="none" spc="0" normalizeH="0" baseline="0" dirty="0">
                  <a:ln>
                    <a:noFill/>
                  </a:ln>
                  <a:solidFill>
                    <a:srgbClr val="FF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1" i="0" u="none" strike="noStrike" kern="0" cap="none" spc="0" normalizeH="0" baseline="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1"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1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pt-BR" altLang="en-US" sz="1600" b="1"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pt-BR" altLang="en-US" sz="10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a:t>
                </a:r>
                <a:br>
                  <a:rPr lang="pt-BR" altLang="en-US" sz="1400" kern="0" dirty="0">
                    <a:solidFill>
                      <a:srgbClr val="000000"/>
                    </a:solidFill>
                    <a:latin typeface="Arial" panose="020B0604020202020204" pitchFamily="34" charset="0"/>
                  </a:rPr>
                </a:br>
                <a:r>
                  <a:rPr lang="pt-BR" altLang="en-US" sz="1400" kern="0" dirty="0">
                    <a:solidFill>
                      <a:srgbClr val="000000"/>
                    </a:solidFill>
                    <a:latin typeface="Arial" panose="020B0604020202020204" pitchFamily="34" charset="0"/>
                  </a:rPr>
                  <a:t>por ACK 0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211" y="1810"/>
              <a:ext cx="1239"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dirty="0">
                  <a:ln>
                    <a:noFill/>
                  </a:ln>
                  <a:solidFill>
                    <a:srgbClr val="000099"/>
                  </a:solidFill>
                  <a:effectLst/>
                  <a:uLnTx/>
                  <a:uFillTx/>
                  <a:latin typeface="Tahoma" charset="0"/>
                  <a:ea typeface="ＭＳ Ｐゴシック" charset="0"/>
                  <a:cs typeface="+mn-cs"/>
                </a:rPr>
                <a:t>fragmento da</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2000" kern="0" dirty="0">
                  <a:solidFill>
                    <a:srgbClr val="000099"/>
                  </a:solidFill>
                </a:rPr>
                <a:t>FSM do emissor</a:t>
              </a:r>
              <a:endParaRPr kumimoji="0" lang="pt-BR" sz="2000" b="0" i="0" u="none" strike="noStrike" kern="0" cap="none" spc="0" normalizeH="0" baseline="0" dirty="0">
                <a:ln>
                  <a:noFill/>
                </a:ln>
                <a:solidFill>
                  <a:srgbClr val="000099"/>
                </a:solidFill>
                <a:effectLst/>
                <a:uLnTx/>
                <a:uFillTx/>
                <a:latin typeface="Tahoma" charset="0"/>
                <a:ea typeface="ＭＳ Ｐゴシック" charset="0"/>
                <a:cs typeface="+mn-cs"/>
              </a:endParaRP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8045451" cy="2535237"/>
            <a:chOff x="0" y="2409"/>
            <a:chExt cx="5068"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pt-BR" altLang="en-US" sz="1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3239"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rcvpkt,dados</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1" i="0" u="none" strike="noStrike" kern="0" cap="none" spc="0" normalizeH="0" baseline="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1" i="0" u="none" strike="noStrike" kern="0" cap="none" spc="0" normalizeH="0" baseline="0" dirty="0">
                  <a:ln>
                    <a:noFill/>
                  </a:ln>
                  <a:solidFill>
                    <a:srgbClr val="FF0000"/>
                  </a:solidFill>
                  <a:effectLst/>
                  <a:uLnTx/>
                  <a:uFillTx/>
                  <a:latin typeface="Arial" panose="020B0604020202020204" pitchFamily="34" charset="0"/>
                  <a:ea typeface="ＭＳ Ｐゴシック" panose="020B0600070205080204" pitchFamily="34" charset="-128"/>
                  <a:cs typeface="+mn-cs"/>
                </a:rPr>
                <a:t> = </a:t>
              </a:r>
              <a:r>
                <a:rPr kumimoji="0" lang="pt-BR" altLang="en-US" sz="1600" b="1" i="0" u="none" strike="noStrike" kern="0" cap="none" spc="0" normalizeH="0" baseline="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600" b="1" i="0" u="none" strike="noStrike" kern="0" cap="none" spc="0" normalizeH="0" baseline="0" dirty="0">
                  <a:ln>
                    <a:noFill/>
                  </a:ln>
                  <a:solidFill>
                    <a:srgbClr val="FF0000"/>
                  </a:solidFill>
                  <a:effectLst/>
                  <a:uLnTx/>
                  <a:uFillTx/>
                  <a:latin typeface="Arial" panose="020B0604020202020204" pitchFamily="34" charset="0"/>
                  <a:ea typeface="ＭＳ Ｐゴシック" panose="020B0600070205080204" pitchFamily="34" charset="-128"/>
                  <a:cs typeface="+mn-cs"/>
                </a:rPr>
                <a:t>(ACK1,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0" i="0" u="none" strike="noStrike" kern="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0" i="0" u="none" strike="noStrike" kern="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0 de baixo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600" b="1"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pt-BR" altLang="en-US" sz="1600" b="1" i="0" u="none" strike="noStrike" kern="0" cap="none" spc="0" normalizeH="0" baseline="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600" b="1" i="0" u="none" strike="noStrike" kern="0" cap="none" spc="0" normalizeH="0" baseline="0" err="1">
                    <a:ln>
                      <a:noFill/>
                    </a:ln>
                    <a:solidFill>
                      <a:srgbClr val="FF0000"/>
                    </a:solidFill>
                    <a:effectLst/>
                    <a:uLnTx/>
                    <a:uFillTx/>
                    <a:latin typeface="Arial" panose="020B0604020202020204" pitchFamily="34" charset="0"/>
                    <a:ea typeface="ＭＳ Ｐゴシック" panose="020B0600070205080204" pitchFamily="34" charset="-128"/>
                    <a:cs typeface="+mn-cs"/>
                  </a:rPr>
                  <a:t>udt</a:t>
                </a:r>
                <a:r>
                  <a:rPr kumimoji="0" lang="pt-BR" altLang="en-US" sz="1600" b="1" i="0" u="none" strike="noStrike" kern="0" cap="none" spc="0" normalizeH="0" baseline="0">
                    <a:ln>
                      <a:noFill/>
                    </a:ln>
                    <a:solidFill>
                      <a:srgbClr val="FF0000"/>
                    </a:solidFill>
                    <a:effectLst/>
                    <a:uLnTx/>
                    <a:uFillTx/>
                    <a:latin typeface="Arial" panose="020B0604020202020204" pitchFamily="34" charset="0"/>
                    <a:ea typeface="ＭＳ Ｐゴシック" panose="020B0600070205080204" pitchFamily="34" charset="-128"/>
                    <a:cs typeface="+mn-cs"/>
                  </a:rPr>
                  <a:t>_send(</a:t>
                </a:r>
                <a:r>
                  <a:rPr kumimoji="0" lang="pt-BR" altLang="en-US" sz="1600" b="1" i="0" u="none" strike="noStrike" kern="0" cap="none" spc="0" normalizeH="0" baseline="0" dirty="0" err="1">
                    <a:ln>
                      <a:noFill/>
                    </a:ln>
                    <a:solidFill>
                      <a:srgbClr val="FF0000"/>
                    </a:solidFill>
                    <a:effectLst/>
                    <a:uLnTx/>
                    <a:uFillTx/>
                    <a:latin typeface="Arial" panose="020B0604020202020204" pitchFamily="34" charset="0"/>
                    <a:ea typeface="ＭＳ Ｐゴシック" panose="020B0600070205080204" pitchFamily="34" charset="-128"/>
                    <a:cs typeface="+mn-cs"/>
                  </a:rPr>
                  <a:t>sndpkt</a:t>
                </a:r>
                <a:r>
                  <a:rPr kumimoji="0" lang="pt-BR" altLang="en-US" sz="1600" b="1" i="0" u="none" strike="noStrike" kern="0" cap="none" spc="0" normalizeH="0" baseline="0" dirty="0">
                    <a:ln>
                      <a:noFill/>
                    </a:ln>
                    <a:solidFill>
                      <a:srgbClr val="FF0000"/>
                    </a:solidFill>
                    <a:effectLst/>
                    <a:uLnTx/>
                    <a:uFillTx/>
                    <a:latin typeface="Arial" panose="020B0604020202020204" pitchFamily="34" charset="0"/>
                    <a:ea typeface="ＭＳ Ｐゴシック" panose="020B0600070205080204" pitchFamily="34" charset="-128"/>
                    <a:cs typeface="+mn-cs"/>
                  </a:rPr>
                  <a:t>)</a:t>
                </a:r>
                <a:endParaRPr kumimoji="0" lang="pt-BR" altLang="en-US" sz="1600" b="1" i="0" u="none" strike="noStrike" kern="0" cap="none" spc="0" normalizeH="0" baseline="0" dirty="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009" y="2709"/>
                <a:ext cx="133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dirty="0">
                    <a:ln>
                      <a:noFill/>
                    </a:ln>
                    <a:solidFill>
                      <a:srgbClr val="000099"/>
                    </a:solidFill>
                    <a:effectLst/>
                    <a:uLnTx/>
                    <a:uFillTx/>
                    <a:latin typeface="Tahoma" charset="0"/>
                    <a:ea typeface="ＭＳ Ｐゴシック" charset="0"/>
                    <a:cs typeface="+mn-cs"/>
                  </a:rPr>
                  <a:t>fragmento da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dirty="0">
                    <a:ln>
                      <a:noFill/>
                    </a:ln>
                    <a:solidFill>
                      <a:srgbClr val="000099"/>
                    </a:solidFill>
                    <a:effectLst/>
                    <a:uLnTx/>
                    <a:uFillTx/>
                    <a:latin typeface="Tahoma" charset="0"/>
                    <a:ea typeface="ＭＳ Ｐゴシック" charset="0"/>
                    <a:cs typeface="+mn-cs"/>
                  </a:rPr>
                  <a:t>FSM do receptor</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59</a:t>
            </a:fld>
            <a:endParaRPr lang="pt-BR"/>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altLang="en-US" dirty="0">
                <a:cs typeface="Calibri" panose="020F0502020204030204" pitchFamily="34" charset="0"/>
              </a:rPr>
              <a:t>Serviços e protocolos: transporte versus rede</a:t>
            </a:r>
            <a:endParaRPr lang="pt-BR"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8494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pt-BR"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analogia da família:</a:t>
              </a:r>
              <a:endParaRPr kumimoji="0" lang="pt-BR"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00000"/>
                </a:lnSpc>
                <a:buNone/>
                <a:defRPr/>
              </a:pPr>
              <a:r>
                <a:rPr lang="pt-BR" altLang="en-US" sz="3000" i="1" dirty="0">
                  <a:solidFill>
                    <a:prstClr val="black"/>
                  </a:solidFill>
                  <a:ea typeface="ＭＳ Ｐゴシック" panose="020B0600070205080204" pitchFamily="34" charset="-128"/>
                </a:rPr>
                <a:t>12 crianças na casa de Ana enviando cartas para 12 crianças na casa de Bill</a:t>
              </a:r>
              <a:r>
                <a:rPr kumimoji="0" lang="pt-BR"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pt-BR"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hospedeiros = casas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processos = crianças</a:t>
              </a:r>
            </a:p>
            <a:p>
              <a:pPr lvl="0">
                <a:lnSpc>
                  <a:spcPct val="100000"/>
                </a:lnSpc>
                <a:spcBef>
                  <a:spcPts val="400"/>
                </a:spcBef>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mensagens de aplicação = </a:t>
              </a:r>
              <a:r>
                <a:rPr lang="pt-BR" altLang="en-US" dirty="0">
                  <a:solidFill>
                    <a:prstClr val="black"/>
                  </a:solidFill>
                  <a:ea typeface="ＭＳ Ｐゴシック" panose="020B0600070205080204" pitchFamily="34" charset="-128"/>
                </a:rPr>
                <a:t>cartas em envelopes</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transport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protocol</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Ann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and</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who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in-house</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layer</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protocol</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postal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service</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6</a:t>
            </a:fld>
            <a:endParaRPr lang="pt-BR"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a:t>
            </a:r>
            <a:r>
              <a:rPr lang="en-US" dirty="0" err="1"/>
              <a:t>canais</a:t>
            </a:r>
            <a:r>
              <a:rPr lang="en-US" dirty="0"/>
              <a:t> com </a:t>
            </a:r>
            <a:r>
              <a:rPr lang="en-US" dirty="0" err="1"/>
              <a:t>erros</a:t>
            </a:r>
            <a:r>
              <a:rPr lang="en-US" i="1" dirty="0"/>
              <a:t> e</a:t>
            </a:r>
            <a:r>
              <a:rPr lang="en-US" dirty="0"/>
              <a:t> </a:t>
            </a:r>
            <a:r>
              <a:rPr lang="en-US" dirty="0" err="1"/>
              <a:t>perdas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lvl="0" indent="-12700">
              <a:buNone/>
              <a:defRPr/>
            </a:pPr>
            <a:r>
              <a:rPr lang="en-US" altLang="en-US" sz="3200" i="1" dirty="0">
                <a:solidFill>
                  <a:srgbClr val="CC0000"/>
                </a:solidFill>
                <a:ea typeface="ＭＳ Ｐゴシック" panose="020B0600070205080204" pitchFamily="34" charset="-128"/>
              </a:rPr>
              <a:t>Nova </a:t>
            </a:r>
            <a:r>
              <a:rPr lang="en-US" altLang="en-US" sz="3200" i="1" dirty="0" err="1">
                <a:solidFill>
                  <a:srgbClr val="CC0000"/>
                </a:solidFill>
                <a:ea typeface="ＭＳ Ｐゴシック" panose="020B0600070205080204" pitchFamily="34" charset="-128"/>
              </a:rPr>
              <a:t>suposição</a:t>
            </a:r>
            <a:r>
              <a:rPr lang="en-US" altLang="en-US" sz="3200" i="1" dirty="0">
                <a:solidFill>
                  <a:srgbClr val="CC0000"/>
                </a:solidFill>
                <a:ea typeface="ＭＳ Ｐゴシック" panose="020B0600070205080204" pitchFamily="34" charset="-128"/>
              </a:rPr>
              <a:t> do canal:</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lang="pt-BR" altLang="en-US" sz="3200" dirty="0">
                <a:solidFill>
                  <a:prstClr val="black"/>
                </a:solidFill>
                <a:ea typeface="ＭＳ Ｐゴシック" panose="020B0600070205080204" pitchFamily="34" charset="-128"/>
              </a:rPr>
              <a:t>canal subjacente também pode </a:t>
            </a:r>
            <a:r>
              <a:rPr lang="pt-BR" altLang="en-US" sz="3200" i="1" dirty="0">
                <a:solidFill>
                  <a:prstClr val="black"/>
                </a:solidFill>
                <a:ea typeface="ＭＳ Ｐゴシック" panose="020B0600070205080204" pitchFamily="34" charset="-128"/>
              </a:rPr>
              <a:t>perder</a:t>
            </a:r>
            <a:r>
              <a:rPr lang="pt-BR" altLang="en-US" sz="3200" dirty="0">
                <a:solidFill>
                  <a:prstClr val="black"/>
                </a:solidFill>
                <a:ea typeface="ＭＳ Ｐゴシック" panose="020B0600070205080204" pitchFamily="34" charset="-128"/>
              </a:rPr>
              <a:t> pacotes (dados, </a:t>
            </a:r>
            <a:r>
              <a:rPr lang="pt-BR" altLang="en-US" sz="3200" dirty="0" err="1">
                <a:solidFill>
                  <a:prstClr val="black"/>
                </a:solidFill>
                <a:ea typeface="ＭＳ Ｐゴシック" panose="020B0600070205080204" pitchFamily="34" charset="-128"/>
              </a:rPr>
              <a:t>ACKs</a:t>
            </a:r>
            <a:r>
              <a:rPr lang="pt-BR" altLang="en-US" sz="3200" dirty="0">
                <a:solidFill>
                  <a:prstClr val="black"/>
                </a:solidFill>
                <a:ea typeface="ＭＳ Ｐゴシック" panose="020B0600070205080204" pitchFamily="34" charset="-128"/>
              </a:rPr>
              <a:t>)</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lang="pt-BR" altLang="en-US" sz="2800" dirty="0">
                <a:solidFill>
                  <a:prstClr val="black"/>
                </a:solidFill>
                <a:ea typeface="ＭＳ Ｐゴシック" panose="020B0600070205080204" pitchFamily="34" charset="-128"/>
              </a:rPr>
              <a:t>soma de verificação, números de sequência, </a:t>
            </a:r>
            <a:r>
              <a:rPr lang="pt-BR" altLang="en-US" sz="2800" dirty="0" err="1">
                <a:solidFill>
                  <a:prstClr val="black"/>
                </a:solidFill>
                <a:ea typeface="ＭＳ Ｐゴシック" panose="020B0600070205080204" pitchFamily="34" charset="-128"/>
              </a:rPr>
              <a:t>ACKs</a:t>
            </a:r>
            <a:r>
              <a:rPr lang="pt-BR" altLang="en-US" sz="2800" dirty="0">
                <a:solidFill>
                  <a:prstClr val="black"/>
                </a:solidFill>
                <a:ea typeface="ＭＳ Ｐゴシック" panose="020B0600070205080204" pitchFamily="34" charset="-128"/>
              </a:rPr>
              <a:t>, retransmissões ajudarão ... mas não são o suficiente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938992"/>
          </a:xfrm>
          <a:prstGeom prst="rect">
            <a:avLst/>
          </a:prstGeom>
          <a:noFill/>
        </p:spPr>
        <p:txBody>
          <a:bodyPr wrap="square" rtlCol="0">
            <a:spAutoFit/>
          </a:bodyPr>
          <a:lstStyle/>
          <a:p>
            <a:pPr marL="581025" lvl="0" indent="-568325" algn="ctr">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lang="pt-BR" sz="4000" dirty="0">
                <a:solidFill>
                  <a:prstClr val="black"/>
                </a:solidFill>
              </a:rPr>
              <a:t>Como os </a:t>
            </a:r>
            <a:r>
              <a:rPr lang="pt-BR" sz="4000" i="1" dirty="0">
                <a:solidFill>
                  <a:prstClr val="black"/>
                </a:solidFill>
              </a:rPr>
              <a:t>humanos</a:t>
            </a:r>
            <a:r>
              <a:rPr lang="pt-BR" sz="4000" dirty="0">
                <a:solidFill>
                  <a:prstClr val="black"/>
                </a:solidFill>
              </a:rPr>
              <a:t> lidam com palavras perdidas de emissor para receptor na conversa?</a:t>
            </a: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dirty="0"/>
              <a:t>rdt3.0: canais com erros</a:t>
            </a:r>
            <a:r>
              <a:rPr lang="pt-BR" i="1" dirty="0"/>
              <a:t> e</a:t>
            </a:r>
            <a:r>
              <a:rPr lang="pt-BR" dirty="0"/>
              <a:t> perdas</a:t>
            </a:r>
            <a:endParaRPr lang="pt-BR"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lvl="0" indent="0">
              <a:buNone/>
              <a:defRPr/>
            </a:pPr>
            <a:r>
              <a:rPr kumimoji="0" lang="pt-BR" altLang="en-US" b="0" i="1" u="none" strike="noStrike" kern="1200" cap="none" spc="0" normalizeH="0" baseline="0" dirty="0">
                <a:ln>
                  <a:noFill/>
                </a:ln>
                <a:solidFill>
                  <a:srgbClr val="CC0000"/>
                </a:solidFill>
                <a:effectLst/>
                <a:uLnTx/>
                <a:uFillTx/>
                <a:latin typeface="Calibri" panose="020F0502020204030204"/>
                <a:ea typeface="ＭＳ Ｐゴシック" panose="020B0600070205080204" pitchFamily="34" charset="-128"/>
              </a:rPr>
              <a:t>Abordagem:</a:t>
            </a:r>
            <a:r>
              <a:rPr kumimoji="0" lang="pt-BR" altLang="en-US"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rPr>
              <a:t> </a:t>
            </a:r>
            <a:r>
              <a:rPr lang="pt-BR" altLang="en-US" dirty="0">
                <a:solidFill>
                  <a:prstClr val="black"/>
                </a:solidFill>
                <a:ea typeface="ＭＳ Ｐゴシック" panose="020B0600070205080204" pitchFamily="34" charset="-128"/>
              </a:rPr>
              <a:t>emissor espera quantidade “razoável” de tempo por ACK </a:t>
            </a:r>
            <a:endParaRPr kumimoji="0" lang="pt-BR" altLang="ja-JP"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406400" lvl="0" indent="-341313">
              <a:lnSpc>
                <a:spcPct val="80000"/>
              </a:lnSpc>
              <a:spcBef>
                <a:spcPts val="1200"/>
              </a:spcBef>
              <a:defRPr/>
            </a:pPr>
            <a:r>
              <a:rPr lang="pt-BR" altLang="en-US" dirty="0">
                <a:solidFill>
                  <a:prstClr val="black"/>
                </a:solidFill>
                <a:ea typeface="ＭＳ Ｐゴシック" panose="020B0600070205080204" pitchFamily="34" charset="-128"/>
              </a:rPr>
              <a:t>retransmite se nenhum ACK foi recebido neste tempo</a:t>
            </a:r>
            <a:endParaRPr kumimoji="0" lang="pt-BR" altLang="en-US"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406400" lvl="0" indent="-341313">
              <a:lnSpc>
                <a:spcPct val="70000"/>
              </a:lnSpc>
              <a:spcBef>
                <a:spcPts val="1200"/>
              </a:spcBef>
              <a:defRPr/>
            </a:pPr>
            <a:r>
              <a:rPr lang="pt-BR" altLang="en-US" dirty="0">
                <a:solidFill>
                  <a:prstClr val="black"/>
                </a:solidFill>
                <a:latin typeface="Calibri" panose="020F0502020204030204"/>
                <a:ea typeface="ＭＳ Ｐゴシック" panose="020B0600070205080204" pitchFamily="34" charset="-128"/>
              </a:rPr>
              <a:t>se pacote</a:t>
            </a:r>
            <a:r>
              <a:rPr kumimoji="0" lang="pt-BR" altLang="en-US"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rPr>
              <a:t> (ou ACK</a:t>
            </a:r>
            <a:r>
              <a:rPr lang="pt-BR" altLang="en-US" dirty="0">
                <a:solidFill>
                  <a:prstClr val="black"/>
                </a:solidFill>
                <a:ea typeface="ＭＳ Ｐゴシック" panose="020B0600070205080204" pitchFamily="34" charset="-128"/>
              </a:rPr>
              <a:t>) está apenas atrasado (não perdido):</a:t>
            </a:r>
            <a:endParaRPr kumimoji="0" lang="pt-BR" altLang="en-US"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747713" lvl="2" indent="-374650">
              <a:spcBef>
                <a:spcPts val="1200"/>
              </a:spcBef>
              <a:buClr>
                <a:srgbClr val="0000A8"/>
              </a:buClr>
              <a:defRPr/>
            </a:pPr>
            <a:r>
              <a:rPr lang="pt-BR" altLang="en-US" sz="2400" dirty="0">
                <a:solidFill>
                  <a:prstClr val="black"/>
                </a:solidFill>
                <a:ea typeface="ＭＳ Ｐゴシック" panose="020B0600070205080204" pitchFamily="34" charset="-128"/>
              </a:rPr>
              <a:t>a retransmissão será duplicada, mas os números de sequência já lidam com isso! 
receptor deve especificar número de sequência do </a:t>
            </a:r>
            <a:r>
              <a:rPr lang="pt-BR" altLang="en-US" sz="2400">
                <a:solidFill>
                  <a:prstClr val="black"/>
                </a:solidFill>
                <a:ea typeface="ＭＳ Ｐゴシック" panose="020B0600070205080204" pitchFamily="34" charset="-128"/>
              </a:rPr>
              <a:t>pacote sendo </a:t>
            </a:r>
            <a:r>
              <a:rPr lang="pt-BR" altLang="en-US" sz="2400" dirty="0">
                <a:solidFill>
                  <a:prstClr val="black"/>
                </a:solidFill>
                <a:ea typeface="ＭＳ Ｐゴシック" panose="020B0600070205080204" pitchFamily="34" charset="-128"/>
              </a:rPr>
              <a:t>reconhecido</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pt-BR" sz="2400" b="0" i="1" u="none" strike="noStrike" kern="0" cap="none" spc="0" normalizeH="0" baseline="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751113" y="3743604"/>
            <a:ext cx="10924659" cy="10164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lvl="0" indent="-341313">
              <a:lnSpc>
                <a:spcPct val="100000"/>
              </a:lnSpc>
              <a:spcBef>
                <a:spcPts val="1200"/>
              </a:spcBef>
              <a:defRPr/>
            </a:pPr>
            <a:r>
              <a:rPr lang="pt-BR" altLang="en-US" dirty="0">
                <a:solidFill>
                  <a:prstClr val="black"/>
                </a:solidFill>
                <a:ea typeface="ＭＳ Ｐゴシック" panose="020B0600070205080204" pitchFamily="34" charset="-128"/>
              </a:rPr>
              <a:t>usa temporizador de contagem regressiva para interromper após quantidade “razoável” de tempo</a:t>
            </a:r>
            <a:endParaRPr kumimoji="0" lang="pt-BR" altLang="en-US"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61</a:t>
            </a:fld>
            <a:endParaRPr lang="pt-BR"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par>
                                <p:cTn id="22" presetID="9" presetClass="entr" presetSubtype="0" fill="hold" nodeType="with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Effect transition="in" filter="dissolve">
                                      <p:cBhvr>
                                        <p:cTn id="24" dur="500"/>
                                        <p:tgtEl>
                                          <p:spTgt spid="10">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dissolve">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err="1"/>
              <a:t>emissor</a:t>
            </a:r>
            <a:r>
              <a:rPr lang="en-US" sz="4800" dirty="0"/>
              <a:t> rdt3.0</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69" y="1320"/>
              <a:ext cx="512"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en-US" altLang="en-US" sz="1400" kern="0" dirty="0" err="1">
                  <a:solidFill>
                    <a:srgbClr val="000000"/>
                  </a:solidFill>
                  <a:latin typeface="Arial" panose="020B0604020202020204" pitchFamily="34" charset="0"/>
                </a:rPr>
                <a:t>Espere</a:t>
              </a:r>
              <a:r>
                <a:rPr lang="en-US" altLang="en-US" sz="1400" kern="0" dirty="0">
                  <a:solidFill>
                    <a:srgbClr val="000000"/>
                  </a:solidFill>
                  <a:latin typeface="Arial" panose="020B0604020202020204" pitchFamily="34" charset="0"/>
                </a:rPr>
                <a:t> por ACK0
</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2" y="1183947"/>
            <a:ext cx="4292423" cy="1144587"/>
            <a:chOff x="4758072" y="1183947"/>
            <a:chExt cx="4292423"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2" y="1477634"/>
              <a:ext cx="429242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dados,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Espere</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chamada</a:t>
              </a: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1 de </a:t>
              </a:r>
              <a:r>
                <a:rPr kumimoji="0" lang="en-US" altLang="en-US" sz="14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cima</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4376030" cy="1038225"/>
            <a:chOff x="5054936" y="4832022"/>
            <a:chExt cx="4376030"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437603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dados, soma de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verificação</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chamada 0 de cima
</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65" y="1327"/>
              <a:ext cx="508"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en-US" altLang="en-US" sz="1400" kern="0" dirty="0" err="1">
                  <a:solidFill>
                    <a:srgbClr val="000000"/>
                  </a:solidFill>
                  <a:latin typeface="Arial" panose="020B0604020202020204" pitchFamily="34" charset="0"/>
                </a:rPr>
                <a:t>Espere</a:t>
              </a:r>
              <a:r>
                <a:rPr lang="en-US" altLang="en-US" sz="1400" kern="0" dirty="0">
                  <a:solidFill>
                    <a:srgbClr val="000000"/>
                  </a:solidFill>
                  <a:latin typeface="Arial" panose="020B0604020202020204" pitchFamily="34" charset="0"/>
                </a:rPr>
                <a:t> por ACK1
</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emissor rdt3.0</a:t>
            </a:r>
            <a:endParaRPr lang="pt-BR"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66" y="1309"/>
              <a:ext cx="504"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por ACK0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960211"/>
            <a:ext cx="3860800" cy="1368323"/>
            <a:chOff x="4758073" y="960211"/>
            <a:chExt cx="3860800" cy="1368323"/>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253898"/>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(0, 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960211"/>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29834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chamada 1 de cima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4164680" cy="1038225"/>
            <a:chOff x="5054936" y="4832022"/>
            <a:chExt cx="4164680"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416468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(1, dados, soma de verificação)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rdt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dados)</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a:t>
              </a:r>
              <a:r>
                <a:rPr kumimoji="0" lang="pt-BR" altLang="en-US" sz="10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pt-BR" altLang="en-US" sz="10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chamada 0 de cima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altLang="en-US"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56" y="1309"/>
              <a:ext cx="493"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ctr" eaLnBrk="0" fontAlgn="base" hangingPunct="0">
                <a:spcBef>
                  <a:spcPct val="0"/>
                </a:spcBef>
                <a:spcAft>
                  <a:spcPct val="0"/>
                </a:spcAft>
                <a:defRPr/>
              </a:pPr>
              <a:r>
                <a:rPr lang="pt-BR" altLang="en-US" sz="1400" kern="0" dirty="0">
                  <a:solidFill>
                    <a:srgbClr val="000000"/>
                  </a:solidFill>
                  <a:latin typeface="Arial" panose="020B0604020202020204" pitchFamily="34" charset="0"/>
                </a:rPr>
                <a:t>Espere por ACK1
</a:t>
              </a:r>
              <a:endParaRPr kumimoji="0" lang="pt-BR" altLang="en-US" sz="1400" b="0" i="0" u="none" strike="noStrike" kern="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corrupt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err="1">
                  <a:ln>
                    <a:noFill/>
                  </a:ln>
                  <a:solidFill>
                    <a:srgbClr val="000000"/>
                  </a:solidFill>
                  <a:effectLst/>
                  <a:uLnTx/>
                  <a:uFillTx/>
                  <a:latin typeface="Arial" panose="020B0604020202020204" pitchFamily="34" charset="0"/>
                  <a:ea typeface="ＭＳ Ｐゴシック" panose="020B0600070205080204" pitchFamily="34" charset="-128"/>
                  <a:cs typeface="+mn-cs"/>
                </a:rPr>
                <a:t>udt</a:t>
              </a:r>
              <a:r>
                <a:rPr kumimoji="0" lang="pt-BR" altLang="en-US" sz="1400" b="0" i="0" u="none" strike="noStrike" kern="1200" cap="none" spc="0" normalizeH="0" baseline="0">
                  <a:ln>
                    <a:noFill/>
                  </a:ln>
                  <a:solidFill>
                    <a:srgbClr val="000000"/>
                  </a:solidFill>
                  <a:effectLst/>
                  <a:uLnTx/>
                  <a:uFillTx/>
                  <a:latin typeface="Arial" panose="020B0604020202020204" pitchFamily="34" charset="0"/>
                  <a:ea typeface="ＭＳ Ｐゴシック" panose="020B0600070205080204" pitchFamily="34" charset="-128"/>
                  <a:cs typeface="+mn-cs"/>
                </a:rPr>
                <a:t>_send(</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corrupt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4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pt-BR" altLang="en-US" sz="14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pt-BR" altLang="en-US" sz="1400" b="0" i="0" u="none" strike="noStrike" kern="1200" cap="none" spc="0" normalizeH="0" baseline="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63</a:t>
            </a:fld>
            <a:endParaRPr lang="pt-BR"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rdt3.0 em ação</a:t>
            </a:r>
            <a:endParaRPr lang="pt-BR"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04715" y="1512487"/>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0099"/>
                </a:solidFill>
                <a:effectLst/>
                <a:uLnTx/>
                <a:uFillTx/>
                <a:latin typeface="Tahoma" charset="0"/>
                <a:ea typeface="ＭＳ Ｐゴシック" charset="0"/>
                <a:cs typeface="+mn-cs"/>
              </a:rPr>
              <a:t>emissor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776103" y="1507725"/>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8000"/>
                </a:solidFill>
                <a:effectLst/>
                <a:uLnTx/>
                <a:uFillTx/>
                <a:latin typeface="Tahoma" charset="0"/>
                <a:ea typeface="ＭＳ Ｐゴシック" charset="0"/>
                <a:cs typeface="+mn-cs"/>
              </a:rPr>
              <a:t>receptor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904700" y="2695175"/>
            <a:ext cx="140936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066635" y="3788962"/>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066635" y="2914250"/>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893588" y="3549250"/>
            <a:ext cx="14093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055522" y="1952225"/>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440169" y="5293912"/>
            <a:ext cx="162897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(a) sem perda</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21526" y="1461687"/>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0099"/>
                </a:solidFill>
                <a:effectLst/>
                <a:uLnTx/>
                <a:uFillTx/>
                <a:latin typeface="Tahoma" charset="0"/>
                <a:ea typeface="ＭＳ Ｐゴシック" charset="0"/>
                <a:cs typeface="+mn-cs"/>
              </a:rPr>
              <a:t>emissor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492914" y="1456925"/>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8000"/>
                </a:solidFill>
                <a:effectLst/>
                <a:uLnTx/>
                <a:uFillTx/>
                <a:latin typeface="Tahoma" charset="0"/>
                <a:ea typeface="ＭＳ Ｐゴシック" charset="0"/>
                <a:cs typeface="+mn-cs"/>
              </a:rPr>
              <a:t>receptor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6621511" y="2644375"/>
            <a:ext cx="14093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783445" y="5016100"/>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783445" y="2863450"/>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610399" y="4776387"/>
            <a:ext cx="14093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772333" y="1901425"/>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7857266" y="6207345"/>
            <a:ext cx="221887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(b) perda de pacote</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8" y="2845989"/>
            <a:ext cx="1244601" cy="739776"/>
            <a:chOff x="3726" y="1687"/>
            <a:chExt cx="784" cy="466"/>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069" y="1940"/>
              <a:ext cx="441"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noProof="0" dirty="0">
                  <a:ln>
                    <a:noFill/>
                  </a:ln>
                  <a:solidFill>
                    <a:srgbClr val="FF0000"/>
                  </a:solidFill>
                  <a:effectLst/>
                  <a:uLnTx/>
                  <a:uFillTx/>
                  <a:latin typeface="Tahoma" charset="0"/>
                  <a:ea typeface="ＭＳ Ｐゴシック" charset="0"/>
                  <a:cs typeface="+mn-cs"/>
                </a:rPr>
                <a:t>perda</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571960" y="3761975"/>
            <a:ext cx="1449388" cy="735012"/>
            <a:chOff x="2757" y="2348"/>
            <a:chExt cx="913" cy="463"/>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757" y="2491"/>
              <a:ext cx="913"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reenvia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64</a:t>
            </a:fld>
            <a:endParaRPr lang="pt-BR"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rdt3.0 em ação</a:t>
            </a:r>
            <a:endParaRPr lang="pt-BR"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3754" y="4532276"/>
            <a:ext cx="167706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(detecta duplicata)</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294175" y="1508088"/>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dirty="0">
                <a:ln>
                  <a:noFill/>
                </a:ln>
                <a:solidFill>
                  <a:srgbClr val="000099"/>
                </a:solidFill>
                <a:effectLst/>
                <a:uLnTx/>
                <a:uFillTx/>
                <a:latin typeface="Tahoma" charset="0"/>
                <a:ea typeface="ＭＳ Ｐゴシック" charset="0"/>
                <a:cs typeface="+mn-cs"/>
              </a:rPr>
              <a:t>emissor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65562" y="1503326"/>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dirty="0">
                <a:ln>
                  <a:noFill/>
                </a:ln>
                <a:solidFill>
                  <a:srgbClr val="008000"/>
                </a:solidFill>
                <a:effectLst/>
                <a:uLnTx/>
                <a:uFillTx/>
                <a:latin typeface="Tahoma" charset="0"/>
                <a:ea typeface="ＭＳ Ｐゴシック" charset="0"/>
                <a:cs typeface="+mn-cs"/>
              </a:rPr>
              <a:t>receptor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894159" y="2690776"/>
            <a:ext cx="140936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recebe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056094" y="5062501"/>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056094" y="2909851"/>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883048" y="4822788"/>
            <a:ext cx="14093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044982" y="1947826"/>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envia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1840804" y="6200738"/>
            <a:ext cx="192873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(c) perda de ACK</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05134" y="3289265"/>
            <a:ext cx="1303339" cy="720726"/>
            <a:chOff x="1267" y="1931"/>
            <a:chExt cx="821" cy="454"/>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0" cap="none" spc="0" normalizeH="0" baseline="0" dirty="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267" y="2172"/>
              <a:ext cx="441"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dirty="0">
                  <a:ln>
                    <a:noFill/>
                  </a:ln>
                  <a:solidFill>
                    <a:srgbClr val="FF0000"/>
                  </a:solidFill>
                  <a:effectLst/>
                  <a:uLnTx/>
                  <a:uFillTx/>
                  <a:latin typeface="Tahoma" charset="0"/>
                  <a:ea typeface="ＭＳ Ｐゴシック" charset="0"/>
                  <a:cs typeface="+mn-cs"/>
                </a:rPr>
                <a:t>perda</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844609" y="3808376"/>
            <a:ext cx="1449388" cy="735012"/>
            <a:chOff x="2757" y="2348"/>
            <a:chExt cx="913" cy="463"/>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757" y="2491"/>
              <a:ext cx="913"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1" u="none" strike="noStrike" kern="0" cap="none" spc="0" normalizeH="0" baseline="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reenvia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378657" y="4166394"/>
            <a:ext cx="167706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(detecta duplicata)</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6978105" y="1036601"/>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dirty="0">
                <a:ln>
                  <a:noFill/>
                </a:ln>
                <a:solidFill>
                  <a:srgbClr val="000099"/>
                </a:solidFill>
                <a:effectLst/>
                <a:uLnTx/>
                <a:uFillTx/>
                <a:latin typeface="Tahoma" charset="0"/>
                <a:ea typeface="ＭＳ Ｐゴシック" charset="0"/>
                <a:cs typeface="+mn-cs"/>
              </a:rPr>
              <a:t>emissor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49493" y="1031838"/>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dirty="0">
                <a:ln>
                  <a:noFill/>
                </a:ln>
                <a:solidFill>
                  <a:srgbClr val="008000"/>
                </a:solidFill>
                <a:effectLst/>
                <a:uLnTx/>
                <a:uFillTx/>
                <a:latin typeface="Tahoma" charset="0"/>
                <a:ea typeface="ＭＳ Ｐゴシック" charset="0"/>
                <a:cs typeface="+mn-cs"/>
              </a:rPr>
              <a:t>receptor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578090" y="2219288"/>
            <a:ext cx="140936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740024" y="2438363"/>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28912" y="1476338"/>
            <a:ext cx="1244251"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envia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386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899575" y="6200644"/>
            <a:ext cx="3998210"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(d) timeout prematuro/ ACK atrasado</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28539" y="3336888"/>
            <a:ext cx="1449388" cy="735013"/>
            <a:chOff x="2757" y="2348"/>
            <a:chExt cx="913" cy="463"/>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757" y="2491"/>
              <a:ext cx="913"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1" u="none" strike="noStrike" kern="0" cap="none" spc="0" normalizeH="0" baseline="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reenvia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737420" cy="714018"/>
            <a:chOff x="8162097" y="4679496"/>
            <a:chExt cx="2737420"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266693"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envia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289686" y="4153524"/>
            <a:ext cx="4468527" cy="1108081"/>
            <a:chOff x="6646035" y="4523560"/>
            <a:chExt cx="4259266" cy="1108081"/>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646035" y="4523560"/>
              <a:ext cx="1660525" cy="612776"/>
              <a:chOff x="2636" y="3285"/>
              <a:chExt cx="1046" cy="386"/>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08" y="3438"/>
                <a:ext cx="784"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envia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636" y="3285"/>
                <a:ext cx="104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recebe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322388" cy="593726"/>
              <a:chOff x="4762" y="2985"/>
              <a:chExt cx="833" cy="374"/>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833"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recebe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9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envia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425302" y="4806637"/>
            <a:ext cx="1784485" cy="553607"/>
            <a:chOff x="5804196" y="5452590"/>
            <a:chExt cx="1700918"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58309" y="5698420"/>
              <a:ext cx="781081"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(ignora)</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5804196" y="5452590"/>
              <a:ext cx="170091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recebe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65</a:t>
            </a:fld>
            <a:endParaRPr lang="pt-BR"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Desempenho do rdt3.0 </a:t>
            </a:r>
            <a:r>
              <a:rPr lang="pt-BR" sz="3200"/>
              <a:t>(pare-e-espere)</a:t>
            </a:r>
            <a:endParaRPr lang="pt-BR"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a:ln>
                  <a:noFill/>
                </a:ln>
                <a:solidFill>
                  <a:prstClr val="black"/>
                </a:solidFill>
                <a:effectLst/>
                <a:uLnTx/>
                <a:uFillTx/>
                <a:latin typeface="Calibri" panose="020F0502020204030204"/>
                <a:ea typeface="+mn-ea"/>
                <a:cs typeface="+mn-cs"/>
              </a:rPr>
              <a:t>exemplo: enlace de 1 Gbps, 15 ms de atraso de propagação, pacote de 8000 bits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pt-BR"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 </a:t>
            </a:r>
            <a:r>
              <a:rPr kumimoji="0" lang="pt-BR" altLang="en-US" sz="32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utilização</a:t>
            </a:r>
            <a:r>
              <a:rPr kumimoji="0" lang="pt-BR"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 fração do tempo que o emissor está ocupado enviando</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4081345"/>
            <a:ext cx="6389688" cy="812800"/>
            <a:chOff x="137" y="1675"/>
            <a:chExt cx="4025"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D</a:t>
              </a:r>
              <a:r>
                <a:rPr kumimoji="0" lang="pt-BR" sz="2400" b="0" i="1" u="none" strike="noStrike" kern="1200" cap="none" spc="0" normalizeH="0" baseline="-25000" noProof="0">
                  <a:ln>
                    <a:noFill/>
                  </a:ln>
                  <a:solidFill>
                    <a:prstClr val="black"/>
                  </a:solidFill>
                  <a:effectLst/>
                  <a:uLnTx/>
                  <a:uFillTx/>
                  <a:latin typeface="Calibri" panose="020F0502020204030204"/>
                  <a:ea typeface="ＭＳ Ｐゴシック" charset="0"/>
                  <a:cs typeface="+mn-cs"/>
                </a:rPr>
                <a:t>trans</a:t>
              </a: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8000 bits</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pt-BR"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a:t>
                </a:r>
                <a:r>
                  <a:rPr kumimoji="0" lang="pt-BR"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seg</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4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microsegundos</a:t>
              </a:r>
              <a:endParaRPr kumimoji="0" lang="pt-BR"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542889"/>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lvl="1" indent="-457200">
              <a:spcBef>
                <a:spcPts val="1000"/>
              </a:spcBef>
              <a:buClr>
                <a:srgbClr val="0000A3"/>
              </a:buClr>
              <a:defRPr/>
            </a:pPr>
            <a:r>
              <a:rPr lang="pt-BR" sz="2800" dirty="0">
                <a:solidFill>
                  <a:prstClr val="black"/>
                </a:solidFill>
              </a:rPr>
              <a:t>tempo para transmitir pacote </a:t>
            </a:r>
            <a:r>
              <a:rPr lang="pt-BR" sz="2800">
                <a:solidFill>
                  <a:prstClr val="black"/>
                </a:solidFill>
              </a:rPr>
              <a:t>no canal</a:t>
            </a: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66</a:t>
            </a:fld>
            <a:endParaRPr lang="pt-BR"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rdt3.0: operação pare-e-espere</a:t>
            </a:r>
            <a:endParaRPr lang="pt-BR"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2382770" y="1436688"/>
            <a:ext cx="9535003" cy="3249612"/>
            <a:chOff x="855184" y="1638643"/>
            <a:chExt cx="9535003"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855184" y="1989480"/>
              <a:ext cx="4037491"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dirty="0">
                  <a:solidFill>
                    <a:srgbClr val="000000"/>
                  </a:solidFill>
                  <a:latin typeface="Arial" panose="020B0604020202020204" pitchFamily="34" charset="0"/>
                </a:rPr>
                <a:t>primeiro bit do pacote transmitido, t = 0
</a:t>
              </a:r>
              <a:endPar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384676" y="1638643"/>
              <a:ext cx="946149"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emissor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receptor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pt-BR"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1" y="2926105"/>
              <a:ext cx="3061269"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primeiro bit do pacote chega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último bit do pacote chega, envia ACK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dirty="0">
                  <a:solidFill>
                    <a:srgbClr val="000000"/>
                  </a:solidFill>
                  <a:latin typeface="Arial" panose="020B0604020202020204" pitchFamily="34" charset="0"/>
                </a:rPr>
                <a:t>ACK chega, envia próximo pacote</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rPr>
                <a:t>, </a:t>
              </a:r>
              <a:r>
                <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rPr>
                <a:t>t = RTT + L / R</a:t>
              </a:r>
              <a:endParaRPr kumimoji="0" lang="pt-BR" altLang="en-US" sz="1600" b="0" i="0" u="none" strike="noStrike" kern="1200" cap="none" spc="0" normalizeH="0" baseline="0" noProof="0" dirty="0">
                <a:ln>
                  <a:noFill/>
                </a:ln>
                <a:solidFill>
                  <a:srgbClr val="CC0000"/>
                </a:solidFill>
                <a:effectLst/>
                <a:uLnTx/>
                <a:uFillTx/>
                <a:latin typeface="Times New Roman" panose="02020603050405020304" pitchFamily="18" charset="0"/>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67</a:t>
            </a:fld>
            <a:endParaRPr lang="pt-BR"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rdt3.0: operação pare-e-espere</a:t>
            </a:r>
            <a:endParaRPr lang="pt-BR"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23019"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emissor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receptor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pt-BR"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pt-BR"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pt-BR"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pt-BR"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0049" cy="1463020"/>
            <a:chOff x="1660939" y="3934767"/>
            <a:chExt cx="1780049"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088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88357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0,008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661993"/>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rPr>
              <a:t>desempenho do protocolo </a:t>
            </a:r>
            <a:r>
              <a:rPr kumimoji="0" lang="pt-BR" sz="2800" b="0" i="0" u="none" strike="noStrike" kern="1200" cap="none" spc="0" normalizeH="0" baseline="0" noProof="0" dirty="0" err="1">
                <a:ln>
                  <a:noFill/>
                </a:ln>
                <a:solidFill>
                  <a:prstClr val="black"/>
                </a:solidFill>
                <a:effectLst/>
                <a:uLnTx/>
                <a:uFillTx/>
                <a:latin typeface="Calibri" panose="020F0502020204030204"/>
              </a:rPr>
              <a:t>rdt</a:t>
            </a:r>
            <a:r>
              <a:rPr kumimoji="0" lang="pt-BR" sz="2800" b="0" i="0" u="none" strike="noStrike" kern="1200" cap="none" spc="0" normalizeH="0" baseline="0" noProof="0" dirty="0">
                <a:ln>
                  <a:noFill/>
                </a:ln>
                <a:solidFill>
                  <a:prstClr val="black"/>
                </a:solidFill>
                <a:effectLst/>
                <a:uLnTx/>
                <a:uFillTx/>
                <a:latin typeface="Calibri" panose="020F0502020204030204"/>
              </a:rPr>
              <a:t> 3.0 é muito ruim!</a:t>
            </a:r>
          </a:p>
          <a:p>
            <a:pPr marL="287338" lvl="0" indent="-287338">
              <a:buClr>
                <a:srgbClr val="0013A3"/>
              </a:buClr>
              <a:buFont typeface="Wingdings" pitchFamily="2" charset="2"/>
              <a:buChar char="§"/>
              <a:defRPr/>
            </a:pPr>
            <a:r>
              <a:rPr lang="pt-BR" sz="2800" dirty="0">
                <a:solidFill>
                  <a:prstClr val="black"/>
                </a:solidFill>
              </a:rPr>
              <a:t>Protocolo limita o desempenho da infraestrutura subjacente (canal)</a:t>
            </a:r>
            <a:endParaRPr kumimoji="0" lang="pt-BR" sz="28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68</a:t>
            </a:fld>
            <a:endParaRPr lang="pt-BR"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rdt3.0: operação de protocolos com </a:t>
            </a:r>
            <a:r>
              <a:rPr lang="pt-BR" sz="4800" i="1" dirty="0"/>
              <a:t>pipeline</a:t>
            </a:r>
            <a:endParaRPr lang="pt-BR" sz="4400" i="1"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pipeline</a:t>
            </a:r>
            <a:r>
              <a:rPr kumimoji="0" lang="pt-BR"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emissor</a:t>
            </a:r>
            <a:r>
              <a:rPr lang="pt-BR" altLang="en-US" dirty="0">
                <a:solidFill>
                  <a:prstClr val="black"/>
                </a:solidFill>
                <a:ea typeface="ＭＳ Ｐゴシック" panose="020B0600070205080204" pitchFamily="34" charset="-128"/>
              </a:rPr>
              <a:t> permite múltiplos </a:t>
            </a:r>
            <a:r>
              <a:rPr lang="pt-BR" altLang="en-US">
                <a:solidFill>
                  <a:prstClr val="black"/>
                </a:solidFill>
                <a:ea typeface="ＭＳ Ｐゴシック" panose="020B0600070205080204" pitchFamily="34" charset="-128"/>
              </a:rPr>
              <a:t>pacotes “em voo”, </a:t>
            </a:r>
            <a:r>
              <a:rPr lang="pt-BR" altLang="en-US" dirty="0">
                <a:solidFill>
                  <a:prstClr val="black"/>
                </a:solidFill>
                <a:ea typeface="ＭＳ Ｐゴシック" panose="020B0600070205080204" pitchFamily="34" charset="-128"/>
              </a:rPr>
              <a:t>ainda a serem reconhecidos</a:t>
            </a:r>
            <a:endPar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lvl="1">
              <a:defRPr/>
            </a:pPr>
            <a:r>
              <a:rPr lang="pt-BR" altLang="en-US" dirty="0">
                <a:solidFill>
                  <a:prstClr val="black"/>
                </a:solidFill>
                <a:ea typeface="ＭＳ Ｐゴシック" panose="020B0600070205080204" pitchFamily="34" charset="-128"/>
              </a:rPr>
              <a:t>faixa de números de sequência deve ser aumentada
buffer no emissor e/ou receptor</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69</a:t>
            </a:fld>
            <a:endParaRPr lang="pt-BR"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altLang="en-US" dirty="0">
                <a:cs typeface="Calibri" panose="020F0502020204030204" pitchFamily="34" charset="0"/>
              </a:rPr>
              <a:t>Serviços e protocolos: transporte versus rede</a:t>
            </a:r>
            <a:endParaRPr lang="pt-BR"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camada</a:t>
            </a:r>
            <a:r>
              <a:rPr kumimoji="0" lang="pt-BR" sz="3200" b="0" i="0" u="none" strike="noStrike" kern="1200" cap="none" spc="0" normalizeH="0" noProof="0" dirty="0">
                <a:ln>
                  <a:noFill/>
                </a:ln>
                <a:solidFill>
                  <a:srgbClr val="C00000"/>
                </a:solidFill>
                <a:effectLst/>
                <a:uLnTx/>
                <a:uFillTx/>
                <a:latin typeface="Calibri" panose="020F0502020204030204"/>
                <a:ea typeface="+mn-ea"/>
                <a:cs typeface="+mn-cs"/>
              </a:rPr>
              <a:t> de rede</a:t>
            </a: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comunicação</a:t>
            </a:r>
            <a:r>
              <a:rPr kumimoji="0" lang="pt-BR" sz="3200" b="0" i="0" u="none" strike="noStrike" kern="1200" cap="none" spc="0" normalizeH="0" noProof="0" dirty="0">
                <a:ln>
                  <a:noFill/>
                </a:ln>
                <a:solidFill>
                  <a:prstClr val="black"/>
                </a:solidFill>
                <a:effectLst/>
                <a:uLnTx/>
                <a:uFillTx/>
                <a:latin typeface="Calibri" panose="020F0502020204030204"/>
                <a:ea typeface="+mn-ea"/>
                <a:cs typeface="+mn-cs"/>
              </a:rPr>
              <a:t> entre </a:t>
            </a:r>
            <a:r>
              <a:rPr kumimoji="0" lang="pt-BR" sz="3200" b="0" i="1" u="none" strike="noStrike" kern="1200" cap="none" spc="0" normalizeH="0" baseline="0" noProof="0" dirty="0">
                <a:ln>
                  <a:noFill/>
                </a:ln>
                <a:solidFill>
                  <a:srgbClr val="C00000"/>
                </a:solidFill>
                <a:effectLst/>
                <a:uLnTx/>
                <a:uFillTx/>
                <a:latin typeface="Calibri" panose="020F0502020204030204"/>
                <a:ea typeface="+mn-ea"/>
                <a:cs typeface="+mn-cs"/>
              </a:rPr>
              <a:t>hospedeiros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239930"/>
            <a:chOff x="6430780" y="1365914"/>
            <a:chExt cx="5468536" cy="5239930"/>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5239930"/>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695067"/>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166701"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pt-BR"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analogia da família:</a:t>
              </a:r>
              <a:endParaRPr kumimoji="0" lang="pt-BR"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pt-BR"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12 crianças na casa de Ana enviando cartas para 12 crianças na casa de Bill</a:t>
              </a:r>
              <a:r>
                <a:rPr kumimoji="0" lang="pt-BR"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endParaRPr kumimoji="0" lang="pt-BR"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lang="pt-BR" altLang="en-US" dirty="0">
                  <a:solidFill>
                    <a:prstClr val="black"/>
                  </a:solidFill>
                  <a:latin typeface="Calibri" panose="020F0502020204030204"/>
                  <a:ea typeface="ＭＳ Ｐゴシック" panose="020B0600070205080204" pitchFamily="34" charset="-128"/>
                </a:rPr>
                <a:t>h</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ospedeiros</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 casas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processos = crianças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mensagens de aplicação = cartas em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protocolo de transporte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Ana e Bill que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demultiplexam</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para irmãos em casa</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protocolo da camada de rede = serviço postal</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533684" y="4416536"/>
            <a:ext cx="4985239" cy="9172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Transport</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Layer</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3-</a:t>
            </a:r>
            <a:fld id="{C4204591-24BD-A542-B9D5-F8D8A88D2FEE}" type="slidenum">
              <a:rPr kumimoji="0" lang="pt-BR"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camada de transporte</a:t>
            </a:r>
            <a:r>
              <a:rPr kumimoji="0" lang="pt-BR"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 comunicação entre </a:t>
            </a:r>
            <a:r>
              <a:rPr kumimoji="0" lang="pt-BR" sz="3200" b="0" i="1" u="none" strike="noStrike" kern="1200" cap="none" spc="0" normalizeH="0" baseline="0" noProof="0" dirty="0">
                <a:ln>
                  <a:noFill/>
                </a:ln>
                <a:solidFill>
                  <a:srgbClr val="C00000"/>
                </a:solidFill>
                <a:effectLst/>
                <a:uLnTx/>
                <a:uFillTx/>
                <a:latin typeface="Calibri" panose="020F0502020204030204"/>
                <a:ea typeface="+mn-ea"/>
                <a:cs typeface="+mn-cs"/>
              </a:rPr>
              <a:t>processos</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depende de, e melhora, os serviços da camada</a:t>
            </a:r>
            <a:r>
              <a:rPr kumimoji="0" lang="pt-BR" sz="2800" b="0" i="0" u="none" strike="noStrike" kern="1200" cap="none" spc="0" normalizeH="0" noProof="0" dirty="0">
                <a:ln>
                  <a:noFill/>
                </a:ln>
                <a:solidFill>
                  <a:prstClr val="black"/>
                </a:solidFill>
                <a:effectLst/>
                <a:uLnTx/>
                <a:uFillTx/>
                <a:latin typeface="Calibri" panose="020F0502020204030204"/>
                <a:ea typeface="+mn-ea"/>
                <a:cs typeface="+mn-cs"/>
              </a:rPr>
              <a:t> de rede</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71AB5C96-23A1-384D-A9A5-2F6AB9A8C4BD}"/>
              </a:ext>
            </a:extLst>
          </p:cNvPr>
          <p:cNvSpPr/>
          <p:nvPr/>
        </p:nvSpPr>
        <p:spPr>
          <a:xfrm>
            <a:off x="6533684" y="5442093"/>
            <a:ext cx="4880069" cy="7299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Pipeline: aumento da utilização</a:t>
            </a:r>
            <a:endParaRPr lang="pt-BR"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798690" y="1417186"/>
            <a:ext cx="10091321" cy="3759200"/>
            <a:chOff x="798690" y="1417186"/>
            <a:chExt cx="10091321"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798690" y="1744211"/>
              <a:ext cx="5903963" cy="3432175"/>
              <a:chOff x="798690" y="1744211"/>
              <a:chExt cx="5903963"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798690" y="1760086"/>
                <a:ext cx="3724325"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dirty="0">
                    <a:solidFill>
                      <a:srgbClr val="000000"/>
                    </a:solidFill>
                    <a:latin typeface="Arial" panose="020B0604020202020204" pitchFamily="34" charset="0"/>
                  </a:rPr>
                  <a:t>primeiro bit do pacote transmitido</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rPr>
                  <a:t>, t = 0</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483468" y="1417186"/>
              <a:ext cx="9406543" cy="2974975"/>
              <a:chOff x="1483468" y="1417186"/>
              <a:chExt cx="9406543"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emissor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receptor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483468" y="2041074"/>
                <a:ext cx="3039547"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dirty="0">
                    <a:solidFill>
                      <a:srgbClr val="000000"/>
                    </a:solidFill>
                    <a:latin typeface="Arial" panose="020B0604020202020204" pitchFamily="34" charset="0"/>
                  </a:rPr>
                  <a:t>último bit transmitido, </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rPr>
                  <a:t>t = L / 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3162106"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primeiro bit do pacote chega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7" y="2958649"/>
                <a:ext cx="4134973"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último bit do pacote chega, envia ACK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gn="r" eaLnBrk="0" fontAlgn="base" hangingPunct="0">
                  <a:spcBef>
                    <a:spcPct val="0"/>
                  </a:spcBef>
                  <a:spcAft>
                    <a:spcPct val="0"/>
                  </a:spcAft>
                  <a:defRPr/>
                </a:pPr>
                <a:r>
                  <a:rPr lang="pt-BR" altLang="en-US" dirty="0">
                    <a:solidFill>
                      <a:srgbClr val="000000"/>
                    </a:solidFill>
                    <a:latin typeface="Arial" panose="020B0604020202020204" pitchFamily="34" charset="0"/>
                  </a:rPr>
                  <a:t>ACK chega, envia próximo 
pacote</a:t>
                </a:r>
                <a:r>
                  <a:rPr kumimoji="0" lang="pt-BR" altLang="en-US" sz="1600" b="0" i="0" u="none" strike="noStrike" kern="1200" cap="none" spc="0" normalizeH="0" baseline="0" noProof="0" dirty="0">
                    <a:ln>
                      <a:noFill/>
                    </a:ln>
                    <a:solidFill>
                      <a:srgbClr val="000000"/>
                    </a:solidFill>
                    <a:effectLst/>
                    <a:uLnTx/>
                    <a:uFillTx/>
                    <a:latin typeface="Arial" panose="020B0604020202020204" pitchFamily="34" charset="0"/>
                  </a:rPr>
                  <a:t>, t = RTT + L / R</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2" y="3212649"/>
                <a:ext cx="4142909"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último bit do 2º pacote chega, envia ACK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93863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spcBef>
                    <a:spcPct val="0"/>
                  </a:spcBef>
                  <a:spcAft>
                    <a:spcPct val="0"/>
                  </a:spcAft>
                  <a:defRPr/>
                </a:pPr>
                <a:r>
                  <a:rPr lang="pt-BR" altLang="en-US" dirty="0">
                    <a:solidFill>
                      <a:srgbClr val="000000"/>
                    </a:solidFill>
                    <a:latin typeface="Arial" panose="020B0604020202020204" pitchFamily="34" charset="0"/>
                  </a:rPr>
                  <a:t>último bit do 3º pacote chega, envia ACK
</a:t>
                </a:r>
                <a:endParaRPr kumimoji="0" lang="pt-BR" altLang="en-US" sz="1600" b="0" i="0" u="none" strike="noStrike" kern="1200" cap="none" spc="0" normalizeH="0" baseline="0" noProof="0" dirty="0">
                  <a:ln>
                    <a:noFill/>
                  </a:ln>
                  <a:solidFill>
                    <a:srgbClr val="000000"/>
                  </a:solidFill>
                  <a:effectLst/>
                  <a:uLnTx/>
                  <a:uFillTx/>
                  <a:latin typeface="Times New Roman" panose="02020603050405020304" pitchFamily="18" charset="0"/>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833017" y="4341361"/>
            <a:ext cx="3704860" cy="1145039"/>
            <a:chOff x="6833017" y="4341361"/>
            <a:chExt cx="370486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833017" y="4341361"/>
              <a:ext cx="370486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noProof="0" dirty="0">
                  <a:ln>
                    <a:noFill/>
                  </a:ln>
                  <a:solidFill>
                    <a:srgbClr val="CC0000"/>
                  </a:solidFill>
                  <a:effectLst/>
                  <a:uLnTx/>
                  <a:uFillTx/>
                  <a:latin typeface="Arial" charset="0"/>
                </a:rPr>
                <a:t>Pipeline de 3 </a:t>
              </a:r>
              <a:r>
                <a:rPr kumimoji="0" lang="pt-BR" sz="2000" b="0" i="0" u="none" strike="noStrike" kern="1200" cap="none" spc="0" normalizeH="0" baseline="0" noProof="0" dirty="0" err="1">
                  <a:ln>
                    <a:noFill/>
                  </a:ln>
                  <a:solidFill>
                    <a:srgbClr val="CC0000"/>
                  </a:solidFill>
                  <a:effectLst/>
                  <a:uLnTx/>
                  <a:uFillTx/>
                  <a:latin typeface="Arial" charset="0"/>
                </a:rPr>
                <a:t>pacotes</a:t>
              </a:r>
              <a:r>
                <a:rPr kumimoji="0" lang="pt-BR" sz="2000" b="0" i="0" u="none" strike="noStrike" kern="1200" cap="none" spc="0" normalizeH="0" baseline="0" noProof="0" dirty="0">
                  <a:ln>
                    <a:noFill/>
                  </a:ln>
                  <a:solidFill>
                    <a:srgbClr val="CC0000"/>
                  </a:solidFill>
                  <a:effectLst/>
                  <a:uLnTx/>
                  <a:uFillTx/>
                  <a:latin typeface="Arial" charset="0"/>
                </a:rPr>
                <a:t> </a:t>
              </a:r>
              <a:r>
                <a:rPr kumimoji="0" lang="pt-BR" sz="2000" b="0" i="0" u="none" strike="noStrike" kern="1200" cap="none" spc="0" normalizeH="0" baseline="0" noProof="0" dirty="0" err="1">
                  <a:ln>
                    <a:noFill/>
                  </a:ln>
                  <a:solidFill>
                    <a:srgbClr val="CC0000"/>
                  </a:solidFill>
                  <a:effectLst/>
                  <a:uLnTx/>
                  <a:uFillTx/>
                  <a:latin typeface="Arial" charset="0"/>
                </a:rPr>
                <a:t>aumenta</a:t>
              </a:r>
              <a:endParaRPr kumimoji="0" lang="pt-BR" sz="2000" b="0" i="0" u="none" strike="noStrike" kern="1200" cap="none" spc="0" normalizeH="0" baseline="0" noProof="0" dirty="0">
                <a:ln>
                  <a:noFill/>
                </a:ln>
                <a:solidFill>
                  <a:srgbClr val="CC0000"/>
                </a:solidFill>
                <a:effectLst/>
                <a:uLnTx/>
                <a:uFillTx/>
                <a:latin typeface="Arial" charset="0"/>
              </a:endParaRPr>
            </a:p>
            <a:p>
              <a:pPr lvl="0" algn="ctr" eaLnBrk="0" fontAlgn="base" hangingPunct="0">
                <a:spcBef>
                  <a:spcPct val="0"/>
                </a:spcBef>
                <a:spcAft>
                  <a:spcPct val="0"/>
                </a:spcAft>
                <a:defRPr/>
              </a:pPr>
              <a:r>
                <a:rPr lang="pt-BR" sz="2000" dirty="0">
                  <a:solidFill>
                    <a:srgbClr val="CC0000"/>
                  </a:solidFill>
                  <a:latin typeface="Arial" charset="0"/>
                </a:rPr>
                <a:t> utilização por um fator de 3</a:t>
              </a:r>
              <a:r>
                <a:rPr kumimoji="0" lang="pt-BR" sz="2000" b="0" i="0" u="none" strike="noStrike" kern="1200" cap="none" spc="0" normalizeH="0" baseline="0" noProof="0" dirty="0">
                  <a:ln>
                    <a:noFill/>
                  </a:ln>
                  <a:solidFill>
                    <a:srgbClr val="CC0000"/>
                  </a:solidFill>
                  <a:effectLst/>
                  <a:uLnTx/>
                  <a:uFillTx/>
                  <a:latin typeface="Arial" charset="0"/>
                </a:rPr>
                <a:t>!</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extLst>
              <p:ext uri="{D42A27DB-BD31-4B8C-83A1-F6EECF244321}">
                <p14:modId xmlns:p14="http://schemas.microsoft.com/office/powerpoint/2010/main" val="1872338361"/>
              </p:ext>
            </p:extLst>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70</a:t>
            </a:fld>
            <a:endParaRPr lang="pt-BR"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Go-Back-N: emissor</a:t>
            </a:r>
            <a:endParaRPr lang="pt-BR"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emissor: “janela” de até N pacotes transmitidos consecutivamente, mas não reconhecidos</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pt-BR" altLang="en-US" sz="2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número de sequência de k bits no cabeçalho do pacote</a:t>
            </a:r>
            <a:endParaRPr kumimoji="0" lang="pt-BR" altLang="ja-JP" sz="2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660685"/>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pt-BR" altLang="en-US" sz="2400" b="0" i="1" u="none" strike="noStrike" kern="1200" cap="none" spc="0" normalizeH="0" baseline="0" dirty="0">
                <a:ln>
                  <a:noFill/>
                </a:ln>
                <a:solidFill>
                  <a:srgbClr val="C00000"/>
                </a:solidFill>
                <a:effectLst/>
                <a:uLnTx/>
                <a:uFillTx/>
                <a:latin typeface="Calibri" panose="020F0502020204030204"/>
                <a:ea typeface="ＭＳ Ｐゴシック" panose="020B0600070205080204" pitchFamily="34" charset="-128"/>
                <a:cs typeface="+mn-cs"/>
              </a:rPr>
              <a:t>ACK cumulativo: </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pt-BR" altLang="en-US" sz="24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reconhece</a:t>
            </a:r>
            <a:r>
              <a:rPr kumimoji="0" lang="pt-BR" altLang="en-US" sz="24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 todos os pacotes até o número de sequência </a:t>
            </a:r>
            <a:r>
              <a:rPr kumimoji="0" lang="pt-BR" altLang="en-US" sz="2400" b="0" i="1"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pt-BR" altLang="en-US" sz="24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 (incluindo o próprio </a:t>
            </a:r>
            <a:r>
              <a:rPr kumimoji="0" lang="pt-BR" altLang="en-US" sz="2400" b="0" i="1"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pt-BR" altLang="en-US" sz="24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recebendo ACK(</a:t>
            </a:r>
            <a:r>
              <a:rPr kumimoji="0" lang="pt-BR" altLang="en-US" sz="24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move janela para frente para iniciar em </a:t>
            </a:r>
            <a:r>
              <a:rPr kumimoji="0" lang="pt-BR" altLang="en-US" sz="24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temporizador para o pacote mais antigo em voo</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pt-BR" altLang="en-US" sz="24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retransmite pacote </a:t>
            </a:r>
            <a:r>
              <a:rPr kumimoji="0" lang="pt-BR" altLang="en-US" sz="2400" b="0" i="1"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e todos os pacotes com número</a:t>
            </a:r>
            <a:r>
              <a:rPr kumimoji="0" lang="pt-BR" altLang="en-US" sz="2400" b="0" i="0" u="none" strike="noStrike" kern="1200" cap="none" spc="0" normalizeH="0" dirty="0">
                <a:ln>
                  <a:noFill/>
                </a:ln>
                <a:solidFill>
                  <a:prstClr val="black"/>
                </a:solidFill>
                <a:effectLst/>
                <a:uLnTx/>
                <a:uFillTx/>
                <a:latin typeface="Calibri" panose="020F0502020204030204"/>
                <a:ea typeface="ＭＳ Ｐゴシック" panose="020B0600070205080204" pitchFamily="34" charset="-128"/>
                <a:cs typeface="+mn-cs"/>
              </a:rPr>
              <a:t> de sequência maiores que estejam na janela</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pt-BR" altLang="en-US" sz="2800" b="0" i="0" u="none" strike="noStrike" kern="1200" cap="none" spc="0" normalizeH="0" baseline="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71</a:t>
            </a:fld>
            <a:endParaRPr lang="pt-BR"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a:t>Go-Back-N: receptor</a:t>
            </a:r>
            <a:endParaRPr lang="pt-BR"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lvl="0" indent="-277813">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apenas ACK: sempre envia </a:t>
            </a:r>
            <a:r>
              <a:rPr lang="pt-BR" altLang="en-US" dirty="0">
                <a:solidFill>
                  <a:prstClr val="black"/>
                </a:solidFill>
                <a:ea typeface="ＭＳ Ｐゴシック" panose="020B0600070205080204" pitchFamily="34" charset="-128"/>
              </a:rPr>
              <a:t>ACK com o maior número de sequência </a:t>
            </a:r>
            <a:r>
              <a:rPr lang="pt-BR" altLang="en-US" i="1" dirty="0">
                <a:solidFill>
                  <a:srgbClr val="CC0000"/>
                </a:solidFill>
                <a:ea typeface="ＭＳ Ｐゴシック" panose="020B0600070205080204" pitchFamily="34" charset="-128"/>
              </a:rPr>
              <a:t>em ordem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para os pacotes </a:t>
            </a:r>
            <a:r>
              <a:rPr lang="pt-BR" altLang="en-US" dirty="0">
                <a:solidFill>
                  <a:prstClr val="black"/>
                </a:solidFill>
                <a:ea typeface="ＭＳ Ｐゴシック" panose="020B0600070205080204" pitchFamily="34" charset="-128"/>
              </a:rPr>
              <a:t>recebidos corretamente até agora</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lang="pt-BR" altLang="en-US" dirty="0">
                <a:solidFill>
                  <a:prstClr val="black"/>
                </a:solidFill>
                <a:ea typeface="ＭＳ Ｐゴシック" panose="020B0600070205080204" pitchFamily="34" charset="-128"/>
              </a:rPr>
              <a:t>pode gerar </a:t>
            </a:r>
            <a:r>
              <a:rPr lang="pt-BR" altLang="en-US" dirty="0" err="1">
                <a:solidFill>
                  <a:prstClr val="black"/>
                </a:solidFill>
                <a:ea typeface="ＭＳ Ｐゴシック" panose="020B0600070205080204" pitchFamily="34" charset="-128"/>
              </a:rPr>
              <a:t>ACKs</a:t>
            </a:r>
            <a:r>
              <a:rPr lang="pt-BR" altLang="en-US" dirty="0">
                <a:solidFill>
                  <a:prstClr val="black"/>
                </a:solidFill>
                <a:ea typeface="ＭＳ Ｐゴシック" panose="020B0600070205080204" pitchFamily="34" charset="-128"/>
              </a:rPr>
              <a:t> duplicados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só precisa lembrar </a:t>
            </a:r>
            <a:r>
              <a:rPr kumimoji="0" lang="pt-BR"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pt-BR"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lvl="0">
              <a:defRPr/>
            </a:pPr>
            <a:r>
              <a:rPr lang="pt-BR" altLang="en-US" dirty="0">
                <a:solidFill>
                  <a:prstClr val="black"/>
                </a:solidFill>
                <a:ea typeface="ＭＳ Ｐゴシック" panose="020B0600070205080204" pitchFamily="34" charset="-128"/>
              </a:rPr>
              <a:t>ao receber pacote fora de ordem</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lvl="1">
              <a:defRPr/>
            </a:pP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pode descartar (</a:t>
            </a:r>
            <a:r>
              <a:rPr lang="pt-BR" altLang="en-US" dirty="0">
                <a:solidFill>
                  <a:prstClr val="black"/>
                </a:solidFill>
                <a:latin typeface="Calibri" panose="020F0502020204030204"/>
                <a:ea typeface="ＭＳ Ｐゴシック" panose="020B0600070205080204" pitchFamily="34" charset="-128"/>
              </a:rPr>
              <a:t>não usa buffer</a:t>
            </a:r>
            <a:r>
              <a:rPr kumimoji="0" lang="pt-BR"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ou colocar em buffer</a:t>
            </a:r>
            <a:r>
              <a:rPr lang="pt-BR" altLang="ja-JP" dirty="0">
                <a:solidFill>
                  <a:prstClr val="black"/>
                </a:solidFill>
                <a:ea typeface="ＭＳ Ｐゴシック" panose="020B0600070205080204" pitchFamily="34" charset="-128"/>
              </a:rPr>
              <a:t>: uma decisão de implementação
reenvia ACK de pacote com o maior número de sequência em ordem</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482600" y="4311805"/>
            <a:ext cx="11430218" cy="2192207"/>
            <a:chOff x="482600" y="4311805"/>
            <a:chExt cx="11430218" cy="2192207"/>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800" b="0" i="0" u="none" strike="noStrike" kern="1200" cap="none" spc="0" normalizeH="0" baseline="0" noProof="0">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pt-BR"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877737" cy="1981135"/>
              <a:chOff x="7797081" y="4179977"/>
              <a:chExt cx="4877737"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39366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recebido e reconhecido</a:t>
                </a: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455951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Fora de ordem: recebido mas não reconhecido</a:t>
                </a: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4432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rPr>
                  <a:t>Não recebido</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482600" y="4311805"/>
              <a:ext cx="54356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0" u="none" strike="noStrike" kern="1200" cap="none" spc="0" normalizeH="0" baseline="0" noProof="0">
                  <a:ln>
                    <a:noFill/>
                  </a:ln>
                  <a:solidFill>
                    <a:prstClr val="black"/>
                  </a:solidFill>
                  <a:effectLst/>
                  <a:uLnTx/>
                  <a:uFillTx/>
                  <a:latin typeface="Calibri" panose="020F0502020204030204"/>
                  <a:ea typeface="+mn-ea"/>
                  <a:cs typeface="+mn-cs"/>
                </a:rPr>
                <a:t>Visão do receptor do espaço de números de sequência:</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pt-B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72</a:t>
            </a:fld>
            <a:endParaRPr lang="pt-BR"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Go-Back-N em ação</a:t>
            </a:r>
            <a:endParaRPr lang="pt-BR"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00238" y="1531937"/>
            <a:ext cx="1316387" cy="14773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envia  pkt0</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pkt1</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pkt2</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(espera)</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32679" y="1160462"/>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0099"/>
                </a:solidFill>
                <a:effectLst/>
                <a:uLnTx/>
                <a:uFillTx/>
                <a:latin typeface="Tahoma" charset="0"/>
                <a:ea typeface="ＭＳ Ｐゴシック" charset="0"/>
                <a:cs typeface="+mn-cs"/>
              </a:rPr>
              <a:t>emissor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094617" y="1179512"/>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8000"/>
                </a:solidFill>
                <a:effectLst/>
                <a:uLnTx/>
                <a:uFillTx/>
                <a:latin typeface="Tahoma" charset="0"/>
                <a:ea typeface="ＭＳ Ｐゴシック" charset="0"/>
                <a:cs typeface="+mn-cs"/>
              </a:rPr>
              <a:t>receptor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611612" cy="14773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pkt0, envia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pkt1, envia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pkt3, descarta,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pt-BR"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re</a:t>
            </a: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05000" y="4713287"/>
            <a:ext cx="1316387"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envia  pkt2</a:t>
            </a:r>
          </a:p>
          <a:p>
            <a:pPr lvl="0" algn="r" eaLnBrk="0" fontAlgn="base" hangingPunct="0">
              <a:lnSpc>
                <a:spcPct val="90000"/>
              </a:lnSpc>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pkt3</a:t>
            </a:r>
          </a:p>
          <a:p>
            <a:pPr lvl="0" algn="r" eaLnBrk="0" fontAlgn="base" hangingPunct="0">
              <a:lnSpc>
                <a:spcPct val="90000"/>
              </a:lnSpc>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pkt4</a:t>
            </a:r>
          </a:p>
          <a:p>
            <a:pPr lvl="0" algn="r" eaLnBrk="0" fontAlgn="base" hangingPunct="0">
              <a:lnSpc>
                <a:spcPct val="90000"/>
              </a:lnSpc>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4388" y="2319337"/>
              <a:ext cx="700833"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noProof="0" dirty="0">
                  <a:ln>
                    <a:noFill/>
                  </a:ln>
                  <a:solidFill>
                    <a:srgbClr val="FF0000"/>
                  </a:solidFill>
                  <a:effectLst/>
                  <a:uLnTx/>
                  <a:uFillTx/>
                  <a:latin typeface="Tahoma" charset="0"/>
                  <a:ea typeface="ＭＳ Ｐゴシック" charset="0"/>
                  <a:cs typeface="+mn-cs"/>
                </a:rPr>
                <a:t>perda</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1" u="none" strike="noStrike" kern="0" cap="none" spc="0" normalizeH="0" baseline="0" noProof="0" dirty="0" err="1">
                  <a:ln>
                    <a:noFill/>
                  </a:ln>
                  <a:solidFill>
                    <a:srgbClr val="FF0000"/>
                  </a:solidFill>
                  <a:effectLst/>
                  <a:uLnTx/>
                  <a:uFillTx/>
                  <a:latin typeface="Tahoma" charset="0"/>
                  <a:ea typeface="ＭＳ Ｐゴシック" charset="0"/>
                  <a:cs typeface="+mn-cs"/>
                </a:rPr>
                <a:t>pkt</a:t>
              </a:r>
              <a:r>
                <a:rPr kumimoji="0" lang="pt-BR" sz="1800" b="0" i="1" u="none" strike="noStrike" kern="0" cap="none" spc="0" normalizeH="0" baseline="0" noProof="0" dirty="0">
                  <a:ln>
                    <a:noFill/>
                  </a:ln>
                  <a:solidFill>
                    <a:srgbClr val="FF0000"/>
                  </a:solidFill>
                  <a:effectLst/>
                  <a:uLnTx/>
                  <a:uFillTx/>
                  <a:latin typeface="Tahoma" charset="0"/>
                  <a:ea typeface="ＭＳ Ｐゴシック" charset="0"/>
                  <a:cs typeface="+mn-cs"/>
                </a:rPr>
                <a: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569934"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pkt4, descarta,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pt-BR"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re</a:t>
            </a: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569934"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pkt5, descarta,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pt-BR"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re</a:t>
            </a: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3536546"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recebe pkt2, entrega, envia ack2</a:t>
            </a:r>
          </a:p>
          <a:p>
            <a:pPr lvl="0" eaLnBrk="0" fontAlgn="base" hangingPunct="0">
              <a:lnSpc>
                <a:spcPct val="90000"/>
              </a:lnSpc>
              <a:spcBef>
                <a:spcPct val="0"/>
              </a:spcBef>
              <a:spcAft>
                <a:spcPct val="0"/>
              </a:spcAft>
              <a:defRPr/>
            </a:pPr>
            <a:r>
              <a:rPr kumimoji="0" lang="pt-BR" sz="1800" b="0" i="0" u="none" strike="noStrike" kern="0" cap="none" spc="0" normalizeH="0" baseline="0" noProof="0" dirty="0">
                <a:ln>
                  <a:noFill/>
                </a:ln>
                <a:solidFill>
                  <a:srgbClr val="000000"/>
                </a:solidFill>
                <a:effectLst/>
                <a:uLnTx/>
                <a:uFillTx/>
              </a:rPr>
              <a:t>recebe pkt3, </a:t>
            </a:r>
            <a:r>
              <a:rPr lang="pt-BR" sz="1800" kern="0" dirty="0">
                <a:solidFill>
                  <a:srgbClr val="000000"/>
                </a:solidFill>
              </a:rPr>
              <a:t>entrega, envia ack3</a:t>
            </a:r>
            <a:endParaRPr kumimoji="0" lang="pt-BR" sz="1800" b="0" i="0" u="none" strike="noStrike" kern="0" cap="none" spc="0" normalizeH="0" baseline="0" noProof="0" dirty="0">
              <a:ln>
                <a:noFill/>
              </a:ln>
              <a:solidFill>
                <a:srgbClr val="000000"/>
              </a:solidFill>
              <a:effectLst/>
              <a:uLnTx/>
              <a:uFillTx/>
            </a:endParaRPr>
          </a:p>
          <a:p>
            <a:pPr lvl="0" eaLnBrk="0" fontAlgn="base" hangingPunct="0">
              <a:lnSpc>
                <a:spcPct val="90000"/>
              </a:lnSpc>
              <a:spcBef>
                <a:spcPct val="0"/>
              </a:spcBef>
              <a:spcAft>
                <a:spcPct val="0"/>
              </a:spcAft>
              <a:defRPr/>
            </a:pPr>
            <a:r>
              <a:rPr kumimoji="0" lang="pt-BR" sz="1800" b="0" i="0" u="none" strike="noStrike" kern="0" cap="none" spc="0" normalizeH="0" baseline="0" noProof="0" dirty="0">
                <a:ln>
                  <a:noFill/>
                </a:ln>
                <a:solidFill>
                  <a:srgbClr val="000000"/>
                </a:solidFill>
                <a:effectLst/>
                <a:uLnTx/>
                <a:uFillTx/>
              </a:rPr>
              <a:t>recebe pkt4, </a:t>
            </a:r>
            <a:r>
              <a:rPr lang="pt-BR" sz="1800" kern="0" dirty="0">
                <a:solidFill>
                  <a:srgbClr val="000000"/>
                </a:solidFill>
              </a:rPr>
              <a:t>entrega, envia ack4</a:t>
            </a:r>
            <a:endParaRPr kumimoji="0" lang="pt-BR" sz="1800" b="0" i="0" u="none" strike="noStrike" kern="0" cap="none" spc="0" normalizeH="0" baseline="0" noProof="0" dirty="0">
              <a:ln>
                <a:noFill/>
              </a:ln>
              <a:solidFill>
                <a:srgbClr val="000000"/>
              </a:solidFill>
              <a:effectLst/>
              <a:uLnTx/>
              <a:uFillTx/>
            </a:endParaRPr>
          </a:p>
          <a:p>
            <a:pPr lvl="0" eaLnBrk="0" fontAlgn="base" hangingPunct="0">
              <a:lnSpc>
                <a:spcPct val="90000"/>
              </a:lnSpc>
              <a:spcBef>
                <a:spcPct val="0"/>
              </a:spcBef>
              <a:spcAft>
                <a:spcPct val="0"/>
              </a:spcAft>
              <a:defRPr/>
            </a:pPr>
            <a:r>
              <a:rPr kumimoji="0" lang="pt-BR" sz="1800" b="0" i="0" u="none" strike="noStrike" kern="0" cap="none" spc="0" normalizeH="0" baseline="0" noProof="0" dirty="0">
                <a:ln>
                  <a:noFill/>
                </a:ln>
                <a:solidFill>
                  <a:srgbClr val="000000"/>
                </a:solidFill>
                <a:effectLst/>
                <a:uLnTx/>
                <a:uFillTx/>
              </a:rPr>
              <a:t>recebe pkt5</a:t>
            </a:r>
            <a:r>
              <a:rPr lang="pt-BR" sz="1800" kern="0" dirty="0">
                <a:solidFill>
                  <a:srgbClr val="000000"/>
                </a:solidFill>
              </a:rPr>
              <a:t>, entrega, envia ack5</a:t>
            </a:r>
            <a:endParaRPr kumimoji="0" lang="pt-BR" sz="1800" b="0" i="0" u="none" strike="noStrike" kern="0" cap="none" spc="0" normalizeH="0" baseline="0" noProof="0" dirty="0">
              <a:ln>
                <a:noFill/>
              </a:ln>
              <a:solidFill>
                <a:srgbClr val="000000"/>
              </a:solidFill>
              <a:effectLst/>
              <a:uLnTx/>
              <a:uFillTx/>
            </a:endParaRP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188145" y="4000500"/>
            <a:ext cx="1871026"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ignora ACK</a:t>
            </a:r>
            <a:r>
              <a:rPr kumimoji="0" lang="pt-BR" sz="1400" b="0" i="0" u="none" strike="noStrike" kern="0" cap="none" spc="0" normalizeH="0" noProof="0" dirty="0">
                <a:ln>
                  <a:noFill/>
                </a:ln>
                <a:solidFill>
                  <a:srgbClr val="000000"/>
                </a:solidFill>
                <a:effectLst/>
                <a:uLnTx/>
                <a:uFillTx/>
                <a:latin typeface="Tahoma" charset="0"/>
                <a:ea typeface="ＭＳ Ｐゴシック" charset="0"/>
                <a:cs typeface="+mn-cs"/>
              </a:rPr>
              <a:t> duplicado</a:t>
            </a:r>
            <a:endPar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111932" y="1223962"/>
            <a:ext cx="2478564"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sng" strike="noStrike" kern="0" cap="none" spc="0" normalizeH="0" baseline="0" noProof="0" dirty="0">
                <a:ln>
                  <a:noFill/>
                </a:ln>
                <a:solidFill>
                  <a:srgbClr val="000099"/>
                </a:solidFill>
                <a:effectLst/>
                <a:uLnTx/>
                <a:uFillTx/>
                <a:latin typeface="Tahoma" charset="0"/>
                <a:ea typeface="ＭＳ Ｐゴシック" charset="0"/>
                <a:cs typeface="+mn-cs"/>
              </a:rPr>
              <a:t>janela do emissor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6" cy="369332"/>
            <a:chOff x="2319337" y="3135312"/>
            <a:chExt cx="3749676"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6" cy="369332"/>
              <a:chOff x="2319337" y="3135312"/>
              <a:chExt cx="3749676"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168651" y="3135312"/>
                <a:ext cx="290036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100" normalizeH="0" noProof="0" dirty="0">
                    <a:ln>
                      <a:noFill/>
                    </a:ln>
                    <a:solidFill>
                      <a:srgbClr val="000000"/>
                    </a:solidFill>
                    <a:effectLst/>
                    <a:uLnTx/>
                    <a:uFillTx/>
                    <a:latin typeface="Tahoma" charset="0"/>
                    <a:ea typeface="ＭＳ Ｐゴシック" charset="0"/>
                    <a:cs typeface="+mn-cs"/>
                  </a:rPr>
                  <a:t>recebe ack0, envia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703638" y="3452813"/>
              <a:ext cx="236537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100" normalizeH="0" noProof="0" dirty="0">
                  <a:ln>
                    <a:noFill/>
                  </a:ln>
                  <a:solidFill>
                    <a:srgbClr val="000000"/>
                  </a:solidFill>
                  <a:effectLst/>
                  <a:uLnTx/>
                  <a:uFillTx/>
                  <a:latin typeface="Tahoma" charset="0"/>
                  <a:ea typeface="ＭＳ Ｐゴシック" charset="0"/>
                  <a:cs typeface="+mn-cs"/>
                </a:rPr>
                <a:t>recebe ack1, envia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73</a:t>
            </a:fld>
            <a:endParaRPr lang="pt-BR"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Repetição seletiva: a abordagem</a:t>
            </a:r>
            <a:endParaRPr lang="pt-BR"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545687" y="1489418"/>
            <a:ext cx="11353627" cy="46482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kumimoji="0" lang="pt-BR" sz="3200" b="0" i="1"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sz="32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lang="pt-BR" sz="3200" i="1" dirty="0">
                <a:solidFill>
                  <a:prstClr val="black"/>
                </a:solidFill>
                <a:ea typeface="ＭＳ Ｐゴシック" panose="020B0600070205080204" pitchFamily="34" charset="-128"/>
              </a:rPr>
              <a:t>vários </a:t>
            </a:r>
            <a:r>
              <a:rPr lang="pt-BR" sz="3200" dirty="0">
                <a:solidFill>
                  <a:prstClr val="black"/>
                </a:solidFill>
                <a:ea typeface="ＭＳ Ｐゴシック" panose="020B0600070205080204" pitchFamily="34" charset="-128"/>
              </a:rPr>
              <a:t>pacotes em voo</a:t>
            </a:r>
            <a:endParaRPr kumimoji="0" lang="pt-BR" sz="3200" b="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endParaRPr>
          </a:p>
          <a:p>
            <a:pPr lvl="0">
              <a:defRPr/>
            </a:pPr>
            <a:r>
              <a:rPr kumimoji="0" lang="pt-BR"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receptor envia </a:t>
            </a:r>
            <a:r>
              <a:rPr kumimoji="0" lang="pt-BR" sz="3200" b="0" i="1" u="none" strike="noStrike" kern="1200" cap="none" spc="0" normalizeH="0" baseline="0" noProof="0" dirty="0" err="1">
                <a:ln>
                  <a:noFill/>
                </a:ln>
                <a:solidFill>
                  <a:srgbClr val="CC0000"/>
                </a:solidFill>
                <a:effectLst/>
                <a:uLnTx/>
                <a:uFillTx/>
                <a:latin typeface="Calibri" panose="020F0502020204030204"/>
                <a:ea typeface="ＭＳ Ｐゴシック" panose="020B0600070205080204" pitchFamily="34" charset="-128"/>
                <a:cs typeface="+mn-cs"/>
              </a:rPr>
              <a:t>ACKs</a:t>
            </a:r>
            <a:r>
              <a:rPr kumimoji="0" lang="pt-BR"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individuais </a:t>
            </a:r>
            <a:r>
              <a:rPr lang="pt-BR" sz="3200" dirty="0">
                <a:solidFill>
                  <a:prstClr val="black"/>
                </a:solidFill>
                <a:ea typeface="ＭＳ Ｐゴシック" panose="020B0600070205080204" pitchFamily="34" charset="-128"/>
              </a:rPr>
              <a:t>para todos os pacotes recebidos corretamente</a:t>
            </a:r>
            <a:endPar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1">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deixa</a:t>
            </a:r>
            <a:r>
              <a:rPr kumimoji="0" lang="pt-BR"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pacotes em </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 conforme necessário, </a:t>
            </a:r>
            <a:r>
              <a:rPr lang="pt-BR" sz="2800" dirty="0">
                <a:solidFill>
                  <a:prstClr val="black"/>
                </a:solidFill>
                <a:ea typeface="ＭＳ Ｐゴシック" panose="020B0600070205080204" pitchFamily="34" charset="-128"/>
              </a:rPr>
              <a:t>para entrega em ordem para a camada superior</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0">
              <a:defRPr/>
            </a:pPr>
            <a:r>
              <a:rPr lang="pt-BR" sz="3200" dirty="0">
                <a:solidFill>
                  <a:prstClr val="black"/>
                </a:solidFill>
                <a:ea typeface="ＭＳ Ｐゴシック" panose="020B0600070205080204" pitchFamily="34" charset="-128"/>
              </a:rPr>
              <a:t>emissor</a:t>
            </a:r>
            <a:r>
              <a:rPr kumimoji="0" lang="pt-BR"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747713" lvl="1" indent="-227013">
              <a:spcBef>
                <a:spcPts val="1000"/>
              </a:spcBef>
              <a:buClr>
                <a:srgbClr val="0000A3"/>
              </a:buClr>
              <a:defRPr/>
            </a:pPr>
            <a:r>
              <a:rPr lang="pt-BR" sz="2800" dirty="0">
                <a:solidFill>
                  <a:prstClr val="black"/>
                </a:solidFill>
                <a:ea typeface="ＭＳ Ｐゴシック" panose="020B0600070205080204" pitchFamily="34" charset="-128"/>
              </a:rPr>
              <a:t>mantém (conceitualmente) um temporizador para cada pacote não reconhecido (sem ACK)</a:t>
            </a:r>
          </a:p>
          <a:p>
            <a:pPr marL="1195388" lvl="2" indent="-227013">
              <a:spcBef>
                <a:spcPts val="1000"/>
              </a:spcBef>
              <a:buClr>
                <a:srgbClr val="0000A3"/>
              </a:buClr>
              <a:defRPr/>
            </a:pPr>
            <a:r>
              <a:rPr lang="pt-BR" sz="2800" dirty="0">
                <a:solidFill>
                  <a:prstClr val="black"/>
                </a:solidFill>
                <a:ea typeface="ＭＳ Ｐゴシック" panose="020B0600070205080204" pitchFamily="34" charset="-128"/>
              </a:rPr>
              <a:t>timeout: retransmite o único pacote não reconhecido associado ao timeout</a:t>
            </a:r>
          </a:p>
          <a:p>
            <a:pPr marL="746125" lvl="1" indent="-223838">
              <a:spcBef>
                <a:spcPts val="1000"/>
              </a:spcBef>
              <a:buClr>
                <a:srgbClr val="0000A3"/>
              </a:buClr>
              <a:defRPr/>
            </a:pPr>
            <a:r>
              <a:rPr lang="pt-BR" sz="2800" dirty="0">
                <a:solidFill>
                  <a:prstClr val="black"/>
                </a:solidFill>
                <a:ea typeface="ＭＳ Ｐゴシック" panose="020B0600070205080204" pitchFamily="34" charset="-128"/>
              </a:rPr>
              <a:t>mantém (conceitualmente) uma “janela” sobre </a:t>
            </a:r>
            <a:r>
              <a:rPr lang="pt-BR" sz="2800" i="1" dirty="0">
                <a:solidFill>
                  <a:srgbClr val="CC0000"/>
                </a:solidFill>
                <a:ea typeface="ＭＳ Ｐゴシック" panose="020B0600070205080204" pitchFamily="34" charset="-128"/>
              </a:rPr>
              <a:t>N</a:t>
            </a:r>
            <a:r>
              <a:rPr lang="pt-BR" sz="2800" dirty="0">
                <a:solidFill>
                  <a:prstClr val="black"/>
                </a:solidFill>
                <a:ea typeface="ＭＳ Ｐゴシック" panose="020B0600070205080204" pitchFamily="34" charset="-128"/>
              </a:rPr>
              <a:t> números de sequência consecutivos</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2" indent="-231775">
              <a:buClr>
                <a:srgbClr val="0000A8"/>
              </a:buClr>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limita</a:t>
            </a:r>
            <a:r>
              <a:rPr kumimoji="0" lang="pt-BR"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cs typeface="+mn-cs"/>
              </a:rPr>
              <a:t> os pacotes no pipeline, “em voo”, a estarem dentro dessa janela</a:t>
            </a: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Transport</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pt-BR" sz="1100" b="0" i="0" u="none"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Layer</a:t>
            </a:r>
            <a:r>
              <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 3-</a:t>
            </a:r>
            <a:fld id="{C4204591-24BD-A542-B9D5-F8D8A88D2FEE}" type="slidenum">
              <a:rPr kumimoji="0" lang="pt-BR"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pt-BR"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520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
                                            <p:txEl>
                                              <p:pRg st="1" end="1"/>
                                            </p:txEl>
                                          </p:spTgt>
                                        </p:tgtEl>
                                        <p:attrNameLst>
                                          <p:attrName>style.visibility</p:attrName>
                                        </p:attrNameLst>
                                      </p:cBhvr>
                                      <p:to>
                                        <p:strVal val="visible"/>
                                      </p:to>
                                    </p:set>
                                    <p:animEffect transition="in" filter="dissolve">
                                      <p:cBhvr>
                                        <p:cTn id="12" dur="500"/>
                                        <p:tgtEl>
                                          <p:spTgt spid="72">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2">
                                            <p:txEl>
                                              <p:pRg st="3" end="3"/>
                                            </p:txEl>
                                          </p:spTgt>
                                        </p:tgtEl>
                                        <p:attrNameLst>
                                          <p:attrName>style.visibility</p:attrName>
                                        </p:attrNameLst>
                                      </p:cBhvr>
                                      <p:to>
                                        <p:strVal val="visible"/>
                                      </p:to>
                                    </p:set>
                                    <p:animEffect transition="in" filter="dissolve">
                                      <p:cBhvr>
                                        <p:cTn id="20" dur="500"/>
                                        <p:tgtEl>
                                          <p:spTgt spid="72">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72">
                                            <p:txEl>
                                              <p:pRg st="7" end="7"/>
                                            </p:txEl>
                                          </p:spTgt>
                                        </p:tgtEl>
                                        <p:attrNameLst>
                                          <p:attrName>style.visibility</p:attrName>
                                        </p:attrNameLst>
                                      </p:cBhvr>
                                      <p:to>
                                        <p:strVal val="visible"/>
                                      </p:to>
                                    </p:set>
                                    <p:animEffect transition="in" filter="dissolve">
                                      <p:cBhvr>
                                        <p:cTn id="32" dur="500"/>
                                        <p:tgtEl>
                                          <p:spTgt spid="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sz="4800" dirty="0" err="1"/>
              <a:t>Repetição</a:t>
            </a:r>
            <a:r>
              <a:rPr lang="en-US" sz="4800" dirty="0"/>
              <a:t> </a:t>
            </a:r>
            <a:r>
              <a:rPr lang="en-US" sz="4800" dirty="0" err="1"/>
              <a:t>seletiva</a:t>
            </a:r>
            <a:r>
              <a:rPr lang="en-US" sz="4800" dirty="0"/>
              <a:t>: </a:t>
            </a:r>
            <a:r>
              <a:rPr lang="en-US" sz="4800" dirty="0" err="1"/>
              <a:t>janelas</a:t>
            </a:r>
            <a:r>
              <a:rPr lang="en-US" sz="4800" dirty="0"/>
              <a:t> de </a:t>
            </a:r>
            <a:r>
              <a:rPr lang="en-US" sz="4800" dirty="0" err="1"/>
              <a:t>emissor</a:t>
            </a:r>
            <a:r>
              <a:rPr lang="en-US" sz="4800" dirty="0"/>
              <a:t> e receptor</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pt-BR" sz="4800"/>
              <a:t>Repetição seletiva: janelas de emissor e receptor</a:t>
            </a:r>
            <a:endParaRPr lang="pt-BR"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756933"/>
            <a:ext cx="4651241" cy="4339068"/>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lang="pt-BR" dirty="0">
                <a:solidFill>
                  <a:srgbClr val="CC0000"/>
                </a:solidFill>
              </a:rPr>
              <a:t>dados de cima:</a:t>
            </a:r>
            <a:endParaRPr kumimoji="0" lang="pt-BR" sz="28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pt-BR" sz="2400" dirty="0">
                <a:solidFill>
                  <a:prstClr val="black"/>
                </a:solidFill>
                <a:latin typeface="Calibri" panose="020F0502020204030204"/>
              </a:rPr>
              <a:t>se há um próximo número de sequência disponível na janela, envia o pacote</a:t>
            </a:r>
            <a:endPar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pt-BR"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pt-BR"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reenvia o pacote </a:t>
            </a:r>
            <a:r>
              <a:rPr kumimoji="0" lang="pt-BR"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reinicia temporizador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pt-BR"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pt-BR"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pt-BR"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em [</a:t>
            </a:r>
            <a:r>
              <a:rPr kumimoji="0" lang="pt-BR"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pt-BR"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marca pacote </a:t>
            </a:r>
            <a:r>
              <a:rPr kumimoji="0" lang="pt-BR"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como recebido</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se </a:t>
            </a:r>
            <a:r>
              <a:rPr kumimoji="0" lang="pt-BR"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pt-BR" sz="2400" b="0" i="0" u="none" strike="noStrike" kern="1200" cap="none" spc="0" normalizeH="0" baseline="0" noProof="0" dirty="0">
                <a:ln>
                  <a:noFill/>
                </a:ln>
                <a:solidFill>
                  <a:prstClr val="black"/>
                </a:solidFill>
                <a:effectLst/>
                <a:uLnTx/>
                <a:uFillTx/>
                <a:latin typeface="Calibri" panose="020F0502020204030204"/>
                <a:ea typeface="+mn-ea"/>
                <a:cs typeface="+mn-cs"/>
              </a:rPr>
              <a:t> é o menor pacote não reconhecido, avance a base da janela para o próximo número de sequência não reconhecido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491226" cy="584201"/>
            <a:chOff x="1100" y="3896"/>
            <a:chExt cx="845"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845"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emissor</a:t>
              </a:r>
              <a:endParaRPr kumimoji="0" lang="pt-BR"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4921250"/>
            <a:chOff x="6447754" y="1183947"/>
            <a:chExt cx="5269467" cy="4921250"/>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3033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pacote </a:t>
              </a:r>
              <a:r>
                <a:rPr kumimoji="0" lang="pt-BR" sz="24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em </a:t>
              </a:r>
              <a:r>
                <a:rPr kumimoji="0" lang="pt-BR" sz="1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pt-BR" sz="20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pt-BR"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envia ACK(</a:t>
              </a:r>
              <a:r>
                <a:rPr kumimoji="0" lang="pt-BR"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fora de ordem: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em ordem: entrega (também entrega pacotes em buffer, pacotes em ordem), avança janela para o próximo pacote ainda não recebido</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pacote</a:t>
              </a:r>
              <a:r>
                <a:rPr kumimoji="0" lang="pt-BR" sz="24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pt-BR" sz="2400" b="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em</a:t>
              </a:r>
              <a:r>
                <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pt-BR"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pt-BR"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pt-BR"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pt-BR"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caso contrário:</a:t>
              </a:r>
              <a:r>
                <a:rPr kumimoji="0" lang="pt-BR" sz="20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ignora</a:t>
              </a: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6" y="1183947"/>
              <a:ext cx="1609726" cy="584201"/>
              <a:chOff x="3339" y="158"/>
              <a:chExt cx="1014"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1014" cy="368"/>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32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receptor</a:t>
                </a:r>
                <a:endParaRPr kumimoji="0" lang="pt-BR"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76</a:t>
            </a:fld>
            <a:endParaRPr lang="pt-BR"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pt-BR" sz="4800" dirty="0"/>
              <a:t>Repetição Seletiva em ação</a:t>
            </a:r>
            <a:endParaRPr lang="pt-BR"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00239" y="1531937"/>
            <a:ext cx="1316386" cy="14773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envia  pkt0</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pkt1</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pkt2</a:t>
            </a:r>
          </a:p>
          <a:p>
            <a:pPr lvl="0" algn="r" eaLnBrk="0" fontAlgn="base" hangingPunct="0">
              <a:spcBef>
                <a:spcPct val="0"/>
              </a:spcBef>
              <a:spcAft>
                <a:spcPct val="0"/>
              </a:spcAft>
              <a:defRPr/>
            </a:pP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(espera)</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32679" y="1160462"/>
            <a:ext cx="105349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0099"/>
                </a:solidFill>
                <a:effectLst/>
                <a:uLnTx/>
                <a:uFillTx/>
                <a:latin typeface="Tahoma" charset="0"/>
                <a:ea typeface="ＭＳ Ｐゴシック" charset="0"/>
                <a:cs typeface="+mn-cs"/>
              </a:rPr>
              <a:t>emissor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094618" y="1179512"/>
            <a:ext cx="1125629"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1" u="sng" strike="noStrike" kern="0" cap="none" spc="0" normalizeH="0" baseline="0" noProof="0" dirty="0">
                <a:ln>
                  <a:noFill/>
                </a:ln>
                <a:solidFill>
                  <a:srgbClr val="008000"/>
                </a:solidFill>
                <a:effectLst/>
                <a:uLnTx/>
                <a:uFillTx/>
                <a:latin typeface="Tahoma" charset="0"/>
                <a:ea typeface="ＭＳ Ｐゴシック" charset="0"/>
                <a:cs typeface="+mn-cs"/>
              </a:rPr>
              <a:t>receptor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384399" y="4713287"/>
            <a:ext cx="1636988"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envia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C00000"/>
                </a:solidFill>
                <a:effectLst/>
                <a:uLnTx/>
                <a:uFillTx/>
                <a:latin typeface="Tahoma" charset="0"/>
                <a:ea typeface="ＭＳ Ｐゴシック" charset="0"/>
                <a:cs typeface="+mn-cs"/>
              </a:rPr>
              <a:t>(mas não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38013" y="2319337"/>
              <a:ext cx="764953"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none" strike="noStrike" kern="0" cap="none" spc="0" normalizeH="0" baseline="0" noProof="0" dirty="0">
                  <a:ln>
                    <a:noFill/>
                  </a:ln>
                  <a:solidFill>
                    <a:srgbClr val="FF0000"/>
                  </a:solidFill>
                  <a:effectLst/>
                  <a:uLnTx/>
                  <a:uFillTx/>
                  <a:latin typeface="Tahoma" charset="0"/>
                  <a:ea typeface="ＭＳ Ｐゴシック" charset="0"/>
                  <a:cs typeface="+mn-cs"/>
                </a:rPr>
                <a:t> perda</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pt-BR" sz="1800" b="0" i="1" u="none" strike="noStrike" kern="0" cap="none" spc="0" normalizeH="0" baseline="0" noProof="0" dirty="0" err="1">
                  <a:ln>
                    <a:noFill/>
                  </a:ln>
                  <a:solidFill>
                    <a:srgbClr val="FF0000"/>
                  </a:solidFill>
                  <a:effectLst/>
                  <a:uLnTx/>
                  <a:uFillTx/>
                  <a:latin typeface="Tahoma" charset="0"/>
                  <a:ea typeface="ＭＳ Ｐゴシック" charset="0"/>
                  <a:cs typeface="+mn-cs"/>
                </a:rPr>
                <a:t>pkt</a:t>
              </a:r>
              <a:r>
                <a:rPr kumimoji="0" lang="pt-BR" sz="1800" b="0" i="1" u="none" strike="noStrike" kern="0" cap="none" spc="0" normalizeH="0" baseline="0" noProof="0" dirty="0">
                  <a:ln>
                    <a:noFill/>
                  </a:ln>
                  <a:solidFill>
                    <a:srgbClr val="FF0000"/>
                  </a:solidFill>
                  <a:effectLst/>
                  <a:uLnTx/>
                  <a:uFillTx/>
                  <a:latin typeface="Tahoma" charset="0"/>
                  <a:ea typeface="ＭＳ Ｐゴシック" charset="0"/>
                  <a:cs typeface="+mn-cs"/>
                </a:rPr>
                <a: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111932" y="1223962"/>
            <a:ext cx="2478564"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1" u="sng" strike="noStrike" kern="0" cap="none" spc="0" normalizeH="0" baseline="0" noProof="0" dirty="0">
                <a:ln>
                  <a:noFill/>
                </a:ln>
                <a:solidFill>
                  <a:srgbClr val="000099"/>
                </a:solidFill>
                <a:effectLst/>
                <a:uLnTx/>
                <a:uFillTx/>
                <a:latin typeface="Tahoma" charset="0"/>
                <a:ea typeface="ＭＳ Ｐゴシック" charset="0"/>
                <a:cs typeface="+mn-cs"/>
              </a:rPr>
              <a:t>janela do emissor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6" cy="369332"/>
            <a:chOff x="2319337" y="3135312"/>
            <a:chExt cx="3749676"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6" cy="369332"/>
              <a:chOff x="2319337" y="3135312"/>
              <a:chExt cx="3749676"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324225" y="3135312"/>
                <a:ext cx="2744788"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100" normalizeH="0" noProof="0" dirty="0">
                    <a:ln>
                      <a:noFill/>
                    </a:ln>
                    <a:solidFill>
                      <a:srgbClr val="000000"/>
                    </a:solidFill>
                    <a:effectLst/>
                    <a:uLnTx/>
                    <a:uFillTx/>
                    <a:latin typeface="Tahoma" charset="0"/>
                    <a:ea typeface="ＭＳ Ｐゴシック" charset="0"/>
                    <a:cs typeface="+mn-cs"/>
                  </a:rPr>
                  <a:t>recebe ack0, envia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pt-BR"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659187" y="3452813"/>
              <a:ext cx="2409825"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100" normalizeH="0" noProof="0" dirty="0">
                  <a:ln>
                    <a:noFill/>
                  </a:ln>
                  <a:solidFill>
                    <a:srgbClr val="000000"/>
                  </a:solidFill>
                  <a:effectLst/>
                  <a:uLnTx/>
                  <a:uFillTx/>
                  <a:latin typeface="Tahoma" charset="0"/>
                  <a:ea typeface="ＭＳ Ｐゴシック" charset="0"/>
                  <a:cs typeface="+mn-cs"/>
                </a:rPr>
                <a:t>recebe ack1, envia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3315331" cy="14773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recebe pkt0, envia ack0</a:t>
            </a:r>
          </a:p>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pkt1, </a:t>
            </a:r>
            <a:r>
              <a:rPr lang="pt-BR" sz="1800" kern="0" dirty="0">
                <a:solidFill>
                  <a:srgbClr val="000000"/>
                </a:solidFill>
              </a:rPr>
              <a:t>envia </a:t>
            </a:r>
            <a:r>
              <a:rPr kumimoji="0" lang="pt-BR" sz="1800" b="0" i="0" u="none" strike="noStrike" kern="0" cap="none" spc="0" normalizeH="0" baseline="0" noProof="0" dirty="0">
                <a:ln>
                  <a:noFill/>
                </a:ln>
                <a:solidFill>
                  <a:srgbClr val="000000"/>
                </a:solidFill>
                <a:effectLst/>
                <a:uLnTx/>
                <a:uFillTx/>
              </a:rPr>
              <a:t>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 </a:t>
            </a:r>
          </a:p>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pkt3, coloca no </a:t>
            </a:r>
            <a:r>
              <a:rPr kumimoji="0" lang="pt-BR" sz="1800" b="0" i="0" u="none" strike="noStrike" kern="0" cap="none" spc="0" normalizeH="0" baseline="0" noProof="0" dirty="0">
                <a:ln>
                  <a:noFill/>
                </a:ln>
                <a:solidFill>
                  <a:srgbClr val="C00000"/>
                </a:solidFill>
                <a:effectLst/>
                <a:uLnTx/>
                <a:uFillTx/>
              </a:rPr>
              <a:t>buffer</a:t>
            </a:r>
            <a:r>
              <a:rPr kumimoji="0" lang="pt-BR" sz="1800" b="0" i="0" u="none" strike="noStrike" kern="0" cap="none" spc="0" normalizeH="0" baseline="0" noProof="0" dirty="0">
                <a:ln>
                  <a:noFill/>
                </a:ln>
                <a:solidFill>
                  <a:srgbClr val="000000"/>
                </a:solidFill>
                <a:effectLst/>
                <a:uLnTx/>
                <a:uFillTx/>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rPr>
              <a:t>           </a:t>
            </a:r>
            <a:r>
              <a:rPr kumimoji="0" lang="pt-BR" sz="1800" b="0" i="0" u="none" strike="noStrike" kern="0" cap="none" spc="0" normalizeH="0" baseline="0" noProof="0" dirty="0">
                <a:ln>
                  <a:noFill/>
                </a:ln>
                <a:solidFill>
                  <a:srgbClr val="C00000"/>
                </a:solidFill>
                <a:effectLst/>
                <a:uLnTx/>
                <a:uFillTx/>
              </a:rPr>
              <a:t>envia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037819" y="3967162"/>
            <a:ext cx="2028120"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C00000"/>
                </a:solidFill>
                <a:effectLst/>
                <a:uLnTx/>
                <a:uFillTx/>
                <a:latin typeface="Tahoma" charset="0"/>
                <a:ea typeface="ＭＳ Ｐゴシック" charset="0"/>
                <a:cs typeface="+mn-cs"/>
              </a:rPr>
              <a:t>grava ack3 que chegou</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3315331"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pkt4</a:t>
            </a:r>
            <a:r>
              <a:rPr lang="pt-BR" sz="1800" kern="0" dirty="0">
                <a:solidFill>
                  <a:srgbClr val="000000"/>
                </a:solidFill>
              </a:rPr>
              <a:t>, coloca no </a:t>
            </a:r>
            <a:r>
              <a:rPr kumimoji="0" lang="pt-BR" sz="1800" b="0" i="0" u="none" strike="noStrike" kern="0" cap="none" spc="0" normalizeH="0" baseline="0" noProof="0" dirty="0">
                <a:ln>
                  <a:noFill/>
                </a:ln>
                <a:solidFill>
                  <a:srgbClr val="C00000"/>
                </a:solidFill>
                <a:effectLst/>
                <a:uLnTx/>
                <a:uFillTx/>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rPr>
              <a:t>           envia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3315331"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spcBef>
                <a:spcPct val="0"/>
              </a:spcBef>
              <a:spcAft>
                <a:spcPct val="0"/>
              </a:spcAft>
              <a:defRPr/>
            </a:pPr>
            <a:r>
              <a:rPr lang="pt-BR" sz="1800" kern="0" dirty="0">
                <a:solidFill>
                  <a:srgbClr val="000000"/>
                </a:solidFill>
              </a:rPr>
              <a:t>recebe </a:t>
            </a:r>
            <a:r>
              <a:rPr kumimoji="0" lang="pt-BR" sz="1800" b="0" i="0" u="none" strike="noStrike" kern="0" cap="none" spc="0" normalizeH="0" baseline="0" noProof="0" dirty="0">
                <a:ln>
                  <a:noFill/>
                </a:ln>
                <a:solidFill>
                  <a:srgbClr val="000000"/>
                </a:solidFill>
                <a:effectLst/>
                <a:uLnTx/>
                <a:uFillTx/>
              </a:rPr>
              <a:t>pkt5</a:t>
            </a:r>
            <a:r>
              <a:rPr lang="pt-BR" sz="1800" kern="0" dirty="0">
                <a:solidFill>
                  <a:srgbClr val="000000"/>
                </a:solidFill>
              </a:rPr>
              <a:t>, coloca no </a:t>
            </a:r>
            <a:r>
              <a:rPr kumimoji="0" lang="pt-BR" sz="1800" b="0" i="0" u="none" strike="noStrike" kern="0" cap="none" spc="0" normalizeH="0" baseline="0" noProof="0" dirty="0">
                <a:ln>
                  <a:noFill/>
                </a:ln>
                <a:solidFill>
                  <a:srgbClr val="C00000"/>
                </a:solidFill>
                <a:effectLst/>
                <a:uLnTx/>
                <a:uFillTx/>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rPr>
              <a:t>           envia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304762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recebe pkt2; </a:t>
            </a:r>
            <a:r>
              <a:rPr kumimoji="0" lang="pt-BR" sz="1800" b="0" i="0" u="none" strike="noStrike" kern="0" cap="none" spc="0" normalizeH="0" baseline="0" noProof="0" dirty="0">
                <a:ln>
                  <a:noFill/>
                </a:ln>
                <a:solidFill>
                  <a:srgbClr val="C00000"/>
                </a:solidFill>
                <a:effectLst/>
                <a:uLnTx/>
                <a:uFillTx/>
                <a:latin typeface="Tahoma" charset="0"/>
                <a:ea typeface="ＭＳ Ｐゴシック" charset="0"/>
                <a:cs typeface="+mn-cs"/>
              </a:rPr>
              <a:t>entrega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envia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338404" y="5919787"/>
            <a:ext cx="3767378"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kumimoji="0" lang="pt-BR" sz="1600" b="0" i="1" u="none" strike="noStrike" kern="0" cap="none" spc="0" normalizeH="0" baseline="0" noProof="0" dirty="0">
                <a:ln>
                  <a:noFill/>
                </a:ln>
                <a:solidFill>
                  <a:srgbClr val="000000"/>
                </a:solidFill>
                <a:effectLst/>
                <a:uLnTx/>
                <a:uFillTx/>
              </a:rPr>
              <a:t>Q: </a:t>
            </a:r>
            <a:r>
              <a:rPr lang="pt-BR" i="1" kern="0" dirty="0">
                <a:solidFill>
                  <a:srgbClr val="000000"/>
                </a:solidFill>
              </a:rPr>
              <a:t>o que acontece quando ack2 chega?
</a:t>
            </a:r>
            <a:endParaRPr kumimoji="0" lang="pt-BR" sz="1600" b="0" i="1" u="none" strike="noStrike" kern="0" cap="none" spc="0" normalizeH="0" baseline="0" noProof="0" dirty="0">
              <a:ln>
                <a:noFill/>
              </a:ln>
              <a:solidFill>
                <a:srgbClr val="000000"/>
              </a:solidFill>
              <a:effectLst/>
              <a:uLnTx/>
              <a:uFillTx/>
            </a:endParaRP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77</a:t>
            </a:fld>
            <a:endParaRPr lang="pt-BR"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pt-BR" sz="4800" dirty="0"/>
              <a:t>Repetição seletiva: </a:t>
            </a:r>
            <a:br>
              <a:rPr lang="pt-BR" sz="4800" dirty="0"/>
            </a:br>
            <a:r>
              <a:rPr lang="pt-BR" sz="4800" dirty="0"/>
              <a:t>um dilema!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588760" cy="2230141"/>
            <a:chOff x="6909757" y="4181931"/>
            <a:chExt cx="4588760" cy="2230141"/>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485856" cy="4801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retransmite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 1 2 3</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 2 3 0</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0 1 2 </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3 0 1</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77888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lang="pt-BR" sz="1200" i="1">
                  <a:solidFill>
                    <a:srgbClr val="CC0000"/>
                  </a:solidFill>
                </a:rPr>
                <a:t>aceitará pacote com</a:t>
              </a:r>
            </a:p>
            <a:p>
              <a:pPr lvl="0">
                <a:defRPr/>
              </a:pPr>
              <a:r>
                <a:rPr lang="pt-BR" sz="1200" i="1">
                  <a:solidFill>
                    <a:srgbClr val="CC0000"/>
                  </a:solidFill>
                </a:rPr>
                <a:t>número de sequência 0</a:t>
              </a:r>
              <a:endParaRPr kumimoji="0" lang="pt-BR" sz="1200" b="0" i="1" u="none" strike="noStrike" kern="1200" cap="none" spc="0" normalizeH="0" baseline="0">
                <a:ln>
                  <a:noFill/>
                </a:ln>
                <a:solidFill>
                  <a:srgbClr val="CC0000"/>
                </a:solidFill>
                <a:effectLst/>
                <a:uLnTx/>
                <a:uFillTx/>
                <a:latin typeface="Tahoma" charset="0"/>
                <a:ea typeface="ＭＳ Ｐゴシック" charset="0"/>
                <a:cs typeface="+mn-cs"/>
              </a:endParaRP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789250" cy="2833906"/>
            <a:chOff x="6785932" y="351292"/>
            <a:chExt cx="4789250" cy="2833906"/>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729063"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janela do receptor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(após recebimento)</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729063"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janela do emissor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(após recebimento)</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3 0</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 1 2 3</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 2 3 0</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0 1 2 </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3 0 1</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82697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lang="pt-BR" sz="1200" i="1" dirty="0">
                  <a:solidFill>
                    <a:srgbClr val="CC0000"/>
                  </a:solidFill>
                </a:rPr>
                <a:t>aceitará pacote com</a:t>
              </a:r>
            </a:p>
            <a:p>
              <a:pPr lvl="0">
                <a:defRPr/>
              </a:pPr>
              <a:r>
                <a:rPr lang="pt-BR" sz="1200" i="1" dirty="0">
                  <a:solidFill>
                    <a:srgbClr val="CC0000"/>
                  </a:solidFill>
                </a:rPr>
                <a:t>número de sequência 0
</a:t>
              </a:r>
              <a:endParaRPr kumimoji="0" lang="pt-BR" sz="1200" b="0" i="1" u="none" strike="noStrike" kern="1200" cap="none" spc="0" normalizeH="0" baseline="0" dirty="0">
                <a:ln>
                  <a:noFill/>
                </a:ln>
                <a:solidFill>
                  <a:srgbClr val="CC0000"/>
                </a:solidFill>
                <a:effectLst/>
                <a:uLnTx/>
                <a:uFillTx/>
                <a:latin typeface="Tahoma" charset="0"/>
                <a:ea typeface="ＭＳ Ｐゴシック" charset="0"/>
                <a:cs typeface="+mn-cs"/>
              </a:endParaRP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1 2</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 </a:t>
                </a:r>
                <a:r>
                  <a:rPr kumimoji="0" lang="pt-BR" sz="1200" b="0" i="0" u="none" strike="noStrike" kern="1200" cap="none" spc="0" normalizeH="0" baseline="0">
                    <a:ln>
                      <a:noFill/>
                    </a:ln>
                    <a:solidFill>
                      <a:prstClr val="white"/>
                    </a:solidFill>
                    <a:effectLst/>
                    <a:uLnTx/>
                    <a:uFillTx/>
                    <a:latin typeface="Arial" charset="0"/>
                    <a:ea typeface="ＭＳ Ｐゴシック" charset="0"/>
                    <a:cs typeface="+mn-cs"/>
                  </a:rPr>
                  <a:t>3 </a:t>
                </a:r>
                <a:r>
                  <a:rPr kumimoji="0" lang="pt-BR" sz="1200" b="0" i="0" u="none" strike="noStrike" kern="1200" cap="none" spc="0" normalizeH="0" baseline="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2195153"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a:ln>
                  <a:noFill/>
                </a:ln>
                <a:solidFill>
                  <a:srgbClr val="C00000"/>
                </a:solidFill>
                <a:effectLst/>
                <a:uLnTx/>
                <a:uFillTx/>
                <a:latin typeface="Tahoma" charset="0"/>
                <a:ea typeface="ＭＳ Ｐゴシック" charset="0"/>
                <a:cs typeface="+mn-cs"/>
              </a:rPr>
              <a:t>(a) sem problema</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exemplo: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números de sequência</a:t>
            </a: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0, 1, 2, 3 </a:t>
            </a:r>
            <a:r>
              <a:rPr kumimoji="0" lang="pt-BR" altLang="ja-JP" sz="20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(contagem base 4)</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tamanho da janela = 3</a:t>
            </a:r>
            <a:endPar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78</a:t>
            </a:fld>
            <a:endParaRPr lang="pt-BR"/>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pt-BR" sz="4800" dirty="0"/>
              <a:t>Repetição seletiva: </a:t>
            </a:r>
            <a:br>
              <a:rPr lang="pt-BR" sz="4800" dirty="0"/>
            </a:br>
            <a:r>
              <a:rPr lang="pt-BR" sz="4800" dirty="0"/>
              <a:t>um dilema!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pt-BR"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pt-BR"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qual relação é necessária entre o espaço de numeração</a:t>
            </a:r>
            <a:r>
              <a:rPr kumimoji="0" lang="pt-BR" sz="2800" b="0" i="0" u="none" strike="noStrike" kern="1200" cap="none" spc="0" normalizeH="0" noProof="0" dirty="0">
                <a:ln>
                  <a:noFill/>
                </a:ln>
                <a:solidFill>
                  <a:prstClr val="black"/>
                </a:solidFill>
                <a:effectLst/>
                <a:uLnTx/>
                <a:uFillTx/>
                <a:latin typeface="Calibri" panose="020F0502020204030204"/>
                <a:ea typeface="ＭＳ Ｐゴシック" charset="0"/>
                <a:cs typeface="+mn-cs"/>
              </a:rPr>
              <a:t> sequencial e o tamanho da janela para evitar</a:t>
            </a:r>
            <a:r>
              <a:rPr kumimoji="0" lang="pt-BR"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 problema do cenário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588760" cy="2230141"/>
            <a:chOff x="6909757" y="4181931"/>
            <a:chExt cx="4588760" cy="2230141"/>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400" b="0" i="0" u="none" strike="noStrike" kern="1200" cap="none" spc="0" normalizeH="0" baseline="0" noProof="0" dirty="0" err="1">
                  <a:ln>
                    <a:noFill/>
                  </a:ln>
                  <a:solidFill>
                    <a:prstClr val="black"/>
                  </a:solidFill>
                  <a:effectLst/>
                  <a:uLnTx/>
                  <a:uFillTx/>
                  <a:latin typeface="Tahoma" charset="0"/>
                  <a:ea typeface="ＭＳ Ｐゴシック" charset="0"/>
                  <a:cs typeface="+mn-cs"/>
                </a:rPr>
                <a:t>retransmit</a:t>
              </a: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77888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lang="pt-BR" sz="1200" i="1" dirty="0">
                  <a:solidFill>
                    <a:srgbClr val="CC0000"/>
                  </a:solidFill>
                </a:rPr>
                <a:t>aceitará pacote com</a:t>
              </a:r>
            </a:p>
            <a:p>
              <a:pPr lvl="0">
                <a:defRPr/>
              </a:pPr>
              <a:r>
                <a:rPr lang="pt-BR" sz="1200" i="1" dirty="0">
                  <a:solidFill>
                    <a:srgbClr val="CC0000"/>
                  </a:solidFill>
                </a:rPr>
                <a:t>número de sequência 0</a:t>
              </a:r>
              <a:endParaRPr kumimoji="0" lang="pt-BR" sz="1200" b="0" i="1" u="none" strike="noStrike" kern="1200" cap="none" spc="0" normalizeH="0" baseline="0" noProof="0" dirty="0">
                <a:ln>
                  <a:noFill/>
                </a:ln>
                <a:solidFill>
                  <a:srgbClr val="CC0000"/>
                </a:solidFill>
                <a:effectLst/>
                <a:uLnTx/>
                <a:uFillTx/>
              </a:endParaRP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a:t>
            </a:r>
            <a:r>
              <a:rPr kumimoji="0" lang="pt-BR" sz="2000" b="0" i="0" u="none" strike="noStrike" kern="1200" cap="none" spc="0" normalizeH="0" baseline="0" noProof="0" dirty="0" err="1">
                <a:ln>
                  <a:noFill/>
                </a:ln>
                <a:solidFill>
                  <a:srgbClr val="C00000"/>
                </a:solidFill>
                <a:effectLst/>
                <a:uLnTx/>
                <a:uFillTx/>
                <a:latin typeface="Tahoma" charset="0"/>
                <a:ea typeface="ＭＳ Ｐゴシック" charset="0"/>
                <a:cs typeface="+mn-cs"/>
              </a:rPr>
              <a:t>oops</a:t>
            </a:r>
            <a:r>
              <a:rPr kumimoji="0" lang="pt-BR" sz="2000" b="0" i="0" u="none" strike="noStrike" kern="1200" cap="none" spc="0" normalizeH="0" baseline="0" noProof="0" dirty="0">
                <a:ln>
                  <a:noFill/>
                </a:ln>
                <a:solidFill>
                  <a:srgbClr val="C00000"/>
                </a:solidFill>
                <a:effectLst/>
                <a:uLnTx/>
                <a:uFillTx/>
                <a:latin typeface="Tahoma" charset="0"/>
                <a:ea typeface="ＭＳ Ｐゴシック" charset="0"/>
                <a:cs typeface="+mn-cs"/>
              </a:rPr>
              <a:t>!</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741160" cy="2649240"/>
            <a:chOff x="6785932" y="351292"/>
            <a:chExt cx="4741160" cy="2649240"/>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729063"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janela do receptor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(após recebimento)</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729063" cy="73866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janela do emissor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dirty="0">
                  <a:ln>
                    <a:noFill/>
                  </a:ln>
                  <a:solidFill>
                    <a:prstClr val="black"/>
                  </a:solidFill>
                  <a:effectLst/>
                  <a:uLnTx/>
                  <a:uFillTx/>
                  <a:latin typeface="Tahoma" charset="0"/>
                  <a:ea typeface="ＭＳ Ｐゴシック" charset="0"/>
                  <a:cs typeface="+mn-cs"/>
                </a:rPr>
                <a:t>(após recebimento)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0 1 2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3 0</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 1 2 3</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 2 3 0</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 </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3 0 1</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77888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defRPr/>
              </a:pPr>
              <a:r>
                <a:rPr lang="pt-BR" sz="1200" i="1" dirty="0">
                  <a:solidFill>
                    <a:srgbClr val="CC0000"/>
                  </a:solidFill>
                </a:rPr>
                <a:t>aceitará pacote com</a:t>
              </a:r>
            </a:p>
            <a:p>
              <a:pPr lvl="0">
                <a:defRPr/>
              </a:pPr>
              <a:r>
                <a:rPr lang="pt-BR" sz="1200" i="1" dirty="0">
                  <a:solidFill>
                    <a:srgbClr val="CC0000"/>
                  </a:solidFill>
                </a:rPr>
                <a:t>número de sequência 0</a:t>
              </a:r>
              <a:endParaRPr kumimoji="0" lang="pt-BR" sz="1200" b="0" i="1" u="none" strike="noStrike" kern="1200" cap="none" spc="0" normalizeH="0" baseline="0" noProof="0" dirty="0">
                <a:ln>
                  <a:noFill/>
                </a:ln>
                <a:solidFill>
                  <a:srgbClr val="CC0000"/>
                </a:solidFill>
                <a:effectLst/>
                <a:uLnTx/>
                <a:uFillTx/>
              </a:endParaRP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1 2</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pt-BR" sz="1200" b="0" i="0" u="none" strike="noStrike" kern="1200" cap="none" spc="0" normalizeH="0" baseline="0" noProof="0" dirty="0">
                    <a:ln>
                      <a:noFill/>
                    </a:ln>
                    <a:solidFill>
                      <a:prstClr val="white"/>
                    </a:solidFill>
                    <a:effectLst/>
                    <a:uLnTx/>
                    <a:uFillTx/>
                    <a:latin typeface="Arial" charset="0"/>
                    <a:ea typeface="ＭＳ Ｐゴシック" charset="0"/>
                    <a:cs typeface="+mn-cs"/>
                  </a:rPr>
                  <a:t>3 </a:t>
                </a:r>
                <a:r>
                  <a:rPr kumimoji="0" lang="pt-BR" sz="1200" b="0" i="0" u="none" strike="noStrike" kern="1200" cap="none" spc="0" normalizeH="0" baseline="0" noProof="0" dirty="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a:t>
            </a:r>
            <a:r>
              <a:rPr kumimoji="0" lang="pt-BR" sz="2000" b="0" i="0" u="none" strike="noStrike" kern="1200" cap="none" spc="0" normalizeH="0" baseline="0" noProof="0" dirty="0" err="1">
                <a:ln>
                  <a:noFill/>
                </a:ln>
                <a:solidFill>
                  <a:srgbClr val="C00000"/>
                </a:solidFill>
                <a:effectLst/>
                <a:uLnTx/>
                <a:uFillTx/>
                <a:latin typeface="Tahoma" charset="0"/>
                <a:ea typeface="ＭＳ Ｐゴシック" charset="0"/>
                <a:cs typeface="+mn-cs"/>
              </a:rPr>
              <a:t>problem</a:t>
            </a:r>
            <a:endParaRPr kumimoji="0" lang="pt-BR" sz="2000" b="0" i="0" u="none" strike="noStrike" kern="1200" cap="none" spc="0" normalizeH="0" baseline="0" noProof="0" dirty="0">
              <a:ln>
                <a:noFill/>
              </a:ln>
              <a:solidFill>
                <a:srgbClr val="C00000"/>
              </a:solidFill>
              <a:effectLst/>
              <a:uLnTx/>
              <a:uFillTx/>
              <a:latin typeface="Tahoma" charset="0"/>
              <a:ea typeface="ＭＳ Ｐゴシック" charset="0"/>
              <a:cs typeface="+mn-cs"/>
            </a:endParaRP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exemplo: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números de sequência</a:t>
            </a:r>
            <a:r>
              <a:rPr kumimoji="0" lang="pt-BR" altLang="ja-JP"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 0, 1, 2, 3 </a:t>
            </a:r>
            <a:r>
              <a:rPr kumimoji="0" lang="pt-BR" altLang="ja-JP" sz="24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(contagem base 4)</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rPr>
              <a:t>tamanho da janela = 3</a:t>
            </a:r>
            <a:endParaRPr kumimoji="0" lang="pt-BR" altLang="en-US" sz="3200" b="0" i="0" u="none" strike="noStrike" kern="1200" cap="none" spc="0" normalizeH="0" baseline="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585323"/>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pt-BR" altLang="en-US" sz="2000" b="0" i="1" u="none" strike="noStrike" kern="1200" cap="none" spc="0" normalizeH="0" baseline="0" noProof="0" dirty="0">
                <a:ln>
                  <a:noFill/>
                </a:ln>
                <a:solidFill>
                  <a:prstClr val="black"/>
                </a:solidFill>
                <a:effectLst/>
                <a:uLnTx/>
                <a:uFillTx/>
                <a:latin typeface="Calibri" panose="020F0502020204030204"/>
              </a:rPr>
              <a:t>receptor </a:t>
            </a:r>
            <a:r>
              <a:rPr kumimoji="0" lang="pt-BR" altLang="en-US" sz="2000" b="0" i="1" u="none" strike="noStrike" kern="1200" cap="none" spc="0" normalizeH="0" baseline="0" noProof="0" dirty="0" err="1">
                <a:ln>
                  <a:noFill/>
                </a:ln>
                <a:solidFill>
                  <a:prstClr val="black"/>
                </a:solidFill>
                <a:effectLst/>
                <a:uLnTx/>
                <a:uFillTx/>
                <a:latin typeface="Calibri" panose="020F0502020204030204"/>
              </a:rPr>
              <a:t>não</a:t>
            </a:r>
            <a:r>
              <a:rPr kumimoji="0" lang="pt-BR" altLang="en-US" sz="2000" b="0" i="1" u="none" strike="noStrike" kern="1200" cap="none" spc="0" normalizeH="0" baseline="0" noProof="0" dirty="0">
                <a:ln>
                  <a:noFill/>
                </a:ln>
                <a:solidFill>
                  <a:prstClr val="black"/>
                </a:solidFill>
                <a:effectLst/>
                <a:uLnTx/>
                <a:uFillTx/>
                <a:latin typeface="Calibri" panose="020F0502020204030204"/>
              </a:rPr>
              <a:t> </a:t>
            </a:r>
            <a:r>
              <a:rPr kumimoji="0" lang="pt-BR" altLang="en-US" sz="2000" b="0" i="1" u="none" strike="noStrike" kern="1200" cap="none" spc="0" normalizeH="0" baseline="0" noProof="0" dirty="0" err="1">
                <a:ln>
                  <a:noFill/>
                </a:ln>
                <a:solidFill>
                  <a:prstClr val="black"/>
                </a:solidFill>
                <a:effectLst/>
                <a:uLnTx/>
                <a:uFillTx/>
                <a:latin typeface="Calibri" panose="020F0502020204030204"/>
              </a:rPr>
              <a:t>pode</a:t>
            </a:r>
            <a:r>
              <a:rPr kumimoji="0" lang="pt-BR" altLang="en-US" sz="2000" b="0" i="1" u="none" strike="noStrike" kern="1200" cap="none" spc="0" normalizeH="0" noProof="0" dirty="0">
                <a:ln>
                  <a:noFill/>
                </a:ln>
                <a:solidFill>
                  <a:prstClr val="black"/>
                </a:solidFill>
                <a:effectLst/>
                <a:uLnTx/>
                <a:uFillTx/>
                <a:latin typeface="Calibri" panose="020F0502020204030204"/>
              </a:rPr>
              <a:t> </a:t>
            </a:r>
            <a:r>
              <a:rPr kumimoji="0" lang="pt-BR" altLang="en-US" sz="2000" b="0" i="1" u="none" strike="noStrike" kern="1200" cap="none" spc="0" normalizeH="0" noProof="0" dirty="0" err="1">
                <a:ln>
                  <a:noFill/>
                </a:ln>
                <a:solidFill>
                  <a:prstClr val="black"/>
                </a:solidFill>
                <a:effectLst/>
                <a:uLnTx/>
                <a:uFillTx/>
                <a:latin typeface="Calibri" panose="020F0502020204030204"/>
              </a:rPr>
              <a:t>ver</a:t>
            </a:r>
            <a:r>
              <a:rPr kumimoji="0" lang="pt-BR" altLang="en-US" sz="2000" b="0" i="1" u="none" strike="noStrike" kern="1200" cap="none" spc="0" normalizeH="0" noProof="0" dirty="0">
                <a:ln>
                  <a:noFill/>
                </a:ln>
                <a:solidFill>
                  <a:prstClr val="black"/>
                </a:solidFill>
                <a:effectLst/>
                <a:uLnTx/>
                <a:uFillTx/>
                <a:latin typeface="Calibri" panose="020F0502020204030204"/>
              </a:rPr>
              <a:t> </a:t>
            </a:r>
            <a:r>
              <a:rPr kumimoji="0" lang="pt-BR" altLang="en-US" sz="2000" b="0" i="1" u="none" strike="noStrike" kern="1200" cap="none" spc="0" normalizeH="0" noProof="0" dirty="0" err="1">
                <a:ln>
                  <a:noFill/>
                </a:ln>
                <a:solidFill>
                  <a:prstClr val="black"/>
                </a:solidFill>
                <a:effectLst/>
                <a:uLnTx/>
                <a:uFillTx/>
                <a:latin typeface="Calibri" panose="020F0502020204030204"/>
              </a:rPr>
              <a:t>lado</a:t>
            </a:r>
            <a:r>
              <a:rPr kumimoji="0" lang="pt-BR" altLang="en-US" sz="2000" b="0" i="1" u="none" strike="noStrike" kern="1200" cap="none" spc="0" normalizeH="0" noProof="0" dirty="0">
                <a:ln>
                  <a:noFill/>
                </a:ln>
                <a:solidFill>
                  <a:prstClr val="black"/>
                </a:solidFill>
                <a:effectLst/>
                <a:uLnTx/>
                <a:uFillTx/>
                <a:latin typeface="Calibri" panose="020F0502020204030204"/>
              </a:rPr>
              <a:t> do </a:t>
            </a:r>
            <a:r>
              <a:rPr kumimoji="0" lang="pt-BR" altLang="en-US" sz="2000" b="0" i="1" u="none" strike="noStrike" kern="1200" cap="none" spc="0" normalizeH="0" noProof="0" dirty="0" err="1">
                <a:ln>
                  <a:noFill/>
                </a:ln>
                <a:solidFill>
                  <a:prstClr val="black"/>
                </a:solidFill>
                <a:effectLst/>
                <a:uLnTx/>
                <a:uFillTx/>
                <a:latin typeface="Calibri" panose="020F0502020204030204"/>
              </a:rPr>
              <a:t>emissor</a:t>
            </a:r>
            <a:endParaRPr kumimoji="0" lang="pt-BR" altLang="ja-JP" sz="2000" b="0" i="1" u="none" strike="noStrike" kern="1200" cap="none" spc="0" normalizeH="0" baseline="0" noProof="0" dirty="0">
              <a:ln>
                <a:noFill/>
              </a:ln>
              <a:solidFill>
                <a:prstClr val="black"/>
              </a:solidFill>
              <a:effectLst/>
              <a:uLnTx/>
              <a:uFillTx/>
              <a:latin typeface="Calibri" panose="020F0502020204030204"/>
            </a:endParaRPr>
          </a:p>
          <a:p>
            <a:pPr marL="171450" lvl="0" indent="-171450">
              <a:lnSpc>
                <a:spcPct val="90000"/>
              </a:lnSpc>
              <a:buClr>
                <a:srgbClr val="0013A3"/>
              </a:buClr>
              <a:buFont typeface="Wingdings" pitchFamily="2" charset="2"/>
              <a:buChar char="§"/>
              <a:defRPr/>
            </a:pPr>
            <a:r>
              <a:rPr lang="pt-BR" altLang="en-US" sz="2000" i="1" dirty="0">
                <a:solidFill>
                  <a:prstClr val="black"/>
                </a:solidFill>
                <a:latin typeface="Calibri" panose="020F0502020204030204"/>
              </a:rPr>
              <a:t>comportamento do receptor é idêntico em ambos os casos!
</a:t>
            </a:r>
            <a:r>
              <a:rPr kumimoji="0" lang="pt-BR" altLang="en-US" sz="2000" b="0" i="1" u="none" strike="noStrike" kern="1200" cap="none" spc="0" normalizeH="0" baseline="0" noProof="0" dirty="0">
                <a:ln>
                  <a:noFill/>
                </a:ln>
                <a:solidFill>
                  <a:srgbClr val="CC0000"/>
                </a:solidFill>
                <a:effectLst/>
                <a:uLnTx/>
                <a:uFillTx/>
                <a:latin typeface="Calibri" panose="020F0502020204030204"/>
              </a:rPr>
              <a:t>algo </a:t>
            </a:r>
            <a:r>
              <a:rPr kumimoji="0" lang="pt-BR" altLang="en-US" sz="2000" b="0" i="1" u="none" strike="noStrike" kern="1200" cap="none" spc="0" normalizeH="0" baseline="0" noProof="0" dirty="0" err="1">
                <a:ln>
                  <a:noFill/>
                </a:ln>
                <a:solidFill>
                  <a:srgbClr val="CC0000"/>
                </a:solidFill>
                <a:effectLst/>
                <a:uLnTx/>
                <a:uFillTx/>
                <a:latin typeface="Calibri" panose="020F0502020204030204"/>
              </a:rPr>
              <a:t>está</a:t>
            </a:r>
            <a:r>
              <a:rPr kumimoji="0" lang="pt-BR" altLang="en-US" sz="2000" b="0" i="1" u="none" strike="noStrike" kern="1200" cap="none" spc="0" normalizeH="0" baseline="0" noProof="0" dirty="0">
                <a:ln>
                  <a:noFill/>
                </a:ln>
                <a:solidFill>
                  <a:srgbClr val="CC0000"/>
                </a:solidFill>
                <a:effectLst/>
                <a:uLnTx/>
                <a:uFillTx/>
                <a:latin typeface="Calibri" panose="020F0502020204030204"/>
              </a:rPr>
              <a:t> (</a:t>
            </a:r>
            <a:r>
              <a:rPr kumimoji="0" lang="pt-BR" altLang="en-US" sz="2000" b="0" i="1" u="none" strike="noStrike" kern="1200" cap="none" spc="0" normalizeH="0" baseline="0" noProof="0" dirty="0" err="1">
                <a:ln>
                  <a:noFill/>
                </a:ln>
                <a:solidFill>
                  <a:srgbClr val="CC0000"/>
                </a:solidFill>
                <a:effectLst/>
                <a:uLnTx/>
                <a:uFillTx/>
                <a:latin typeface="Calibri" panose="020F0502020204030204"/>
              </a:rPr>
              <a:t>muito</a:t>
            </a:r>
            <a:r>
              <a:rPr kumimoji="0" lang="pt-BR" altLang="en-US" sz="2000" b="0" i="1" u="none" strike="noStrike" kern="1200" cap="none" spc="0" normalizeH="0" baseline="0" noProof="0" dirty="0">
                <a:ln>
                  <a:noFill/>
                </a:ln>
                <a:solidFill>
                  <a:srgbClr val="CC0000"/>
                </a:solidFill>
                <a:effectLst/>
                <a:uLnTx/>
                <a:uFillTx/>
                <a:latin typeface="Calibri" panose="020F0502020204030204"/>
              </a:rPr>
              <a:t>) </a:t>
            </a:r>
            <a:r>
              <a:rPr kumimoji="0" lang="pt-BR" altLang="en-US" sz="2000" b="0" i="1" u="none" strike="noStrike" kern="1200" cap="none" spc="0" normalizeH="0" baseline="0" noProof="0" dirty="0" err="1">
                <a:ln>
                  <a:noFill/>
                </a:ln>
                <a:solidFill>
                  <a:srgbClr val="CC0000"/>
                </a:solidFill>
                <a:effectLst/>
                <a:uLnTx/>
                <a:uFillTx/>
                <a:latin typeface="Calibri" panose="020F0502020204030204"/>
              </a:rPr>
              <a:t>errado</a:t>
            </a:r>
            <a:r>
              <a:rPr kumimoji="0" lang="pt-BR" altLang="ja-JP" sz="2000" b="0" i="1" u="none" strike="noStrike" kern="1200" cap="none" spc="0" normalizeH="0" baseline="0" noProof="0" dirty="0">
                <a:ln>
                  <a:noFill/>
                </a:ln>
                <a:solidFill>
                  <a:srgbClr val="CC0000"/>
                </a:solidFill>
                <a:effectLst/>
                <a:uLnTx/>
                <a:uFillTx/>
                <a:latin typeface="Calibri" panose="020F0502020204030204"/>
              </a:rPr>
              <a:t>!</a:t>
            </a:r>
            <a:endParaRPr kumimoji="0" lang="pt-BR" altLang="en-US" sz="2000" b="0" i="1" u="none" strike="noStrike" kern="1200" cap="none" spc="0" normalizeH="0" baseline="0" noProof="0" dirty="0">
              <a:ln>
                <a:noFill/>
              </a:ln>
              <a:solidFill>
                <a:srgbClr val="CC0000"/>
              </a:solidFill>
              <a:effectLst/>
              <a:uLnTx/>
              <a:uFillTx/>
              <a:latin typeface="Calibri" panose="020F0502020204030204"/>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79</a:t>
            </a:fld>
            <a:endParaRPr lang="pt-BR"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2800" b="0" i="0" u="none" strike="noStrike" kern="1200" cap="none" spc="0" normalizeH="0" baseline="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800" b="0" i="0" u="none" strike="noStrike" kern="0" cap="none" spc="0" normalizeH="0" baseline="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pt-BR" sz="4400" dirty="0"/>
              <a:t>Ações da Camada de Transporte</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0" i="0" u="none" strike="noStrike" kern="1200" cap="none" spc="0" normalizeH="0" baseline="0">
                <a:ln>
                  <a:noFill/>
                </a:ln>
                <a:solidFill>
                  <a:prstClr val="black"/>
                </a:solidFill>
                <a:effectLst/>
                <a:uLnTx/>
                <a:uFillTx/>
                <a:latin typeface="Calibri"/>
                <a:ea typeface="+mn-ea"/>
                <a:cs typeface="+mn-cs"/>
              </a:rPr>
              <a:t>Remetente:</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pt-BR" sz="2000" b="0" i="0" u="none" strike="noStrike" kern="1200" cap="none" spc="0" normalizeH="0" baseline="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266701" y="1911939"/>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pt-BR" sz="2400" b="0" i="0" u="none" strike="noStrike" kern="1200" cap="none" spc="0" normalizeH="0" baseline="0">
                <a:ln>
                  <a:noFill/>
                </a:ln>
                <a:solidFill>
                  <a:prstClr val="black"/>
                </a:solidFill>
                <a:effectLst/>
                <a:uLnTx/>
                <a:uFillTx/>
                <a:latin typeface="Calibri"/>
                <a:ea typeface="+mn-ea"/>
                <a:cs typeface="+mn-cs"/>
              </a:rPr>
              <a:t>é passada</a:t>
            </a:r>
            <a:r>
              <a:rPr kumimoji="0" lang="pt-BR" sz="2400" b="0" i="0" u="none" strike="noStrike" kern="1200" cap="none" spc="0" normalizeH="0">
                <a:ln>
                  <a:noFill/>
                </a:ln>
                <a:solidFill>
                  <a:prstClr val="black"/>
                </a:solidFill>
                <a:effectLst/>
                <a:uLnTx/>
                <a:uFillTx/>
                <a:latin typeface="Calibri"/>
                <a:ea typeface="+mn-ea"/>
                <a:cs typeface="+mn-cs"/>
              </a:rPr>
              <a:t> uma mensagem da camada de aplicação</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670440"/>
          </a:xfrm>
          <a:prstGeom prst="rect">
            <a:avLst/>
          </a:prstGeom>
          <a:noFill/>
        </p:spPr>
        <p:txBody>
          <a:bodyPr wrap="square" rtlCol="0">
            <a:spAutoFit/>
          </a:bodyPr>
          <a:lstStyle/>
          <a:p>
            <a:pPr marL="285750" lvl="0" indent="-219075">
              <a:lnSpc>
                <a:spcPct val="85000"/>
              </a:lnSpc>
              <a:buClr>
                <a:srgbClr val="0200A3"/>
              </a:buClr>
              <a:buFont typeface="Wingdings" pitchFamily="2" charset="2"/>
              <a:buChar char="§"/>
              <a:defRPr/>
            </a:pPr>
            <a:r>
              <a:rPr lang="pt-BR" sz="2200">
                <a:solidFill>
                  <a:prstClr val="black"/>
                </a:solidFill>
              </a:rPr>
              <a:t>determina valores de campos de cabeçalho do segmento</a:t>
            </a:r>
            <a:endParaRPr kumimoji="0" lang="pt-BR" sz="2200" b="0" i="0" u="none" strike="noStrike" kern="1200" cap="none" spc="0" normalizeH="0" baseline="0">
              <a:ln>
                <a:noFill/>
              </a:ln>
              <a:solidFill>
                <a:prstClr val="black"/>
              </a:solidFill>
              <a:effectLst/>
              <a:uLnTx/>
              <a:uFillTx/>
              <a:latin typeface="Calibri"/>
            </a:endParaRP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cria segmento</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passa segmento para IP</a:t>
            </a:r>
            <a:endParaRPr kumimoji="0" lang="pt-BR" sz="2400" b="0" i="0" u="none" strike="noStrike" kern="1200" cap="none" spc="0" normalizeH="0" baseline="0">
              <a:ln>
                <a:noFill/>
              </a:ln>
              <a:solidFill>
                <a:prstClr val="black"/>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p>
        </p:txBody>
      </p:sp>
      <p:sp>
        <p:nvSpPr>
          <p:cNvPr id="98" name="Rectangle 97">
            <a:extLst>
              <a:ext uri="{FF2B5EF4-FFF2-40B4-BE49-F238E27FC236}">
                <a16:creationId xmlns:a16="http://schemas.microsoft.com/office/drawing/2014/main" id="{EB709716-FAB0-AB45-BCAE-75F8CF2AEC09}"/>
              </a:ext>
            </a:extLst>
          </p:cNvPr>
          <p:cNvSpPr/>
          <p:nvPr/>
        </p:nvSpPr>
        <p:spPr>
          <a:xfrm>
            <a:off x="346824" y="1592383"/>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60964"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   T</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9006684" y="2994183"/>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a:ln>
                      <a:noFill/>
                    </a:ln>
                    <a:solidFill>
                      <a:prstClr val="black"/>
                    </a:solidFill>
                    <a:effectLst/>
                    <a:uLnTx/>
                    <a:uFillTx/>
                    <a:latin typeface="Calibri"/>
                    <a:ea typeface="+mn-ea"/>
                    <a:cs typeface="+mn-cs"/>
                  </a:rPr>
                  <a:t>   T</a:t>
                </a:r>
                <a:r>
                  <a:rPr kumimoji="0" lang="pt-BR" sz="1600" b="0" i="0" u="none" strike="noStrike" kern="1200" cap="none" spc="0" normalizeH="0" baseline="-2500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8</a:t>
            </a:fld>
            <a:endParaRPr lang="pt-BR"/>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4.07407E-6 L 0.00052 0.09305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5 C -0.00013 0.1493 -0.00091 0.20347 -0.00169 0.2618 L -0.11432 0.32592 L -0.43333 0.3199 C -0.47513 0.30439 -0.51719 0.27777 -0.55846 0.26365 " pathEditMode="relative" rAng="0" ptsTypes="AAAAA">
                                      <p:cBhvr>
                                        <p:cTn id="51" dur="2000" fill="hold"/>
                                        <p:tgtEl>
                                          <p:spTgt spid="5"/>
                                        </p:tgtEl>
                                        <p:attrNameLst>
                                          <p:attrName>ppt_x</p:attrName>
                                          <p:attrName>ppt_y</p:attrName>
                                        </p:attrNameLst>
                                      </p:cBhvr>
                                      <p:rCtr x="-27956"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77500" lnSpcReduction="2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pPr>
            <a:r>
              <a:rPr lang="pt-BR" sz="3200" dirty="0"/>
              <a:t>Transporte orientado a conexão: TCP</a:t>
            </a:r>
          </a:p>
          <a:p>
            <a:pPr marL="746125" lvl="1" indent="-288925">
              <a:buClr>
                <a:srgbClr val="0000A3"/>
              </a:buClr>
              <a:buFont typeface="Arial"/>
              <a:buChar char="•"/>
              <a:defRPr/>
            </a:pPr>
            <a:r>
              <a:rPr lang="pt-BR" sz="2800" dirty="0"/>
              <a:t>estrutura do segmento</a:t>
            </a:r>
          </a:p>
          <a:p>
            <a:pPr marL="746125" lvl="1" indent="-288925">
              <a:buClr>
                <a:srgbClr val="0000A3"/>
              </a:buClr>
              <a:buFont typeface="Arial"/>
              <a:buChar char="•"/>
              <a:defRPr/>
            </a:pPr>
            <a:r>
              <a:rPr lang="pt-BR" sz="2800" dirty="0"/>
              <a:t>transferência confiável de dados</a:t>
            </a:r>
          </a:p>
          <a:p>
            <a:pPr marL="746125" lvl="1" indent="-288925">
              <a:buFont typeface="Arial"/>
              <a:buChar char="•"/>
              <a:defRPr/>
            </a:pPr>
            <a:r>
              <a:rPr lang="pt-BR" sz="2800" dirty="0"/>
              <a:t>controle de fluxo</a:t>
            </a:r>
          </a:p>
          <a:p>
            <a:pPr marL="746125" lvl="1" indent="-288925">
              <a:buFont typeface="Arial"/>
              <a:buChar char="•"/>
              <a:defRPr/>
            </a:pPr>
            <a:r>
              <a:rPr lang="pt-BR" sz="2800" dirty="0"/>
              <a:t>gerenciamento de conexão</a:t>
            </a:r>
            <a:endParaRPr lang="pt-BR" sz="4000" dirty="0"/>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
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80</a:t>
            </a:fld>
            <a:endParaRPr lang="pt-BR"/>
          </a:p>
        </p:txBody>
      </p:sp>
      <p:pic>
        <p:nvPicPr>
          <p:cNvPr id="4" name="Picture 3">
            <a:extLst>
              <a:ext uri="{FF2B5EF4-FFF2-40B4-BE49-F238E27FC236}">
                <a16:creationId xmlns:a16="http://schemas.microsoft.com/office/drawing/2014/main" id="{4F08EBBD-67F6-8E0E-6D86-FBAAD7C4B27D}"/>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142472067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a:t>TCP: visão geral  </a:t>
            </a:r>
            <a:r>
              <a:rPr lang="pt-BR" sz="3200" b="0"/>
              <a:t>RFCs: 793,1122, 2018, 5681, 7323</a:t>
            </a:r>
            <a:endParaRPr lang="pt-BR"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00277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0" u="none" strike="noStrike" kern="1200" cap="none" spc="0" normalizeH="0" baseline="0" noProof="0" dirty="0" err="1">
                <a:ln>
                  <a:noFill/>
                </a:ln>
                <a:solidFill>
                  <a:srgbClr val="C00000"/>
                </a:solidFill>
                <a:effectLst/>
                <a:uLnTx/>
                <a:uFillTx/>
                <a:latin typeface="Calibri"/>
                <a:ea typeface="ＭＳ Ｐゴシック" panose="020B0600070205080204" pitchFamily="34" charset="-128"/>
                <a:cs typeface="+mn-cs"/>
              </a:rPr>
              <a:t>ACKs</a:t>
            </a:r>
            <a:r>
              <a:rPr kumimoji="0" lang="pt-BR"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cumulativos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0" u="none" strike="noStrike" kern="1200" cap="none" spc="0" normalizeH="0" baseline="0" noProof="0" dirty="0" err="1">
                <a:ln>
                  <a:noFill/>
                </a:ln>
                <a:solidFill>
                  <a:srgbClr val="C00000"/>
                </a:solidFill>
                <a:effectLst/>
                <a:uLnTx/>
                <a:uFillTx/>
                <a:latin typeface="Calibri"/>
                <a:ea typeface="ＭＳ Ｐゴシック" panose="020B0600070205080204" pitchFamily="34" charset="-128"/>
                <a:cs typeface="+mn-cs"/>
              </a:rPr>
              <a:t>pipelining</a:t>
            </a:r>
            <a:r>
              <a:rPr kumimoji="0" lang="pt-BR"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pt-BR"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controle</a:t>
            </a:r>
            <a:r>
              <a:rPr kumimoji="0" lang="pt-BR" altLang="en-US" sz="2800" b="0" i="0" u="none" strike="noStrike" kern="1200" cap="none" spc="0" normalizeH="0" noProof="0" dirty="0">
                <a:ln>
                  <a:noFill/>
                </a:ln>
                <a:solidFill>
                  <a:prstClr val="black"/>
                </a:solidFill>
                <a:effectLst/>
                <a:uLnTx/>
                <a:uFillTx/>
                <a:latin typeface="Calibri"/>
                <a:ea typeface="ＭＳ Ｐゴシック" panose="020B0600070205080204" pitchFamily="34" charset="-128"/>
                <a:cs typeface="+mn-cs"/>
              </a:rPr>
              <a:t> de congestionamento e de fluxo do </a:t>
            </a:r>
            <a:r>
              <a:rPr kumimoji="0" lang="pt-BR"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ajustam</a:t>
            </a:r>
            <a:r>
              <a:rPr kumimoji="0" lang="pt-BR" altLang="en-US" sz="2800" b="0" i="0" u="none" strike="noStrike" kern="1200" cap="none" spc="0" normalizeH="0" noProof="0" dirty="0">
                <a:ln>
                  <a:noFill/>
                </a:ln>
                <a:solidFill>
                  <a:prstClr val="black"/>
                </a:solidFill>
                <a:effectLst/>
                <a:uLnTx/>
                <a:uFillTx/>
                <a:latin typeface="Calibri"/>
                <a:ea typeface="ＭＳ Ｐゴシック" panose="020B0600070205080204" pitchFamily="34" charset="-128"/>
                <a:cs typeface="+mn-cs"/>
              </a:rPr>
              <a:t> tamanho da janela</a:t>
            </a:r>
            <a:endParaRPr kumimoji="0" lang="pt-BR"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lang="pt-BR" sz="3200" dirty="0">
                <a:solidFill>
                  <a:srgbClr val="C00000"/>
                </a:solidFill>
                <a:latin typeface="Calibri" panose="020F0502020204030204"/>
              </a:rPr>
              <a:t>o</a:t>
            </a:r>
            <a:r>
              <a:rPr kumimoji="0" lang="pt-BR" sz="3200" b="0" i="0" u="none" strike="noStrike" kern="1200" cap="none" spc="0" normalizeH="0" baseline="0" noProof="0" dirty="0" err="1">
                <a:ln>
                  <a:noFill/>
                </a:ln>
                <a:solidFill>
                  <a:srgbClr val="C00000"/>
                </a:solidFill>
                <a:effectLst/>
                <a:uLnTx/>
                <a:uFillTx/>
                <a:latin typeface="Calibri" panose="020F0502020204030204"/>
                <a:ea typeface="+mn-ea"/>
                <a:cs typeface="+mn-cs"/>
              </a:rPr>
              <a:t>rientado</a:t>
            </a:r>
            <a:r>
              <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rPr>
              <a:t> a conexão: </a:t>
            </a:r>
          </a:p>
          <a:p>
            <a:pPr lvl="1">
              <a:buFont typeface="Arial"/>
              <a:buChar char="•"/>
              <a:defRPr/>
            </a:pPr>
            <a:r>
              <a:rPr kumimoji="0" lang="pt-BR" sz="2800" b="0" i="0" u="none" strike="noStrike" kern="1200" cap="none" spc="0" normalizeH="0" baseline="0" noProof="0" dirty="0" err="1">
                <a:ln>
                  <a:noFill/>
                </a:ln>
                <a:solidFill>
                  <a:prstClr val="black"/>
                </a:solidFill>
                <a:effectLst/>
                <a:uLnTx/>
                <a:uFillTx/>
                <a:latin typeface="Calibri" panose="020F0502020204030204"/>
                <a:ea typeface="+mn-ea"/>
                <a:cs typeface="+mn-cs"/>
              </a:rPr>
              <a:t>handshaking</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pt-BR" sz="2800" dirty="0">
                <a:solidFill>
                  <a:prstClr val="black"/>
                </a:solidFill>
              </a:rPr>
              <a:t>troca de mensagens de controle) inicializa estados do emissor e do receptor antes da troca de dados</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71488" lvl="0" indent="-341313">
              <a:buFont typeface="Wingdings" charset="2"/>
              <a:buChar char="§"/>
              <a:defRPr/>
            </a:pPr>
            <a:r>
              <a:rPr lang="pt-BR" sz="3200" dirty="0">
                <a:solidFill>
                  <a:srgbClr val="C00000"/>
                </a:solidFill>
              </a:rPr>
              <a:t>fluxo controlado:</a:t>
            </a:r>
            <a:endParaRPr kumimoji="0" lang="pt-BR"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lvl="1">
              <a:spcBef>
                <a:spcPts val="400"/>
              </a:spcBef>
              <a:buFont typeface="Arial"/>
              <a:buChar char="•"/>
              <a:defRPr/>
            </a:pPr>
            <a:r>
              <a:rPr lang="pt-BR" sz="2800" dirty="0">
                <a:solidFill>
                  <a:prstClr val="black"/>
                </a:solidFill>
              </a:rPr>
              <a:t>emissor não sobrecarrega receptor</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lvl="0" indent="-293688">
              <a:defRPr/>
            </a:pPr>
            <a:r>
              <a:rPr lang="pt-BR" altLang="en-US" sz="3200">
                <a:solidFill>
                  <a:srgbClr val="C00000"/>
                </a:solidFill>
                <a:ea typeface="ＭＳ Ｐゴシック" panose="020B0600070205080204" pitchFamily="34" charset="-128"/>
              </a:rPr>
              <a:t>ponto a ponto</a:t>
            </a:r>
            <a:r>
              <a:rPr kumimoji="0" lang="pt-BR"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um emissor, um receptor</a:t>
            </a:r>
            <a:endParaRPr kumimoji="0" lang="pt-BR" altLang="en-US" sz="2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endParaRP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fluxo de bytes</a:t>
            </a:r>
            <a:r>
              <a:rPr kumimoji="0" lang="pt-BR"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confiável e em ordem</a:t>
            </a:r>
            <a:r>
              <a:rPr kumimoji="0" lang="pt-BR"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pt-BR"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sem “fronteira de mensagem”</a:t>
            </a:r>
            <a:endParaRPr kumimoji="0" lang="pt-BR"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3200" b="0" i="0" u="none" strike="noStrike" kern="1200" cap="none" spc="0" normalizeH="0" baseline="0" noProof="0">
                <a:ln>
                  <a:noFill/>
                </a:ln>
                <a:solidFill>
                  <a:srgbClr val="C00000"/>
                </a:solidFill>
                <a:effectLst/>
                <a:uLnTx/>
                <a:uFillTx/>
                <a:latin typeface="Calibri"/>
                <a:ea typeface="+mn-ea"/>
                <a:cs typeface="+mn-cs"/>
              </a:rPr>
              <a:t>dados full duplex:</a:t>
            </a:r>
          </a:p>
          <a:p>
            <a:pPr lvl="1">
              <a:spcBef>
                <a:spcPts val="400"/>
              </a:spcBef>
              <a:buFont typeface="Arial"/>
              <a:buChar char="•"/>
              <a:defRPr/>
            </a:pPr>
            <a:r>
              <a:rPr lang="pt-BR" sz="2800">
                <a:solidFill>
                  <a:prstClr val="black"/>
                </a:solidFill>
              </a:rPr>
              <a:t>fluxos </a:t>
            </a:r>
            <a:r>
              <a:rPr lang="pt-BR" sz="2800" dirty="0">
                <a:solidFill>
                  <a:prstClr val="black"/>
                </a:solidFill>
              </a:rPr>
              <a:t>de dados bidirecionais na </a:t>
            </a:r>
            <a:r>
              <a:rPr lang="pt-BR" sz="2800">
                <a:solidFill>
                  <a:prstClr val="black"/>
                </a:solidFill>
              </a:rPr>
              <a:t>mesma conexão</a:t>
            </a:r>
            <a:endParaRPr kumimoji="0" lang="pt-BR" sz="2800" b="0" i="0" u="none" strike="noStrike" kern="1200" cap="none" spc="0" normalizeH="0" baseline="0" noProof="0">
              <a:ln>
                <a:noFill/>
              </a:ln>
              <a:solidFill>
                <a:prstClr val="black"/>
              </a:solidFill>
              <a:effectLst/>
              <a:uLnTx/>
              <a:uFillTx/>
              <a:latin typeface="Calibri"/>
              <a:ea typeface="+mn-ea"/>
              <a:cs typeface="+mn-cs"/>
            </a:endParaRP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pt-BR" sz="2800" b="0" i="0" u="none" strike="noStrike" kern="1200" cap="none" spc="0" normalizeH="0" baseline="0" noProof="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81</a:t>
            </a:fld>
            <a:endParaRPr lang="pt-BR"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Estrutura do segmento TCP</a:t>
            </a:r>
            <a:endParaRPr lang="pt-BR"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dirty="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09545" y="1661303"/>
            <a:ext cx="3785531" cy="405232"/>
            <a:chOff x="4409545" y="1661303"/>
            <a:chExt cx="3785531" cy="405232"/>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09545" y="1661303"/>
              <a:ext cx="1835759"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 porta origem</a:t>
              </a:r>
              <a:endParaRPr kumimoji="0" lang="pt-BR" sz="2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316035" y="1666425"/>
              <a:ext cx="1879041"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 porta destino</a:t>
              </a:r>
              <a:endParaRPr kumimoji="0" lang="pt-BR" sz="18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0" normalizeH="0" baseline="0" dirty="0">
                  <a:ln>
                    <a:noFill/>
                  </a:ln>
                  <a:solidFill>
                    <a:srgbClr val="000000"/>
                  </a:solidFill>
                  <a:effectLst/>
                  <a:uLnTx/>
                  <a:uFillTx/>
                  <a:latin typeface="Arial" charset="0"/>
                  <a:ea typeface="ＭＳ Ｐゴシック" charset="0"/>
                  <a:cs typeface="+mn-cs"/>
                </a:rPr>
                <a:t>32 bits</a:t>
              </a:r>
              <a:endParaRPr kumimoji="0" lang="pt-BR" sz="2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29752" y="2822952"/>
            <a:ext cx="497251"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pt-BR" sz="1200" b="0" i="0" u="none" strike="noStrike" kern="1200" cap="none" spc="-100" normalizeH="0" dirty="0">
                <a:ln>
                  <a:noFill/>
                </a:ln>
                <a:solidFill>
                  <a:srgbClr val="000000"/>
                </a:solidFill>
                <a:effectLst/>
                <a:uLnTx/>
                <a:uFillTx/>
                <a:latin typeface="Calibri"/>
                <a:ea typeface="ＭＳ Ｐゴシック" charset="0"/>
                <a:cs typeface="+mn-cs"/>
              </a:rPr>
              <a:t>não</a:t>
            </a:r>
            <a:br>
              <a:rPr kumimoji="0" lang="pt-BR" sz="1200" b="0" i="0" u="none" strike="noStrike" kern="1200" cap="none" spc="-100" normalizeH="0" dirty="0">
                <a:ln>
                  <a:noFill/>
                </a:ln>
                <a:solidFill>
                  <a:srgbClr val="000000"/>
                </a:solidFill>
                <a:effectLst/>
                <a:uLnTx/>
                <a:uFillTx/>
                <a:latin typeface="Calibri"/>
                <a:ea typeface="ＭＳ Ｐゴシック" charset="0"/>
                <a:cs typeface="+mn-cs"/>
              </a:rPr>
            </a:br>
            <a:r>
              <a:rPr kumimoji="0" lang="pt-BR" sz="1200" b="0" i="0" u="none" strike="noStrike" kern="1200" cap="none" spc="-100" normalizeH="0" dirty="0">
                <a:ln>
                  <a:noFill/>
                </a:ln>
                <a:solidFill>
                  <a:srgbClr val="000000"/>
                </a:solidFill>
                <a:effectLst/>
                <a:uLnTx/>
                <a:uFillTx/>
                <a:latin typeface="Calibri"/>
                <a:ea typeface="ＭＳ Ｐゴシック" charset="0"/>
                <a:cs typeface="+mn-cs"/>
              </a:rPr>
              <a:t>usado</a:t>
            </a:r>
            <a:endParaRPr kumimoji="0" lang="pt-BR" sz="1600" b="0" i="0" u="none" strike="noStrike" kern="1200" cap="none" spc="-100" normalizeH="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326921" y="2817362"/>
            <a:ext cx="5331000" cy="1008482"/>
            <a:chOff x="6326921" y="2817362"/>
            <a:chExt cx="5331000" cy="1008482"/>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326921" y="2817362"/>
              <a:ext cx="1903085"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100" normalizeH="0" dirty="0">
                  <a:ln>
                    <a:noFill/>
                  </a:ln>
                  <a:solidFill>
                    <a:srgbClr val="000000"/>
                  </a:solidFill>
                  <a:effectLst/>
                  <a:uLnTx/>
                  <a:uFillTx/>
                  <a:latin typeface="Arial" charset="0"/>
                  <a:ea typeface="ＭＳ Ｐゴシック" charset="0"/>
                  <a:cs typeface="+mn-cs"/>
                </a:rPr>
                <a:t>janela de recepção</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9787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controle de fluxo: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 bytes que o receptor está disposto a aceitar</a:t>
              </a:r>
              <a:endPar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542817" y="1674436"/>
            <a:ext cx="7477376" cy="1034129"/>
            <a:chOff x="4542817" y="1674436"/>
            <a:chExt cx="7477376"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542817" y="2029962"/>
              <a:ext cx="3520431"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pt-BR" sz="2000" dirty="0">
                  <a:solidFill>
                    <a:srgbClr val="000000"/>
                  </a:solidFill>
                  <a:latin typeface="Arial" charset="0"/>
                </a:rPr>
                <a:t>n</a:t>
              </a: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úmero de sequência</a:t>
              </a:r>
              <a:endParaRPr kumimoji="0" lang="pt-BR" sz="2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 </a:t>
              </a:r>
              <a:r>
                <a:rPr kumimoji="0" lang="pt-BR" sz="2400" b="0" i="0" u="none" strike="noStrike" kern="1200" cap="none" spc="0" normalizeH="0" baseline="0" dirty="0" err="1">
                  <a:ln>
                    <a:noFill/>
                  </a:ln>
                  <a:solidFill>
                    <a:srgbClr val="000000"/>
                  </a:solidFill>
                  <a:effectLst/>
                  <a:uLnTx/>
                  <a:uFillTx/>
                  <a:latin typeface="Calibri" panose="020F0502020204030204"/>
                  <a:ea typeface="ＭＳ Ｐゴシック" charset="0"/>
                  <a:cs typeface="+mn-cs"/>
                </a:rPr>
                <a:t>seq</a:t>
              </a: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 segmento: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contando bytes de dados em fluxo de bytes</a:t>
              </a: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(não segmentos!)</a:t>
              </a:r>
              <a:endPar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005794" y="4614412"/>
            <a:ext cx="6163882" cy="1113459"/>
            <a:chOff x="5005794" y="4614412"/>
            <a:chExt cx="6163882"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005794" y="4614412"/>
              <a:ext cx="2791149"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dados de aplicação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(comprimento variável)</a:t>
              </a:r>
              <a:endParaRPr kumimoji="0" lang="pt-BR" sz="2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dados enviados pela aplicação no socket TCP</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7709170" y="5150307"/>
              <a:ext cx="116813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55728"/>
            <a:chOff x="230393" y="1952743"/>
            <a:chExt cx="7771793" cy="1255728"/>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A</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1255728"/>
              <a:chOff x="217867" y="1965269"/>
              <a:chExt cx="7771793" cy="1255728"/>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número de reconhecimento</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12557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lnSpc>
                    <a:spcPct val="90000"/>
                  </a:lnSpc>
                  <a:spcBef>
                    <a:spcPct val="0"/>
                  </a:spcBef>
                  <a:spcAft>
                    <a:spcPct val="0"/>
                  </a:spcAf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ACK: </a:t>
                </a:r>
                <a:r>
                  <a:rPr lang="pt-BR" sz="2000" dirty="0">
                    <a:solidFill>
                      <a:srgbClr val="000000"/>
                    </a:solidFill>
                    <a:latin typeface="Calibri" panose="020F0502020204030204"/>
                  </a:rPr>
                  <a:t># </a:t>
                </a:r>
                <a:r>
                  <a:rPr lang="pt-BR" sz="2000" dirty="0" err="1">
                    <a:solidFill>
                      <a:srgbClr val="000000"/>
                    </a:solidFill>
                    <a:latin typeface="Calibri" panose="020F0502020204030204"/>
                  </a:rPr>
                  <a:t>seq</a:t>
                </a:r>
                <a:r>
                  <a:rPr lang="pt-BR" sz="2000" dirty="0">
                    <a:solidFill>
                      <a:srgbClr val="000000"/>
                    </a:solidFill>
                    <a:latin typeface="Calibri" panose="020F0502020204030204"/>
                  </a:rPr>
                  <a:t> do próximo byte esperado; bit A: este é um ACK
</a:t>
                </a:r>
                <a:endParaRPr kumimoji="0" lang="pt-BR" sz="11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6106768" cy="1499301"/>
            <a:chOff x="1895418" y="3659802"/>
            <a:chExt cx="6106768" cy="1499301"/>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542817" y="3659802"/>
              <a:ext cx="3459369"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1200" cap="none" spc="0" normalizeH="0" baseline="0" dirty="0">
                  <a:ln>
                    <a:noFill/>
                  </a:ln>
                  <a:solidFill>
                    <a:srgbClr val="000000"/>
                  </a:solidFill>
                  <a:effectLst/>
                  <a:uLnTx/>
                  <a:uFillTx/>
                  <a:latin typeface="Arial" charset="0"/>
                  <a:ea typeface="ＭＳ Ｐゴシック" charset="0"/>
                  <a:cs typeface="+mn-cs"/>
                </a:rPr>
                <a:t>opções (tamanho variável)</a:t>
              </a:r>
              <a:endParaRPr kumimoji="0" lang="pt-BR" sz="2400" b="0" i="0" u="none" strike="noStrike" kern="1200" cap="none" spc="0" normalizeH="0" baseline="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457372"/>
              <a:ext cx="1688926"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eaLnBrk="0" fontAlgn="base" hangingPunct="0">
                <a:lnSpc>
                  <a:spcPct val="90000"/>
                </a:lnSpc>
                <a:spcBef>
                  <a:spcPct val="0"/>
                </a:spcBef>
                <a:spcAft>
                  <a:spcPct val="0"/>
                </a:spcAf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opções </a:t>
              </a:r>
              <a:r>
                <a:rPr kumimoji="0" lang="pt-BR" sz="18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TCP</a:t>
              </a:r>
            </a:p>
            <a:p>
              <a:pPr marL="0" marR="0" lvl="0" indent="0" algn="r" defTabSz="914400" rtl="0" eaLnBrk="0" fontAlgn="base" latinLnBrk="0" hangingPunct="0">
                <a:lnSpc>
                  <a:spcPct val="90000"/>
                </a:lnSpc>
                <a:spcBef>
                  <a:spcPct val="0"/>
                </a:spcBef>
                <a:spcAft>
                  <a:spcPct val="0"/>
                </a:spcAft>
                <a:buClrTx/>
                <a:buSzTx/>
                <a:buFontTx/>
                <a:buNone/>
                <a:tabLst/>
                <a:defRPr/>
              </a:pPr>
              <a:endPar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endCxn id="98" idx="1"/>
            </p:cNvCxnSpPr>
            <p:nvPr/>
          </p:nvCxnSpPr>
          <p:spPr>
            <a:xfrm flipV="1">
              <a:off x="3544867" y="3859857"/>
              <a:ext cx="997950" cy="75455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1" y="2819126"/>
            <a:ext cx="4781103" cy="424732"/>
            <a:chOff x="1" y="2819126"/>
            <a:chExt cx="4781103"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2311" y="2826980"/>
              <a:ext cx="508793"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pt-BR" sz="1200" b="0" i="0" u="none" strike="noStrike" kern="1200" cap="none" spc="-100" normalizeH="0" dirty="0">
                  <a:ln>
                    <a:noFill/>
                  </a:ln>
                  <a:solidFill>
                    <a:srgbClr val="000000"/>
                  </a:solidFill>
                  <a:effectLst/>
                  <a:uLnTx/>
                  <a:uFillTx/>
                  <a:latin typeface="Calibri"/>
                  <a:ea typeface="ＭＳ Ｐゴシック" charset="0"/>
                  <a:cs typeface="+mn-cs"/>
                </a:rPr>
                <a:t>comp.</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pt-BR" sz="1200" b="0" i="0" u="none" strike="noStrike" kern="1200" cap="none" spc="-100" normalizeH="0" dirty="0">
                  <a:ln>
                    <a:noFill/>
                  </a:ln>
                  <a:solidFill>
                    <a:srgbClr val="000000"/>
                  </a:solidFill>
                  <a:effectLst/>
                  <a:uLnTx/>
                  <a:uFillTx/>
                  <a:latin typeface="Calibri"/>
                  <a:ea typeface="ＭＳ Ｐゴシック" charset="0"/>
                  <a:cs typeface="+mn-cs"/>
                </a:rPr>
                <a:t>cab.</a:t>
              </a:r>
              <a:endParaRPr kumimoji="0" lang="pt-BR" sz="1600" b="0" i="0" u="none" strike="noStrike" kern="1200" cap="none" spc="-100" normalizeH="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1" y="2819126"/>
              <a:ext cx="3605408"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100" normalizeH="0" dirty="0">
                  <a:ln>
                    <a:noFill/>
                  </a:ln>
                  <a:solidFill>
                    <a:srgbClr val="000000"/>
                  </a:solidFill>
                  <a:effectLst/>
                  <a:uLnTx/>
                  <a:uFillTx/>
                  <a:latin typeface="Calibri" panose="020F0502020204030204"/>
                  <a:ea typeface="ＭＳ Ｐゴシック" charset="0"/>
                  <a:cs typeface="+mn-cs"/>
                </a:rPr>
                <a:t>comprimento </a:t>
              </a:r>
              <a:r>
                <a:rPr kumimoji="0" lang="pt-BR" sz="2000" b="0" i="0" u="none" strike="noStrike" kern="1200" cap="none" spc="-100" normalizeH="0" dirty="0">
                  <a:ln>
                    <a:noFill/>
                  </a:ln>
                  <a:solidFill>
                    <a:srgbClr val="000000"/>
                  </a:solidFill>
                  <a:effectLst/>
                  <a:uLnTx/>
                  <a:uFillTx/>
                  <a:latin typeface="Calibri" panose="020F0502020204030204"/>
                  <a:ea typeface="ＭＳ Ｐゴシック" charset="0"/>
                  <a:cs typeface="+mn-cs"/>
                </a:rPr>
                <a:t>(do cabeçalho TCP)</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421756" cy="701731"/>
            <a:chOff x="-24878" y="3174115"/>
            <a:chExt cx="6421756" cy="701731"/>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404025" y="3203124"/>
              <a:ext cx="199285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100" normalizeH="0" dirty="0">
                  <a:ln>
                    <a:noFill/>
                  </a:ln>
                  <a:solidFill>
                    <a:srgbClr val="000000"/>
                  </a:solidFill>
                  <a:effectLst/>
                  <a:uLnTx/>
                  <a:uFillTx/>
                  <a:latin typeface="Arial" charset="0"/>
                  <a:ea typeface="ＭＳ Ｐゴシック" charset="0"/>
                  <a:cs typeface="+mn-cs"/>
                </a:rPr>
                <a:t>soma de verificação</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eaLnBrk="0" fontAlgn="base" hangingPunct="0">
                <a:lnSpc>
                  <a:spcPct val="90000"/>
                </a:lnSpc>
                <a:spcBef>
                  <a:spcPct val="0"/>
                </a:spcBef>
                <a:spcAft>
                  <a:spcPct val="0"/>
                </a:spcAf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soma de verificação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da Internet</a:t>
              </a:r>
              <a:endPar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flipV="1">
              <a:off x="3570617" y="3387790"/>
              <a:ext cx="833408" cy="137191"/>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752967"/>
            <a:chOff x="172543" y="2863949"/>
            <a:chExt cx="6190466" cy="2752967"/>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915185"/>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RST, SYN, FIN: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gerenciamento de conexão</a:t>
              </a:r>
              <a:endPar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F</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S</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R</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3068794" cy="675857"/>
            <a:chOff x="5277007" y="2859957"/>
            <a:chExt cx="3068794" cy="675857"/>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231120" y="3212649"/>
              <a:ext cx="2114681" cy="3231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500" b="0" i="0" u="none" strike="noStrike" kern="1200" cap="none" spc="-100" normalizeH="0" dirty="0">
                  <a:ln>
                    <a:noFill/>
                  </a:ln>
                  <a:solidFill>
                    <a:prstClr val="white">
                      <a:lumMod val="75000"/>
                    </a:prstClr>
                  </a:solidFill>
                  <a:effectLst/>
                  <a:uLnTx/>
                  <a:uFillTx/>
                  <a:latin typeface="Arial" charset="0"/>
                  <a:ea typeface="ＭＳ Ｐゴシック" charset="0"/>
                  <a:cs typeface="+mn-cs"/>
                </a:rPr>
                <a:t>ponteiro de dados urgente</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prstClr val="white">
                        <a:lumMod val="65000"/>
                      </a:prstClr>
                    </a:solidFill>
                    <a:effectLst/>
                    <a:uLnTx/>
                    <a:uFillTx/>
                    <a:latin typeface="Calibri"/>
                    <a:ea typeface="ＭＳ Ｐゴシック" charset="0"/>
                    <a:cs typeface="+mn-cs"/>
                  </a:rPr>
                  <a:t>P</a:t>
                </a:r>
                <a:endParaRPr kumimoji="0" lang="pt-BR" sz="2400" b="0" i="0" u="none" strike="noStrike" kern="1200" cap="none" spc="0" normalizeH="0" baseline="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prstClr val="white">
                        <a:lumMod val="65000"/>
                      </a:prstClr>
                    </a:solidFill>
                    <a:effectLst/>
                    <a:uLnTx/>
                    <a:uFillTx/>
                    <a:latin typeface="Calibri"/>
                    <a:ea typeface="ＭＳ Ｐゴシック" charset="0"/>
                    <a:cs typeface="+mn-cs"/>
                  </a:rPr>
                  <a:t>U</a:t>
                </a:r>
                <a:endParaRPr kumimoji="0" lang="pt-BR" sz="2400" b="0" i="0" u="none" strike="noStrike" kern="1200" cap="none" spc="0" normalizeH="0" baseline="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667073"/>
            <a:chOff x="182880" y="2863950"/>
            <a:chExt cx="5235245" cy="1667073"/>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C</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dirty="0">
                    <a:ln>
                      <a:noFill/>
                    </a:ln>
                    <a:solidFill>
                      <a:srgbClr val="000000"/>
                    </a:solidFill>
                    <a:effectLst/>
                    <a:uLnTx/>
                    <a:uFillTx/>
                    <a:latin typeface="Calibri"/>
                    <a:ea typeface="ＭＳ Ｐゴシック" charset="0"/>
                    <a:cs typeface="+mn-cs"/>
                  </a:rPr>
                  <a:t>E</a:t>
                </a:r>
                <a:endParaRPr kumimoji="0" lang="pt-BR" sz="2400" b="0" i="0" u="none" strike="noStrike" kern="1200" cap="none" spc="0" normalizeH="0" baseline="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C, E: </a:t>
              </a:r>
              <a:r>
                <a:rPr kumimoji="0" lang="pt-BR" sz="2000" b="0" i="0" u="none" strike="noStrike" kern="1200" cap="none" spc="0" normalizeH="0" baseline="0" dirty="0">
                  <a:ln>
                    <a:noFill/>
                  </a:ln>
                  <a:solidFill>
                    <a:srgbClr val="000000"/>
                  </a:solidFill>
                  <a:effectLst/>
                  <a:uLnTx/>
                  <a:uFillTx/>
                  <a:latin typeface="Calibri" panose="020F0502020204030204"/>
                  <a:ea typeface="ＭＳ Ｐゴシック" charset="0"/>
                  <a:cs typeface="+mn-cs"/>
                </a:rPr>
                <a:t>notificação de congestionamento</a:t>
              </a:r>
              <a:endParaRPr kumimoji="0" lang="pt-BR" sz="2400" b="0" i="0" u="none" strike="noStrike" kern="1200" cap="none" spc="0" normalizeH="0" baseline="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82</a:t>
            </a:fld>
            <a:endParaRPr lang="pt-BR"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Números de sequência do TCP, </a:t>
            </a:r>
            <a:r>
              <a:rPr lang="pt-BR" sz="4800" dirty="0" err="1"/>
              <a:t>ACKs</a:t>
            </a:r>
            <a:endParaRPr lang="pt-BR"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pt-BR" altLang="en-US" sz="2400" b="0" i="1" u="none"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rPr>
              <a:t>Números de sequência:</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pt-BR" altLang="en-US"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“número” no fluxo de bytes do primeiro byte</a:t>
            </a:r>
            <a:r>
              <a:rPr kumimoji="0" lang="pt-BR" altLang="ja-JP"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 nos dados do segmento</a:t>
            </a:r>
            <a:endParaRPr kumimoji="0" lang="pt-BR" altLang="ja-JP" sz="20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829566" y="3989282"/>
            <a:ext cx="2994031" cy="2543176"/>
            <a:chOff x="3549" y="2404"/>
            <a:chExt cx="1886" cy="1602"/>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698" y="3291"/>
              <a:ext cx="1314" cy="715"/>
              <a:chOff x="1941" y="2984"/>
              <a:chExt cx="1314" cy="715"/>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1975" y="2984"/>
                <a:ext cx="634"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 porta origem</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572" y="2987"/>
                <a:ext cx="646"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 porta destino</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1994" y="3117"/>
                <a:ext cx="1201"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número de sequência</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41" y="3257"/>
                <a:ext cx="1314"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FFFFFF"/>
                    </a:solidFill>
                    <a:effectLst/>
                    <a:uLnTx/>
                    <a:uFillTx/>
                    <a:latin typeface="Arial" charset="0"/>
                    <a:ea typeface="ＭＳ Ｐゴシック" charset="0"/>
                    <a:cs typeface="+mn-cs"/>
                  </a:rPr>
                  <a:t>número de reconhecimento</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35" y="3544"/>
                <a:ext cx="510"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soma </a:t>
                </a:r>
                <a:r>
                  <a:rPr kumimoji="0" lang="pt-BR" sz="1000" b="0" i="0" u="none" strike="noStrike" kern="0" cap="none" spc="0" normalizeH="0" baseline="0" dirty="0" err="1">
                    <a:ln>
                      <a:noFill/>
                    </a:ln>
                    <a:solidFill>
                      <a:srgbClr val="000000"/>
                    </a:solidFill>
                    <a:effectLst/>
                    <a:uLnTx/>
                    <a:uFillTx/>
                    <a:latin typeface="Arial" charset="0"/>
                    <a:ea typeface="ＭＳ Ｐゴシック" charset="0"/>
                    <a:cs typeface="+mn-cs"/>
                  </a:rPr>
                  <a:t>verif</a:t>
                </a: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554" y="3390"/>
                <a:ext cx="669"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janela </a:t>
                </a:r>
                <a:r>
                  <a:rPr kumimoji="0" lang="pt-BR" sz="1200" b="0" i="0" u="none" strike="noStrike" kern="0" cap="none" spc="0" normalizeH="0" baseline="0" dirty="0" err="1">
                    <a:ln>
                      <a:noFill/>
                    </a:ln>
                    <a:solidFill>
                      <a:srgbClr val="000000"/>
                    </a:solidFill>
                    <a:effectLst/>
                    <a:uLnTx/>
                    <a:uFillTx/>
                    <a:latin typeface="Arial" charset="0"/>
                    <a:ea typeface="ＭＳ Ｐゴシック" charset="0"/>
                    <a:cs typeface="+mn-cs"/>
                  </a:rPr>
                  <a:t>recep</a:t>
                </a: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16" y="3544"/>
                <a:ext cx="567"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ponteiro </a:t>
                </a:r>
                <a:r>
                  <a:rPr kumimoji="0" lang="pt-BR" sz="1000" b="0" i="0" u="none" strike="noStrike" kern="0" cap="none" spc="0" normalizeH="0" baseline="0" dirty="0" err="1">
                    <a:ln>
                      <a:noFill/>
                    </a:ln>
                    <a:solidFill>
                      <a:srgbClr val="000000"/>
                    </a:solidFill>
                    <a:effectLst/>
                    <a:uLnTx/>
                    <a:uFillTx/>
                    <a:latin typeface="Arial" charset="0"/>
                    <a:ea typeface="ＭＳ Ｐゴシック" charset="0"/>
                    <a:cs typeface="+mn-cs"/>
                  </a:rPr>
                  <a:t>urg</a:t>
                </a:r>
                <a:r>
                  <a:rPr lang="pt-BR" sz="1000" kern="0" dirty="0">
                    <a:solidFill>
                      <a:srgbClr val="000000"/>
                    </a:solidFill>
                    <a:latin typeface="Arial" charset="0"/>
                  </a:rPr>
                  <a:t>.</a:t>
                </a:r>
                <a:endPar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endParaRP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49" y="3092"/>
              <a:ext cx="1886"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kern="0" dirty="0">
                  <a:solidFill>
                    <a:srgbClr val="000000"/>
                  </a:solidFill>
                </a:rPr>
                <a:t>segmento de saída do receptor</a:t>
              </a: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pt-BR" sz="1400" b="0" i="0" u="none" strike="noStrike" kern="1200" cap="none" spc="0" normalizeH="0" baseline="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1140056" cy="4801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enviado,</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reconhecido</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8787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eaLnBrk="0" fontAlgn="base" hangingPunct="0">
              <a:lnSpc>
                <a:spcPct val="90000"/>
              </a:lnSpc>
              <a:spcBef>
                <a:spcPct val="0"/>
              </a:spcBef>
              <a:spcAft>
                <a:spcPct val="0"/>
              </a:spcAft>
              <a:defRPr/>
            </a:pPr>
            <a:r>
              <a:rPr lang="pt-BR" altLang="en-US" sz="1400" kern="0" dirty="0">
                <a:solidFill>
                  <a:srgbClr val="000000"/>
                </a:solidFill>
              </a:rPr>
              <a:t>enviado, ainda não reconhecido</a:t>
            </a:r>
            <a:endParaRPr kumimoji="0" lang="pt-BR" altLang="en-US" sz="14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pt-BR" altLang="en-US" sz="12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pt-BR" altLang="ja-JP" sz="12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rPr>
              <a:t>em voo”)</a:t>
            </a:r>
            <a:endParaRPr kumimoji="0" lang="pt-BR" altLang="en-US" sz="12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10618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lnSpc>
                <a:spcPct val="90000"/>
              </a:lnSpc>
              <a:spcBef>
                <a:spcPct val="0"/>
              </a:spcBef>
              <a:spcAft>
                <a:spcPct val="0"/>
              </a:spcAft>
              <a:defRPr/>
            </a:pPr>
            <a:r>
              <a:rPr lang="pt-BR" sz="1400" kern="0" dirty="0">
                <a:solidFill>
                  <a:srgbClr val="000000"/>
                </a:solidFill>
              </a:rPr>
              <a:t>usável
mas 
ainda não enviado
</a:t>
            </a:r>
            <a:endPar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lnSpc>
                <a:spcPct val="90000"/>
              </a:lnSpc>
              <a:spcBef>
                <a:spcPct val="0"/>
              </a:spcBef>
              <a:spcAft>
                <a:spcPct val="0"/>
              </a:spcAft>
              <a:defRPr/>
            </a:pPr>
            <a:r>
              <a:rPr lang="pt-BR" sz="1400" kern="0" dirty="0">
                <a:solidFill>
                  <a:srgbClr val="000000"/>
                </a:solidFill>
              </a:rPr>
              <a:t>não 
usável
</a:t>
            </a:r>
            <a:endPar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664193" y="2658489"/>
            <a:ext cx="1662635" cy="4801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tamanho da janela</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pt-BR" sz="1400" b="0" i="1" u="none" strike="noStrike" kern="0" cap="none" spc="0" normalizeH="0" baseline="0" dirty="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dirty="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6844918" y="3677664"/>
            <a:ext cx="3658373"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lvl="1" algn="ctr" eaLnBrk="0" fontAlgn="base" hangingPunct="0">
              <a:spcBef>
                <a:spcPct val="0"/>
              </a:spcBef>
              <a:spcAft>
                <a:spcPct val="0"/>
              </a:spcAft>
              <a:defRPr/>
            </a:pPr>
            <a:r>
              <a:rPr lang="pt-BR" sz="1400" i="1" kern="0" dirty="0">
                <a:solidFill>
                  <a:srgbClr val="000000"/>
                </a:solidFill>
              </a:rPr>
              <a:t>espaço de número de sequência do emissor</a:t>
            </a:r>
            <a:endParaRPr kumimoji="0" lang="pt-BR" sz="1400" b="0" i="1"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281743" y="1159889"/>
            <a:ext cx="2938465" cy="1947862"/>
            <a:chOff x="2575" y="677"/>
            <a:chExt cx="1851" cy="1227"/>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769" y="872"/>
              <a:ext cx="1346" cy="715"/>
              <a:chOff x="1925" y="2984"/>
              <a:chExt cx="1346" cy="715"/>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1975" y="2984"/>
                <a:ext cx="634"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 porta origem</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572" y="2987"/>
                <a:ext cx="646"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 porta destino</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1992" y="3117"/>
                <a:ext cx="1202"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FFFFFF"/>
                    </a:solidFill>
                    <a:effectLst/>
                    <a:uLnTx/>
                    <a:uFillTx/>
                    <a:latin typeface="Arial" charset="0"/>
                    <a:ea typeface="ＭＳ Ｐゴシック" charset="0"/>
                    <a:cs typeface="+mn-cs"/>
                  </a:rPr>
                  <a:t>número de sequência</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25" y="3257"/>
                <a:ext cx="1346"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número de reconhecimento</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36" y="3544"/>
                <a:ext cx="510"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soma </a:t>
                </a:r>
                <a:r>
                  <a:rPr kumimoji="0" lang="pt-BR" sz="1000" b="0" i="0" u="none" strike="noStrike" kern="0" cap="none" spc="0" normalizeH="0" baseline="0" dirty="0" err="1">
                    <a:ln>
                      <a:noFill/>
                    </a:ln>
                    <a:solidFill>
                      <a:srgbClr val="000000"/>
                    </a:solidFill>
                    <a:effectLst/>
                    <a:uLnTx/>
                    <a:uFillTx/>
                    <a:latin typeface="Arial" charset="0"/>
                    <a:ea typeface="ＭＳ Ｐゴシック" charset="0"/>
                    <a:cs typeface="+mn-cs"/>
                  </a:rPr>
                  <a:t>verif</a:t>
                </a: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554" y="3390"/>
                <a:ext cx="669" cy="1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janela </a:t>
                </a:r>
                <a:r>
                  <a:rPr kumimoji="0" lang="pt-BR" sz="1200" b="0" i="0" u="none" strike="noStrike" kern="0" cap="none" spc="0" normalizeH="0" baseline="0" dirty="0" err="1">
                    <a:ln>
                      <a:noFill/>
                    </a:ln>
                    <a:solidFill>
                      <a:srgbClr val="000000"/>
                    </a:solidFill>
                    <a:effectLst/>
                    <a:uLnTx/>
                    <a:uFillTx/>
                    <a:latin typeface="Arial" charset="0"/>
                    <a:ea typeface="ＭＳ Ｐゴシック" charset="0"/>
                    <a:cs typeface="+mn-cs"/>
                  </a:rPr>
                  <a:t>recep</a:t>
                </a:r>
                <a:r>
                  <a:rPr kumimoji="0" lang="pt-BR" sz="1200" b="0" i="0" u="none" strike="noStrike" kern="0" cap="none" spc="0" normalizeH="0" baseline="0" dirty="0">
                    <a:ln>
                      <a:noFill/>
                    </a:ln>
                    <a:solidFill>
                      <a:srgbClr val="000000"/>
                    </a:solidFill>
                    <a:effectLst/>
                    <a:uLnTx/>
                    <a:uFillTx/>
                    <a:latin typeface="Arial" charset="0"/>
                    <a:ea typeface="ＭＳ Ｐゴシック" charset="0"/>
                    <a:cs typeface="+mn-cs"/>
                  </a:rPr>
                  <a:t>.</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17" y="3544"/>
                <a:ext cx="567" cy="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ponteiro </a:t>
                </a:r>
                <a:r>
                  <a:rPr kumimoji="0" lang="pt-BR" sz="1000" b="0" i="0" u="none" strike="noStrike" kern="0" cap="none" spc="0" normalizeH="0" baseline="0" dirty="0" err="1">
                    <a:ln>
                      <a:noFill/>
                    </a:ln>
                    <a:solidFill>
                      <a:srgbClr val="000000"/>
                    </a:solidFill>
                    <a:effectLst/>
                    <a:uLnTx/>
                    <a:uFillTx/>
                    <a:latin typeface="Arial" charset="0"/>
                    <a:ea typeface="ＭＳ Ｐゴシック" charset="0"/>
                    <a:cs typeface="+mn-cs"/>
                  </a:rPr>
                  <a:t>urg</a:t>
                </a:r>
                <a:r>
                  <a:rPr kumimoji="0" lang="pt-BR" sz="1000" b="0" i="0" u="none" strike="noStrike" kern="0" cap="none" spc="0" normalizeH="0" baseline="0" dirty="0">
                    <a:ln>
                      <a:noFill/>
                    </a:ln>
                    <a:solidFill>
                      <a:srgbClr val="000000"/>
                    </a:solidFill>
                    <a:effectLst/>
                    <a:uLnTx/>
                    <a:uFillTx/>
                    <a:latin typeface="Arial" charset="0"/>
                    <a:ea typeface="ＭＳ Ｐゴシック" charset="0"/>
                    <a:cs typeface="+mn-cs"/>
                  </a:rPr>
                  <a:t>.</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575" y="677"/>
              <a:ext cx="185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kern="0" dirty="0">
                  <a:solidFill>
                    <a:srgbClr val="000000"/>
                  </a:solidFill>
                </a:rPr>
                <a:t>segmento de saída do emissor
</a:t>
              </a: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pt-BR" altLang="en-US" sz="2400" b="0" i="1" u="none"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rPr>
              <a:t>Reconhecimentos</a:t>
            </a:r>
            <a:r>
              <a:rPr kumimoji="0" lang="pt-BR" altLang="en-US" sz="2400" b="0" i="0" u="sng"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rPr>
              <a:t>:</a:t>
            </a:r>
            <a:endParaRPr kumimoji="0" lang="pt-BR" altLang="en-US" sz="2400" b="0" i="0" u="none"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pt-BR" altLang="en-US"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número de sequência do próximo byte esperado do outro</a:t>
            </a:r>
            <a:r>
              <a:rPr kumimoji="0" lang="pt-BR" altLang="en-US" b="0" i="0" u="none" strike="noStrike" kern="0" cap="none" spc="0" normalizeH="0" dirty="0">
                <a:ln>
                  <a:noFill/>
                </a:ln>
                <a:solidFill>
                  <a:prstClr val="black"/>
                </a:solidFill>
                <a:effectLst/>
                <a:uLnTx/>
                <a:uFillTx/>
                <a:latin typeface="Calibri" panose="020F0502020204030204"/>
                <a:ea typeface="ＭＳ Ｐゴシック" panose="020B0600070205080204" pitchFamily="34" charset="-128"/>
              </a:rPr>
              <a:t> lado</a:t>
            </a:r>
            <a:endParaRPr kumimoji="0" lang="pt-BR" altLang="en-US"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pt-BR" altLang="en-US"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rPr>
              <a:t>ACK cumulativo</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lvl="0" indent="-123825">
              <a:spcBef>
                <a:spcPts val="1900"/>
              </a:spcBef>
              <a:buNone/>
              <a:defRPr/>
            </a:pPr>
            <a:r>
              <a:rPr kumimoji="0" lang="pt-BR" altLang="en-US" sz="2400" b="0" i="1" u="sng"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rPr>
              <a:t>Q</a:t>
            </a:r>
            <a:r>
              <a:rPr kumimoji="0" lang="pt-BR" altLang="en-US" sz="2400" b="0" i="0" u="none" strike="noStrike" kern="0" cap="none" spc="0" normalizeH="0" baseline="0" dirty="0">
                <a:ln>
                  <a:noFill/>
                </a:ln>
                <a:solidFill>
                  <a:srgbClr val="CC0000"/>
                </a:solidFill>
                <a:effectLst/>
                <a:uLnTx/>
                <a:uFillTx/>
                <a:latin typeface="Calibri" panose="020F0502020204030204"/>
                <a:ea typeface="ＭＳ Ｐゴシック" panose="020B0600070205080204" pitchFamily="34" charset="-128"/>
              </a:rPr>
              <a:t>:</a:t>
            </a:r>
            <a:r>
              <a:rPr lang="pt-BR" altLang="en-US" sz="2400" kern="0" dirty="0">
                <a:solidFill>
                  <a:prstClr val="black"/>
                </a:solidFill>
                <a:ea typeface="ＭＳ Ｐゴシック" panose="020B0600070205080204" pitchFamily="34" charset="-128"/>
              </a:rPr>
              <a:t> como o receptor lida com segmentos fora de ordem</a:t>
            </a:r>
            <a:endParaRPr kumimoji="0" lang="pt-BR" altLang="en-US" sz="2400"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a:p>
            <a:pPr marL="635000" lvl="1" indent="-285750">
              <a:defRPr/>
            </a:pPr>
            <a:r>
              <a:rPr kumimoji="0" lang="pt-BR" altLang="en-US" b="0" i="1" u="sng" strike="noStrike" kern="0" cap="none" spc="0" normalizeH="0" baseline="0" dirty="0">
                <a:ln>
                  <a:noFill/>
                </a:ln>
                <a:solidFill>
                  <a:srgbClr val="C00000"/>
                </a:solidFill>
                <a:effectLst/>
                <a:uLnTx/>
                <a:uFillTx/>
                <a:latin typeface="Calibri" panose="020F0502020204030204"/>
                <a:ea typeface="ＭＳ Ｐゴシック" panose="020B0600070205080204" pitchFamily="34" charset="-128"/>
              </a:rPr>
              <a:t>R:</a:t>
            </a:r>
            <a:r>
              <a:rPr lang="pt-BR" altLang="en-US" kern="0" dirty="0">
                <a:solidFill>
                  <a:prstClr val="black"/>
                </a:solidFill>
                <a:ea typeface="ＭＳ Ｐゴシック" panose="020B0600070205080204" pitchFamily="34" charset="-128"/>
              </a:rPr>
              <a:t> a especificação TCP não diz, - depende do implementador</a:t>
            </a:r>
            <a:endParaRPr kumimoji="0" lang="pt-BR" altLang="en-US" b="0" i="0" u="none" strike="noStrike" kern="0" cap="none" spc="0" normalizeH="0" baseline="0" dirty="0">
              <a:ln>
                <a:noFill/>
              </a:ln>
              <a:solidFill>
                <a:prstClr val="black"/>
              </a:solidFill>
              <a:effectLst/>
              <a:uLnTx/>
              <a:uFillTx/>
              <a:latin typeface="Calibri" panose="020F0502020204030204"/>
              <a:ea typeface="ＭＳ Ｐゴシック" panose="020B0600070205080204" pitchFamily="34" charset="-128"/>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83</a:t>
            </a:fld>
            <a:endParaRPr lang="pt-BR"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Números de sequência do TCP, </a:t>
            </a:r>
            <a:r>
              <a:rPr lang="pt-BR" sz="4800" dirty="0" err="1"/>
              <a:t>ACKs</a:t>
            </a:r>
            <a:endParaRPr lang="pt-BR"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hospedeiro reconhece recebimento do </a:t>
            </a:r>
            <a:r>
              <a:rPr kumimoji="0" lang="pt-BR"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 ecoado</a:t>
            </a:r>
            <a:endParaRPr kumimoji="0" lang="pt-BR"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12003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hospedeiro</a:t>
            </a:r>
            <a:r>
              <a:rPr kumimoji="0" lang="pt-BR" altLang="en-US" sz="2400" b="0" i="0" u="none" strike="noStrike" kern="0" cap="none" spc="0" normalizeH="0" noProof="0" dirty="0">
                <a:ln>
                  <a:noFill/>
                </a:ln>
                <a:solidFill>
                  <a:srgbClr val="000000"/>
                </a:solidFill>
                <a:effectLst/>
                <a:uLnTx/>
                <a:uFillTx/>
                <a:latin typeface="Calibri" panose="020F0502020204030204"/>
                <a:ea typeface="ＭＳ Ｐゴシック" panose="020B0600070205080204" pitchFamily="34" charset="-128"/>
                <a:cs typeface="+mn-cs"/>
              </a:rPr>
              <a:t> reconhece o recebimento de </a:t>
            </a:r>
            <a:r>
              <a:rPr kumimoji="0" lang="pt-BR"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 ’ e ecoa ‘C’ de volta</a:t>
            </a:r>
            <a:endParaRPr kumimoji="0" lang="pt-BR"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736591" y="5644479"/>
            <a:ext cx="3850734"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800" kern="0" dirty="0">
                <a:solidFill>
                  <a:srgbClr val="000099"/>
                </a:solidFill>
                <a:latin typeface="Calibri" panose="020F0502020204030204"/>
              </a:rPr>
              <a:t>cenário de </a:t>
            </a:r>
            <a:r>
              <a:rPr lang="pt-BR" sz="2800" kern="0" dirty="0" err="1">
                <a:solidFill>
                  <a:srgbClr val="000099"/>
                </a:solidFill>
                <a:latin typeface="Calibri" panose="020F0502020204030204"/>
              </a:rPr>
              <a:t>telnet</a:t>
            </a:r>
            <a:r>
              <a:rPr lang="pt-BR" sz="2800" kern="0" dirty="0">
                <a:solidFill>
                  <a:srgbClr val="000099"/>
                </a:solidFill>
                <a:latin typeface="Calibri" panose="020F0502020204030204"/>
              </a:rPr>
              <a:t> simples
</a:t>
            </a:r>
            <a:endParaRPr kumimoji="0" lang="pt-BR" sz="1200" b="0" i="0" u="none" strike="noStrike" kern="0" cap="none" spc="0" normalizeH="0" baseline="0" noProof="0" dirty="0">
              <a:ln>
                <a:noFill/>
              </a:ln>
              <a:solidFill>
                <a:srgbClr val="000099"/>
              </a:solidFill>
              <a:effectLst/>
              <a:uLnTx/>
              <a:uFillTx/>
              <a:latin typeface="Calibri" panose="020F0502020204030204"/>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1866217"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Hospedeiro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2335563" y="1459336"/>
            <a:ext cx="1877437"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Hospedeiro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51619" cy="780392"/>
            <a:chOff x="1499000" y="2541021"/>
            <a:chExt cx="5551619"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lang="pt-BR" altLang="ja-JP" sz="2400" kern="0" dirty="0" err="1">
                  <a:solidFill>
                    <a:srgbClr val="000000"/>
                  </a:solidFill>
                  <a:latin typeface="Calibri" panose="020F0502020204030204"/>
                </a:rPr>
                <a:t>Usuário</a:t>
              </a:r>
              <a:r>
                <a:rPr lang="pt-BR" altLang="ja-JP" sz="2400" kern="0" dirty="0">
                  <a:solidFill>
                    <a:srgbClr val="000000"/>
                  </a:solidFill>
                  <a:latin typeface="Calibri" panose="020F0502020204030204"/>
                </a:rPr>
                <a:t> </a:t>
              </a:r>
              <a:r>
                <a:rPr lang="pt-BR" altLang="ja-JP" sz="2400" kern="0" dirty="0" err="1">
                  <a:solidFill>
                    <a:srgbClr val="000000"/>
                  </a:solidFill>
                  <a:latin typeface="Calibri" panose="020F0502020204030204"/>
                </a:rPr>
                <a:t>digita</a:t>
              </a:r>
              <a:r>
                <a:rPr kumimoji="0" lang="pt-BR" altLang="ja-JP" sz="2400" b="0" i="0" u="none" strike="noStrike" kern="0" cap="none" spc="0" normalizeH="0" baseline="0" noProof="0" dirty="0">
                  <a:ln>
                    <a:noFill/>
                  </a:ln>
                  <a:solidFill>
                    <a:srgbClr val="000000"/>
                  </a:solidFill>
                  <a:effectLst/>
                  <a:uLnTx/>
                  <a:uFillTx/>
                  <a:latin typeface="Calibri" panose="020F0502020204030204"/>
                </a:rPr>
                <a:t>‘C’</a:t>
              </a:r>
              <a:endParaRPr kumimoji="0" lang="pt-BR" altLang="en-US" sz="1200" b="0" i="0" u="none" strike="noStrike" kern="0" cap="none" spc="0" normalizeH="0" baseline="0" noProof="0" dirty="0">
                <a:ln>
                  <a:noFill/>
                </a:ln>
                <a:solidFill>
                  <a:srgbClr val="000000"/>
                </a:solidFill>
                <a:effectLst/>
                <a:uLnTx/>
                <a:uFillTx/>
                <a:latin typeface="Calibri" panose="020F0502020204030204"/>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89927" y="2854620"/>
              <a:ext cx="2760692"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dado = </a:t>
              </a:r>
              <a:r>
                <a:rPr kumimoji="0" lang="pt-BR"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endPar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33847" y="3523026"/>
            <a:ext cx="2874441" cy="800100"/>
            <a:chOff x="4233847" y="3523026"/>
            <a:chExt cx="2874441"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33847" y="3736718"/>
              <a:ext cx="2874441"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a:t>
              </a:r>
              <a:r>
                <a:rPr kumimoji="0" lang="pt-BR"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dado</a:t>
              </a:r>
              <a:r>
                <a:rPr kumimoji="0" lang="pt-BR"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 </a:t>
              </a:r>
              <a:r>
                <a:rPr kumimoji="0" lang="pt-BR"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endParaRPr kumimoji="0" lang="pt-BR"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Seq</a:t>
              </a:r>
              <a:r>
                <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=43, ACK=80</a:t>
              </a:r>
              <a:endParaRPr kumimoji="0" lang="pt-BR"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84</a:t>
            </a:fld>
            <a:endParaRPr lang="pt-BR"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a:t>Tempo e ida e volta e tempo limite do TCP</a:t>
            </a:r>
            <a:endParaRPr lang="pt-BR"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pt-BR"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lang="pt-BR" sz="3200" dirty="0">
                <a:solidFill>
                  <a:prstClr val="black"/>
                </a:solidFill>
              </a:rPr>
              <a:t>como definir o valor de tempo limite do TCP</a:t>
            </a:r>
            <a:r>
              <a:rPr kumimoji="0" lang="pt-BR" sz="32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mais longo que o RTT, mas o RTT varia!</a:t>
            </a:r>
          </a:p>
          <a:p>
            <a:pPr lvl="0">
              <a:buFont typeface="Wingdings" charset="2"/>
              <a:buChar char="§"/>
              <a:defRPr/>
            </a:pP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muito curto:</a:t>
            </a:r>
            <a:r>
              <a:rPr kumimoji="0" lang="pt-BR"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pt-BR" sz="2800" b="0" i="1" u="none" strike="noStrike" kern="1200" cap="none" spc="0" normalizeH="0" baseline="0" noProof="0" dirty="0">
                <a:ln>
                  <a:noFill/>
                </a:ln>
                <a:solidFill>
                  <a:prstClr val="black"/>
                </a:solidFill>
                <a:effectLst/>
                <a:uLnTx/>
                <a:uFillTx/>
                <a:latin typeface="Calibri" panose="020F0502020204030204"/>
                <a:ea typeface="+mn-ea"/>
                <a:cs typeface="+mn-cs"/>
              </a:rPr>
              <a:t>timeout</a:t>
            </a:r>
            <a:r>
              <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rPr>
              <a:t> prematuro</a:t>
            </a:r>
            <a:r>
              <a:rPr lang="pt-BR" dirty="0">
                <a:solidFill>
                  <a:prstClr val="black"/>
                </a:solidFill>
              </a:rPr>
              <a:t>, retransmissões desnecessárias
</a:t>
            </a:r>
            <a:r>
              <a:rPr kumimoji="0" lang="pt-BR" sz="2800" b="0" i="1" u="none" strike="noStrike" kern="1200" cap="none" spc="0" normalizeH="0" baseline="0" noProof="0" dirty="0">
                <a:ln>
                  <a:noFill/>
                </a:ln>
                <a:solidFill>
                  <a:srgbClr val="C00000"/>
                </a:solidFill>
                <a:effectLst/>
                <a:uLnTx/>
                <a:uFillTx/>
                <a:latin typeface="Calibri" panose="020F0502020204030204"/>
                <a:ea typeface="+mn-ea"/>
                <a:cs typeface="+mn-cs"/>
              </a:rPr>
              <a:t>muito longo:</a:t>
            </a:r>
            <a:r>
              <a:rPr kumimoji="0" lang="pt-BR"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lang="pt-BR" dirty="0">
                <a:solidFill>
                  <a:prstClr val="black"/>
                </a:solidFill>
              </a:rPr>
              <a:t>reação lenta à perda de segmento</a:t>
            </a:r>
            <a:endParaRPr kumimoji="0" lang="pt-BR"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buNone/>
              <a:defRPr/>
            </a:pPr>
            <a:r>
              <a:rPr kumimoji="0" lang="pt-BR"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pt-BR"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pt-BR"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lang="pt-BR" altLang="en-US" sz="3200" dirty="0">
                <a:solidFill>
                  <a:prstClr val="black"/>
                </a:solidFill>
                <a:ea typeface="ＭＳ Ｐゴシック" panose="020B0600070205080204" pitchFamily="34" charset="-128"/>
              </a:rPr>
              <a:t>como estimar o RTT?</a:t>
            </a:r>
            <a:endParaRPr kumimoji="0" lang="pt-BR"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0">
              <a:spcBef>
                <a:spcPts val="600"/>
              </a:spcBef>
              <a:defRPr/>
            </a:pPr>
            <a:r>
              <a:rPr kumimoji="0" lang="pt-BR"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pt-BR" altLang="en-US" sz="2800" b="0" i="0" u="none" strike="noStrike" kern="1200" cap="none" spc="0" normalizeH="0" baseline="0" noProof="0" dirty="0">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a:t>
            </a:r>
            <a:r>
              <a:rPr lang="pt-BR" altLang="en-US" dirty="0">
                <a:solidFill>
                  <a:prstClr val="black"/>
                </a:solidFill>
                <a:ea typeface="ＭＳ Ｐゴシック" panose="020B0600070205080204" pitchFamily="34" charset="-128"/>
              </a:rPr>
              <a:t>tempo medido desde a transmissão do segmento até o recebimento do ACK</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ignora retransmissões</a:t>
            </a:r>
          </a:p>
          <a:p>
            <a:pPr lvl="0">
              <a:spcBef>
                <a:spcPts val="600"/>
              </a:spcBef>
              <a:defRPr/>
            </a:pPr>
            <a:r>
              <a:rPr kumimoji="0" lang="pt-BR"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pt-BR"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lang="pt-BR" altLang="en-US" dirty="0">
                <a:solidFill>
                  <a:prstClr val="black"/>
                </a:solidFill>
                <a:ea typeface="ＭＳ Ｐゴシック" panose="020B0600070205080204" pitchFamily="34" charset="-128"/>
              </a:rPr>
              <a:t>vai variar, queremos um RTT estimado “mais suave”</a:t>
            </a:r>
            <a:endPar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lvl="1">
              <a:spcBef>
                <a:spcPts val="600"/>
              </a:spcBef>
              <a:defRPr/>
            </a:pPr>
            <a:r>
              <a:rPr lang="pt-BR" altLang="en-US" dirty="0">
                <a:solidFill>
                  <a:prstClr val="black"/>
                </a:solidFill>
                <a:ea typeface="ＭＳ Ｐゴシック" panose="020B0600070205080204" pitchFamily="34" charset="-128"/>
              </a:rPr>
              <a:t>média de várias medições</a:t>
            </a:r>
            <a:r>
              <a:rPr lang="pt-BR" altLang="en-US" i="1" dirty="0">
                <a:solidFill>
                  <a:prstClr val="black"/>
                </a:solidFill>
                <a:ea typeface="ＭＳ Ｐゴシック" panose="020B0600070205080204" pitchFamily="34" charset="-128"/>
              </a:rPr>
              <a:t> recentes</a:t>
            </a:r>
            <a:r>
              <a:rPr lang="pt-BR" altLang="en-US" dirty="0">
                <a:solidFill>
                  <a:prstClr val="black"/>
                </a:solidFill>
                <a:ea typeface="ＭＳ Ｐゴシック" panose="020B0600070205080204" pitchFamily="34" charset="-128"/>
              </a:rPr>
              <a:t>, não apenas </a:t>
            </a:r>
            <a:r>
              <a:rPr kumimoji="0" lang="pt-BR"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pt-BR"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lang="pt-BR" altLang="en-US" dirty="0">
                <a:solidFill>
                  <a:prstClr val="black"/>
                </a:solidFill>
                <a:ea typeface="ＭＳ Ｐゴシック" panose="020B0600070205080204" pitchFamily="34" charset="-128"/>
              </a:rPr>
              <a:t>atual</a:t>
            </a:r>
            <a:endParaRPr kumimoji="0" lang="pt-BR"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85</a:t>
            </a:fld>
            <a:endParaRPr lang="pt-BR"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Tempo e </a:t>
            </a:r>
            <a:r>
              <a:rPr lang="en-US" sz="4800" dirty="0" err="1"/>
              <a:t>ida</a:t>
            </a:r>
            <a:r>
              <a:rPr lang="en-US" sz="4800" dirty="0"/>
              <a:t> e volta e tempo </a:t>
            </a:r>
            <a:r>
              <a:rPr lang="en-US" sz="4800" dirty="0" err="1"/>
              <a:t>limite</a:t>
            </a:r>
            <a:r>
              <a:rPr lang="en-US" sz="4800" dirty="0"/>
              <a:t> do TCP</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2098" y="2443135"/>
            <a:ext cx="6449556" cy="4405313"/>
            <a:chOff x="1530807" y="2565400"/>
            <a:chExt cx="6449556" cy="4405313"/>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0807" y="3483872"/>
              <a:ext cx="430887" cy="185082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RTT (</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milisegundos</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53943" y="3116807"/>
              <a:ext cx="4436728"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de gaia.cs.umass.edu</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para</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584200"/>
              <a:chOff x="2343" y="3645"/>
              <a:chExt cx="953" cy="368"/>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368"/>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tempo (</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segundos</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dirty="0"/>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1" y="1857328"/>
            <a:ext cx="11125287"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 - </a:t>
            </a:r>
            <a:r>
              <a:rPr lang="pt-BR" sz="2400" dirty="0">
                <a:latin typeface="Gill Sans MT" charset="0"/>
                <a:ea typeface="ＭＳ Ｐゴシック" charset="0"/>
              </a:rPr>
              <a:t>média móvel exponencial ponderada</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92100" lvl="0" indent="-292100" eaLnBrk="0" fontAlgn="base" hangingPunct="0">
              <a:lnSpc>
                <a:spcPct val="85000"/>
              </a:lnSpc>
              <a:spcBef>
                <a:spcPct val="20000"/>
              </a:spcBef>
              <a:spcAft>
                <a:spcPct val="0"/>
              </a:spcAft>
              <a:buClr>
                <a:srgbClr val="000099"/>
              </a:buClr>
              <a:buSzPct val="100000"/>
              <a:buFont typeface="Wingdings" charset="2"/>
              <a:buChar char="§"/>
              <a:defRPr/>
            </a:pPr>
            <a:r>
              <a:rPr lang="pt-BR" sz="2400" dirty="0">
                <a:solidFill>
                  <a:srgbClr val="000000"/>
                </a:solidFill>
                <a:ea typeface="ＭＳ Ｐゴシック" charset="0"/>
              </a:rPr>
              <a:t>influência da amostra passada diminui exponencialmente rápido
</a:t>
            </a:r>
            <a:r>
              <a:rPr lang="en-US" sz="2400" dirty="0">
                <a:solidFill>
                  <a:srgbClr val="000000"/>
                </a:solidFill>
                <a:ea typeface="ＭＳ Ｐゴシック" charset="0"/>
              </a:rPr>
              <a:t>valor </a:t>
            </a:r>
            <a:r>
              <a:rPr lang="en-US" sz="2400" dirty="0" err="1">
                <a:solidFill>
                  <a:srgbClr val="000000"/>
                </a:solidFill>
                <a:ea typeface="ＭＳ Ｐゴシック" charset="0"/>
              </a:rPr>
              <a:t>típico</a:t>
            </a:r>
            <a:r>
              <a:rPr lang="en-US" sz="2400" dirty="0">
                <a:solidFill>
                  <a:srgbClr val="000000"/>
                </a:solidFill>
                <a:ea typeface="ＭＳ Ｐゴシック" charset="0"/>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Tempo e ida e volta e tempo limite do TCP</a:t>
            </a:r>
            <a:endParaRPr lang="pt-BR"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intervalo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a:t>
            </a:r>
            <a:r>
              <a:rPr kumimoji="0" lang="pt-BR"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timeout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r>
              <a:rPr kumimoji="0" lang="pt-BR"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EstimatedRTT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mais</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margem</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a:t>
            </a:r>
            <a:r>
              <a:rPr kumimoji="0" lang="pt-BR"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segurança</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1">
              <a:spcBef>
                <a:spcPts val="1000"/>
              </a:spcBef>
              <a:defRPr/>
            </a:pPr>
            <a:r>
              <a:rPr lang="pt-BR" altLang="en-US" sz="2800" dirty="0" err="1">
                <a:solidFill>
                  <a:prstClr val="black"/>
                </a:solidFill>
                <a:ea typeface="ＭＳ Ｐゴシック" panose="020B0600070205080204" pitchFamily="34" charset="-128"/>
              </a:rPr>
              <a:t>grande</a:t>
            </a:r>
            <a:r>
              <a:rPr lang="pt-BR" altLang="en-US" sz="2800" dirty="0">
                <a:solidFill>
                  <a:prstClr val="black"/>
                </a:solidFill>
                <a:ea typeface="ＭＳ Ｐゴシック" panose="020B0600070205080204" pitchFamily="34" charset="-128"/>
              </a:rPr>
              <a:t> </a:t>
            </a:r>
            <a:r>
              <a:rPr lang="pt-BR" altLang="en-US" sz="2800" dirty="0" err="1">
                <a:solidFill>
                  <a:prstClr val="black"/>
                </a:solidFill>
                <a:ea typeface="ＭＳ Ｐゴシック" panose="020B0600070205080204" pitchFamily="34" charset="-128"/>
              </a:rPr>
              <a:t>variação</a:t>
            </a:r>
            <a:r>
              <a:rPr lang="pt-BR" altLang="en-US" sz="2800" dirty="0">
                <a:solidFill>
                  <a:prstClr val="black"/>
                </a:solidFill>
                <a:ea typeface="ＭＳ Ｐゴシック" panose="020B0600070205080204" pitchFamily="34" charset="-128"/>
              </a:rPr>
              <a:t> </a:t>
            </a:r>
            <a:r>
              <a:rPr lang="pt-BR" altLang="en-US" sz="2800" dirty="0" err="1">
                <a:solidFill>
                  <a:prstClr val="black"/>
                </a:solidFill>
                <a:ea typeface="ＭＳ Ｐゴシック" panose="020B0600070205080204" pitchFamily="34" charset="-128"/>
              </a:rPr>
              <a:t>em</a:t>
            </a:r>
            <a:r>
              <a:rPr lang="pt-BR" altLang="en-US" sz="2800" dirty="0">
                <a:solidFill>
                  <a:prstClr val="black"/>
                </a:solidFill>
                <a:ea typeface="ＭＳ Ｐゴシック" panose="020B0600070205080204" pitchFamily="34" charset="-128"/>
              </a:rPr>
              <a:t>  </a:t>
            </a:r>
            <a:r>
              <a:rPr kumimoji="0" lang="pt-BR"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EstimatedRTT</a:t>
            </a:r>
            <a:r>
              <a:rPr kumimoji="0" lang="pt-BR"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rPr>
              <a:t>: </a:t>
            </a:r>
            <a:r>
              <a:rPr lang="pt-BR" altLang="en-US" sz="2800" dirty="0">
                <a:solidFill>
                  <a:prstClr val="black"/>
                </a:solidFill>
                <a:ea typeface="ＭＳ Ｐゴシック" panose="020B0600070205080204" pitchFamily="34" charset="-128"/>
              </a:rPr>
              <a:t>requer uma margem de segurança maior</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4766"/>
            <a:chOff x="858254" y="2667000"/>
            <a:chExt cx="9532485" cy="1194766"/>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pt-BR"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pt-BR"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72662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srgbClr val="000099"/>
                  </a:solidFill>
                  <a:effectLst/>
                  <a:uLnTx/>
                  <a:uFillTx/>
                  <a:latin typeface="Tahoma" charset="0"/>
                  <a:ea typeface="ＭＳ Ｐゴシック" charset="0"/>
                  <a:cs typeface="+mn-cs"/>
                </a:rPr>
                <a:t>RTT estimado</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296023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pt-BR" altLang="ja-JP" sz="2000" b="0" i="0" u="none" strike="noStrike" kern="1200" cap="none" spc="0" normalizeH="0" baseline="0" noProof="0" dirty="0" err="1">
                  <a:ln>
                    <a:noFill/>
                  </a:ln>
                  <a:solidFill>
                    <a:srgbClr val="000099"/>
                  </a:solidFill>
                  <a:effectLst/>
                  <a:uLnTx/>
                  <a:uFillTx/>
                  <a:latin typeface="Tahoma" panose="020B0604030504040204" pitchFamily="34" charset="0"/>
                  <a:ea typeface="ＭＳ Ｐゴシック" panose="020B0600070205080204" pitchFamily="34" charset="-128"/>
                  <a:cs typeface="+mn-cs"/>
                </a:rPr>
                <a:t>margem</a:t>
              </a:r>
              <a:r>
                <a:rPr kumimoji="0" lang="pt-BR"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 de </a:t>
              </a:r>
              <a:r>
                <a:rPr kumimoji="0" lang="pt-BR" altLang="ja-JP" sz="2000" b="0" i="0" u="none" strike="noStrike" kern="1200" cap="none" spc="0" normalizeH="0" baseline="0" noProof="0" dirty="0" err="1">
                  <a:ln>
                    <a:noFill/>
                  </a:ln>
                  <a:solidFill>
                    <a:srgbClr val="000099"/>
                  </a:solidFill>
                  <a:effectLst/>
                  <a:uLnTx/>
                  <a:uFillTx/>
                  <a:latin typeface="Tahoma" panose="020B0604030504040204" pitchFamily="34" charset="0"/>
                  <a:ea typeface="ＭＳ Ｐゴシック" panose="020B0600070205080204" pitchFamily="34" charset="-128"/>
                  <a:cs typeface="+mn-cs"/>
                </a:rPr>
                <a:t>segurança</a:t>
              </a:r>
              <a:r>
                <a:rPr kumimoji="0" lang="pt-BR"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pt-BR"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defRPr/>
            </a:pP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rPr>
              <a:t>* </a:t>
            </a:r>
            <a:r>
              <a:rPr lang="pt-BR" altLang="en-US" sz="1400" dirty="0">
                <a:solidFill>
                  <a:prstClr val="black"/>
                </a:solidFill>
                <a:latin typeface="Arial" panose="020B0604020202020204" pitchFamily="34" charset="0"/>
              </a:rPr>
              <a:t> Confira os exercícios interativos online para mais exemplos</a:t>
            </a:r>
            <a:r>
              <a:rPr kumimoji="0" lang="pt-BR" altLang="en-US" sz="1400" b="0" i="0" u="none" strike="noStrike" kern="1200" cap="none" spc="0" normalizeH="0" baseline="0" noProof="0" dirty="0">
                <a:ln>
                  <a:noFill/>
                </a:ln>
                <a:solidFill>
                  <a:prstClr val="black"/>
                </a:solidFill>
                <a:effectLst/>
                <a:uLnTx/>
                <a:uFillTx/>
                <a:latin typeface="Arial" panose="020B0604020202020204" pitchFamily="34" charset="0"/>
              </a:rPr>
              <a:t>: h</a:t>
            </a:r>
            <a:r>
              <a:rPr kumimoji="0" lang="pt-BR" altLang="en-US" sz="1200" b="0" i="0" u="none" strike="noStrike" kern="1200" cap="none" spc="0" normalizeH="0" baseline="0" noProof="0" dirty="0">
                <a:ln>
                  <a:noFill/>
                </a:ln>
                <a:solidFill>
                  <a:prstClr val="black"/>
                </a:solidFill>
                <a:effectLst/>
                <a:uLnTx/>
                <a:uFillTx/>
                <a:latin typeface="Arial" panose="020B0604020202020204" pitchFamily="34" charset="0"/>
              </a:rPr>
              <a:t>ttp://gaia.cs.umass.edu/kurose_ross/interactive/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pt-BR"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pt-BR"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pt-BR"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pt-BR"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(tipicamente, </a:t>
              </a:r>
              <a:r>
                <a:rPr kumimoji="0" lang="pt-BR"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pt-BR"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pt-BR"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EWMA do desvio</a:t>
            </a:r>
            <a:r>
              <a:rPr kumimoji="0" lang="pt-BR" altLang="en-US" sz="2800" b="0" i="0" u="none" strike="noStrike" kern="1200" cap="none" spc="0" normalizeH="0" noProof="0" dirty="0">
                <a:ln>
                  <a:noFill/>
                </a:ln>
                <a:solidFill>
                  <a:prstClr val="black"/>
                </a:solidFill>
                <a:effectLst/>
                <a:uLnTx/>
                <a:uFillTx/>
                <a:latin typeface="Calibri" panose="020F0502020204030204"/>
                <a:ea typeface="ＭＳ Ｐゴシック" panose="020B0600070205080204" pitchFamily="34" charset="-128"/>
              </a:rPr>
              <a:t> de</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SampleRTT</a:t>
            </a:r>
            <a:r>
              <a:rPr kumimoji="0" lang="pt-BR"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rPr>
              <a:t> </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com relação a </a:t>
            </a:r>
            <a:r>
              <a:rPr kumimoji="0" lang="pt-BR"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EstimatedRTT</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87</a:t>
            </a:fld>
            <a:endParaRPr lang="pt-BR"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Emissor TCP </a:t>
            </a:r>
            <a:r>
              <a:rPr lang="pt-BR" sz="3600" dirty="0"/>
              <a:t>(simplificado)</a:t>
            </a:r>
            <a:endParaRPr lang="pt-BR"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0" u="none" strike="noStrike" kern="1200" cap="none" spc="0" normalizeH="0" baseline="0" dirty="0">
                <a:ln>
                  <a:noFill/>
                </a:ln>
                <a:solidFill>
                  <a:srgbClr val="CC0000"/>
                </a:solidFill>
                <a:effectLst/>
                <a:uLnTx/>
                <a:uFillTx/>
                <a:latin typeface="Calibri" panose="020F0502020204030204"/>
                <a:ea typeface="+mn-ea"/>
                <a:cs typeface="+mn-cs"/>
              </a:rPr>
              <a:t>evento: dados recebidos da aplicação</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cria segmento com número de sequência</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número de sequência é o número </a:t>
            </a:r>
            <a:r>
              <a:rPr lang="pt-BR" dirty="0">
                <a:solidFill>
                  <a:prstClr val="black"/>
                </a:solidFill>
                <a:latin typeface="Calibri" panose="020F0502020204030204"/>
              </a:rPr>
              <a:t>no fluxo de bytes do primeiro byte de dados no segmento</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inicia temporizador se já não estiver executando </a:t>
            </a:r>
          </a:p>
          <a:p>
            <a:pPr lvl="1">
              <a:buFont typeface="Arial"/>
              <a:buChar char="•"/>
              <a:defRPr/>
            </a:pPr>
            <a:r>
              <a:rPr lang="pt-BR" dirty="0">
                <a:solidFill>
                  <a:prstClr val="black"/>
                </a:solidFill>
              </a:rPr>
              <a:t>o temporizador corresponde ao segmento mais antigo não reconhecido</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lvl="1">
              <a:buFont typeface="Arial"/>
              <a:buChar char="•"/>
              <a:defRPr/>
            </a:pPr>
            <a:r>
              <a:rPr lang="pt-BR" dirty="0">
                <a:solidFill>
                  <a:prstClr val="black"/>
                </a:solidFill>
              </a:rPr>
              <a:t>intervalo de expiração: </a:t>
            </a:r>
            <a:r>
              <a:rPr kumimoji="0" lang="pt-BR" sz="2400" b="1" i="0" u="none" strike="noStrike" kern="1200" cap="none" spc="0" normalizeH="0" baseline="0" dirty="0" err="1">
                <a:ln>
                  <a:noFill/>
                </a:ln>
                <a:solidFill>
                  <a:prstClr val="black"/>
                </a:solidFill>
                <a:effectLst/>
                <a:uLnTx/>
                <a:uFillTx/>
                <a:latin typeface="Courier New" charset="0"/>
                <a:ea typeface="+mn-ea"/>
                <a:cs typeface="+mn-cs"/>
              </a:rPr>
              <a:t>TimeOutInterval</a:t>
            </a:r>
            <a:r>
              <a:rPr kumimoji="0" lang="pt-BR" sz="2400" b="0" i="0" u="none" strike="noStrike" kern="1200" cap="none" spc="0" normalizeH="0" baseline="0" dirty="0">
                <a:ln>
                  <a:noFill/>
                </a:ln>
                <a:solidFill>
                  <a:prstClr val="black"/>
                </a:solidFill>
                <a:effectLst/>
                <a:uLnTx/>
                <a:uFillTx/>
                <a:latin typeface="Courier New" charset="0"/>
                <a:ea typeface="+mn-ea"/>
                <a:cs typeface="+mn-cs"/>
              </a:rPr>
              <a:t> </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850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3000" b="0" i="1" u="none" strike="noStrike" kern="1200" cap="none" spc="0" normalizeH="0" baseline="0" dirty="0">
                <a:ln>
                  <a:noFill/>
                </a:ln>
                <a:solidFill>
                  <a:srgbClr val="CC0000"/>
                </a:solidFill>
                <a:effectLst/>
                <a:uLnTx/>
                <a:uFillTx/>
                <a:latin typeface="Calibri" panose="020F0502020204030204"/>
                <a:ea typeface="+mn-ea"/>
                <a:cs typeface="+mn-cs"/>
              </a:rPr>
              <a:t>evento: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retransmite segmento que causou o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reinicia o temporizador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pt-BR" sz="2800" b="0" i="1" u="none" strike="noStrike" kern="1200" cap="none" spc="0" normalizeH="0" baseline="0" dirty="0">
                <a:ln>
                  <a:noFill/>
                </a:ln>
                <a:solidFill>
                  <a:srgbClr val="CC0000"/>
                </a:solidFill>
                <a:effectLst/>
                <a:uLnTx/>
                <a:uFillTx/>
                <a:latin typeface="Calibri" panose="020F0502020204030204"/>
                <a:ea typeface="+mn-ea"/>
                <a:cs typeface="+mn-cs"/>
              </a:rPr>
              <a:t>evento: ACK recebido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pt-BR" sz="2800" b="0" i="0" u="none" strike="noStrike" kern="1200" cap="none" spc="0" normalizeH="0" baseline="0" dirty="0">
                <a:ln>
                  <a:noFill/>
                </a:ln>
                <a:solidFill>
                  <a:prstClr val="black"/>
                </a:solidFill>
                <a:effectLst/>
                <a:uLnTx/>
                <a:uFillTx/>
                <a:latin typeface="Calibri" panose="020F0502020204030204"/>
                <a:ea typeface="+mn-ea"/>
                <a:cs typeface="+mn-cs"/>
              </a:rPr>
              <a:t>se o ACK </a:t>
            </a:r>
            <a:r>
              <a:rPr lang="pt-BR" dirty="0">
                <a:solidFill>
                  <a:prstClr val="black"/>
                </a:solidFill>
                <a:latin typeface="Calibri" panose="020F0502020204030204"/>
              </a:rPr>
              <a:t>reconhece segmentos previamente não reconhecidos</a:t>
            </a:r>
            <a:endParaRPr kumimoji="0" lang="pt-BR" sz="2800" b="0" i="0" u="none" strike="noStrike" kern="1200" cap="none" spc="0" normalizeH="0" baseline="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atualiza o que já</a:t>
            </a:r>
            <a:r>
              <a:rPr kumimoji="0" lang="pt-BR" sz="2400" b="0" i="0" u="none" strike="noStrike" kern="1200" cap="none" spc="0" normalizeH="0" dirty="0">
                <a:ln>
                  <a:noFill/>
                </a:ln>
                <a:solidFill>
                  <a:prstClr val="black"/>
                </a:solidFill>
                <a:effectLst/>
                <a:uLnTx/>
                <a:uFillTx/>
                <a:latin typeface="Calibri" panose="020F0502020204030204"/>
                <a:ea typeface="+mn-ea"/>
                <a:cs typeface="+mn-cs"/>
              </a:rPr>
              <a:t> se sabe que foi reconhecido</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pt-BR" sz="2400" b="0" i="0" u="none" strike="noStrike" kern="1200" cap="none" spc="0" normalizeH="0" baseline="0" dirty="0">
                <a:ln>
                  <a:noFill/>
                </a:ln>
                <a:solidFill>
                  <a:prstClr val="black"/>
                </a:solidFill>
                <a:effectLst/>
                <a:uLnTx/>
                <a:uFillTx/>
                <a:latin typeface="Calibri" panose="020F0502020204030204"/>
                <a:ea typeface="+mn-ea"/>
                <a:cs typeface="+mn-cs"/>
              </a:rPr>
              <a:t>inicia temporizador se </a:t>
            </a:r>
            <a:r>
              <a:rPr lang="pt-BR" dirty="0">
                <a:solidFill>
                  <a:prstClr val="black"/>
                </a:solidFill>
                <a:latin typeface="Calibri" panose="020F0502020204030204"/>
              </a:rPr>
              <a:t>ainda existem segmentos não reconhecidos</a:t>
            </a: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pt-BR" sz="2400" b="0" i="0" u="none" strike="noStrike" kern="1200" cap="none" spc="0" normalizeH="0" baseline="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88</a:t>
            </a:fld>
            <a:endParaRPr lang="pt-BR"/>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a:t>Receptor TCP: geração de ACK </a:t>
            </a:r>
            <a:r>
              <a:rPr lang="pt-BR" sz="2400" b="0"/>
              <a:t>[RFC 5681]</a:t>
            </a:r>
            <a:endParaRPr lang="pt-BR"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78634" cy="46143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90000"/>
              </a:lnSpc>
              <a:defRPr/>
            </a:pPr>
            <a:r>
              <a:rPr lang="pt-BR" sz="2800" i="1" dirty="0">
                <a:solidFill>
                  <a:srgbClr val="CC0000"/>
                </a:solidFill>
                <a:latin typeface="Calibri" panose="020F0502020204030204"/>
              </a:rPr>
              <a:t>Evento no receptor</a:t>
            </a:r>
            <a:endParaRPr kumimoji="0" lang="pt-BR"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chegada de segmento em ordem com o número de sequência esperado. Todos os dados até o número de sequência esperado já foram reconhecidos</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chegada de segmento em ordem com número de sequência esperado. Um outro segmento tem um ACK pendente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pt-BR" dirty="0">
                <a:solidFill>
                  <a:prstClr val="black"/>
                </a:solidFill>
                <a:latin typeface="Calibri" panose="020F0502020204030204"/>
              </a:rPr>
              <a:t>chegada de segmento fora de ordem com número de sequência maior do que esperado. Lacuna detectada</a:t>
            </a:r>
            <a:endPar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chegada de segmento que preenche a lacuna parcialmente ou completamente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001289" cy="55838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nSpc>
                <a:spcPct val="90000"/>
              </a:lnSpc>
              <a:defRPr/>
            </a:pPr>
            <a:r>
              <a:rPr lang="pt-BR" sz="2800" i="1" dirty="0">
                <a:solidFill>
                  <a:srgbClr val="CC0000"/>
                </a:solidFill>
                <a:latin typeface="Calibri" panose="020F0502020204030204"/>
              </a:rPr>
              <a:t>Ação do receptor TCP</a:t>
            </a:r>
          </a:p>
          <a:p>
            <a:pPr lvl="0">
              <a:lnSpc>
                <a:spcPct val="90000"/>
              </a:lnSpc>
              <a:defRPr/>
            </a:pPr>
            <a:endParaRPr kumimoji="0" lang="pt-BR" sz="1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atrasado. Espere 500ms pelo próximo segmento. Se não tiver próximo segmento, envia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pt-BR" sz="2000" dirty="0">
                <a:solidFill>
                  <a:prstClr val="black"/>
                </a:solidFill>
                <a:latin typeface="Calibri" panose="020F0502020204030204"/>
              </a:rPr>
              <a:t>Imediatamente envia único ACK cumulativo reconhecendo ambos os segmentos em ordem</a:t>
            </a: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lang="pt-BR" sz="2000" dirty="0">
              <a:solidFill>
                <a:prstClr val="black"/>
              </a:solidFill>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imediatamente envia um </a:t>
            </a:r>
            <a:r>
              <a:rPr kumimoji="0" lang="pt-BR"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ACK duplicado</a:t>
            </a:r>
            <a:r>
              <a:rPr kumimoji="0" lang="pt-BR"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indicando o número de sequência do próximo byte esperado</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imediatamente envia ACK, desde que o segmento inicie na extremidade inferior da lacuna</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pt-BR"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081008" y="208285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81008" y="319442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43953" y="4213759"/>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081008" y="531603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89</a:t>
            </a:fld>
            <a:endParaRPr lang="pt-BR"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rPr>
                  <a:t>             </a:t>
                </a:r>
                <a:endParaRPr kumimoji="0" lang="pt-BR"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endParaRP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pt-BR" sz="2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lang="pt-BR" altLang="en-US" sz="2000" kern="0">
                  <a:solidFill>
                    <a:srgbClr val="000000"/>
                  </a:solidFill>
                </a:rPr>
                <a:t>aplicação</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pt-BR" altLang="en-US" sz="3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física</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enlace</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rede (IP)</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2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aplicação</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white"/>
                  </a:solidFill>
                  <a:effectLst/>
                  <a:uLnTx/>
                  <a:uFillTx/>
                  <a:latin typeface="Calibri"/>
                  <a:ea typeface="+mn-ea"/>
                  <a:cs typeface="+mn-cs"/>
                </a:rPr>
                <a:t>              </a:t>
              </a: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pt-BR" sz="4400" dirty="0"/>
              <a:t>Ações da Camada </a:t>
            </a:r>
            <a:r>
              <a:rPr lang="pt-BR" sz="4400"/>
              <a:t>de Transporte</a:t>
            </a:r>
            <a:endParaRPr lang="pt-BR" sz="4400" dirty="0"/>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361628" y="1884965"/>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pt-BR"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transporte</a:t>
            </a:r>
            <a:endParaRPr kumimoji="0" lang="pt-BR"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 name="Rectangle 97">
            <a:extLst>
              <a:ext uri="{FF2B5EF4-FFF2-40B4-BE49-F238E27FC236}">
                <a16:creationId xmlns:a16="http://schemas.microsoft.com/office/drawing/2014/main" id="{EB709716-FAB0-AB45-BCAE-75F8CF2AEC09}"/>
              </a:ext>
            </a:extLst>
          </p:cNvPr>
          <p:cNvSpPr/>
          <p:nvPr/>
        </p:nvSpPr>
        <p:spPr>
          <a:xfrm>
            <a:off x="391011" y="141612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2800">
                <a:solidFill>
                  <a:prstClr val="black"/>
                </a:solidFill>
                <a:latin typeface="Calibri"/>
              </a:rPr>
              <a:t>Destinatário</a:t>
            </a:r>
            <a:r>
              <a:rPr kumimoji="0" lang="pt-BR" sz="2800" b="0" i="0" u="none" strike="noStrike" kern="1200" cap="none" spc="0" normalizeH="0" baseline="0" noProof="0">
                <a:ln>
                  <a:noFill/>
                </a:ln>
                <a:solidFill>
                  <a:prstClr val="black"/>
                </a:solidFill>
                <a:effectLst/>
                <a:uLnTx/>
                <a:uFillTx/>
                <a:latin typeface="Calibri"/>
                <a:ea typeface="+mn-ea"/>
                <a:cs typeface="+mn-cs"/>
              </a:rPr>
              <a:t>:</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pt-BR"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504533" y="3092764"/>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a:ea typeface="+mn-ea"/>
                  <a:cs typeface="+mn-cs"/>
                </a:rPr>
                <a:t>app.  msg</a:t>
              </a: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lvl="0" indent="-219075">
              <a:lnSpc>
                <a:spcPct val="85000"/>
              </a:lnSpc>
              <a:buClr>
                <a:srgbClr val="0200A3"/>
              </a:buClr>
              <a:buFont typeface="Wingdings" pitchFamily="2" charset="2"/>
              <a:buChar char="§"/>
              <a:defRPr/>
            </a:pPr>
            <a:r>
              <a:rPr lang="pt-BR" sz="2400" dirty="0">
                <a:solidFill>
                  <a:prstClr val="black"/>
                </a:solidFill>
              </a:rPr>
              <a:t>extrai mensagem da camada </a:t>
            </a:r>
            <a:r>
              <a:rPr lang="pt-BR" sz="2400">
                <a:solidFill>
                  <a:prstClr val="black"/>
                </a:solidFill>
              </a:rPr>
              <a:t>de aplicação</a:t>
            </a:r>
            <a:endParaRPr kumimoji="0" lang="pt-BR"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382669"/>
          </a:xfrm>
          <a:prstGeom prst="rect">
            <a:avLst/>
          </a:prstGeom>
          <a:noFill/>
        </p:spPr>
        <p:txBody>
          <a:bodyPr wrap="square" rtlCol="0">
            <a:spAutoFit/>
          </a:bodyPr>
          <a:lstStyle/>
          <a:p>
            <a:pPr marL="285750" lvl="0" indent="-219075">
              <a:lnSpc>
                <a:spcPct val="85000"/>
              </a:lnSpc>
              <a:buClr>
                <a:srgbClr val="0200A3"/>
              </a:buClr>
              <a:buFont typeface="Wingdings" pitchFamily="2" charset="2"/>
              <a:buChar char="§"/>
              <a:defRPr/>
            </a:pPr>
            <a:r>
              <a:rPr lang="pt-BR" sz="2200">
                <a:solidFill>
                  <a:prstClr val="black"/>
                </a:solidFill>
              </a:rPr>
              <a:t>verifica valores de cabeçalho</a:t>
            </a:r>
            <a:endParaRPr kumimoji="0" lang="pt-BR" sz="2200" b="0" i="0" u="none" strike="noStrike" kern="1200" cap="none" spc="0" normalizeH="0" baseline="0" noProof="0" dirty="0">
              <a:ln>
                <a:noFill/>
              </a:ln>
              <a:solidFill>
                <a:prstClr val="black"/>
              </a:solidFill>
              <a:effectLst/>
              <a:uLnTx/>
              <a:uFillTx/>
              <a:latin typeface="Calibri"/>
            </a:endParaRP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lvl="0" indent="-219075">
              <a:buClr>
                <a:srgbClr val="0200A3"/>
              </a:buClr>
              <a:buFont typeface="Wingdings" pitchFamily="2" charset="2"/>
              <a:buChar char="§"/>
              <a:defRPr/>
            </a:pPr>
            <a:r>
              <a:rPr lang="pt-BR" sz="2400">
                <a:solidFill>
                  <a:prstClr val="black"/>
                </a:solidFill>
              </a:rPr>
              <a:t>recebe segmento de IP</a:t>
            </a:r>
            <a:endParaRPr kumimoji="0" lang="pt-BR"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prstClr val="black"/>
                    </a:solidFill>
                    <a:effectLst/>
                    <a:uLnTx/>
                    <a:uFillTx/>
                    <a:latin typeface="Calibri"/>
                    <a:ea typeface="+mn-ea"/>
                    <a:cs typeface="+mn-cs"/>
                  </a:rPr>
                  <a:t>   T</a:t>
                </a:r>
                <a:r>
                  <a:rPr kumimoji="0" lang="pt-BR" sz="1600" b="0" i="0" u="none" strike="noStrike" kern="1200" cap="none" spc="0" normalizeH="0" baseline="-25000" noProof="0">
                    <a:ln>
                      <a:noFill/>
                    </a:ln>
                    <a:solidFill>
                      <a:prstClr val="black"/>
                    </a:solidFill>
                    <a:effectLst/>
                    <a:uLnTx/>
                    <a:uFillTx/>
                    <a:latin typeface="Calibri"/>
                    <a:ea typeface="+mn-ea"/>
                    <a:cs typeface="+mn-cs"/>
                  </a:rPr>
                  <a:t>h</a:t>
                </a:r>
                <a:endParaRPr kumimoji="0" lang="pt-BR"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0" i="0" u="none" strike="noStrike" kern="1200" cap="none" spc="0" normalizeH="0" baseline="0" noProof="0">
                    <a:ln>
                      <a:noFill/>
                    </a:ln>
                    <a:solidFill>
                      <a:prstClr val="black"/>
                    </a:solidFill>
                    <a:effectLst/>
                    <a:uLnTx/>
                    <a:uFillTx/>
                    <a:latin typeface="Calibri"/>
                    <a:ea typeface="+mn-ea"/>
                    <a:cs typeface="+mn-cs"/>
                  </a:rPr>
                  <a:t>app. msg</a:t>
                </a: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pt-BR" sz="2400" b="0" i="0" u="none" strike="noStrike" kern="1200" cap="none" spc="0" normalizeH="0" baseline="0" noProof="0" dirty="0" err="1">
                <a:ln>
                  <a:noFill/>
                </a:ln>
                <a:solidFill>
                  <a:srgbClr val="FF0000"/>
                </a:solidFill>
                <a:effectLst/>
                <a:uLnTx/>
                <a:uFillTx/>
                <a:latin typeface="Calibri"/>
                <a:ea typeface="+mn-ea"/>
                <a:cs typeface="+mn-cs"/>
              </a:rPr>
              <a:t>demultiplexa</a:t>
            </a:r>
            <a:r>
              <a:rPr kumimoji="0" lang="pt-BR" sz="2400" b="0" i="0" u="none" strike="noStrike" kern="1200" cap="none" spc="0" normalizeH="0" baseline="0" noProof="0" dirty="0">
                <a:ln>
                  <a:noFill/>
                </a:ln>
                <a:solidFill>
                  <a:prstClr val="black"/>
                </a:solidFill>
                <a:effectLst/>
                <a:uLnTx/>
                <a:uFillTx/>
                <a:latin typeface="Calibri"/>
                <a:ea typeface="+mn-ea"/>
                <a:cs typeface="+mn-cs"/>
              </a:rPr>
              <a:t> mensagem para aplicação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9</a:t>
            </a:fld>
            <a:endParaRPr lang="pt-BR"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25E-6 2.22222E-6 L 0.00013 -0.10764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TCP: cenários de retransmissão</a:t>
            </a:r>
            <a:endParaRPr lang="pt-BR"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1913126" y="5873422"/>
            <a:ext cx="256993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cenário de ACK perdido</a:t>
            </a:r>
            <a:endParaRPr kumimoji="0" lang="pt-BR"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664307" y="1183947"/>
            <a:ext cx="138531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Hospedeiro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330666" y="1201410"/>
            <a:ext cx="138852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Hospedeiro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085235" y="2476172"/>
              <a:ext cx="2268570"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=92, 8 bytes de dados</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074123" y="4185910"/>
              <a:ext cx="2268570"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=92, 8 bytes de dados</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1" i="0" u="none" strike="noStrike" kern="0" cap="none" spc="0" normalizeH="0" baseline="0" noProof="0" dirty="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6752" y="2347585"/>
            <a:ext cx="400110" cy="1751012"/>
            <a:chOff x="1636752" y="2347585"/>
            <a:chExt cx="400110"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6752" y="2887467"/>
              <a:ext cx="400110" cy="6950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48034" y="5873422"/>
            <a:ext cx="2095446"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noProof="0" dirty="0">
                <a:ln>
                  <a:noFill/>
                </a:ln>
                <a:solidFill>
                  <a:srgbClr val="000000"/>
                </a:solidFill>
                <a:effectLst/>
                <a:uLnTx/>
                <a:uFillTx/>
                <a:latin typeface="Tahoma" charset="0"/>
                <a:ea typeface="ＭＳ Ｐゴシック" charset="0"/>
                <a:cs typeface="+mn-cs"/>
              </a:rPr>
              <a:t>timeout prematuro</a:t>
            </a:r>
            <a:endParaRPr kumimoji="0" lang="pt-BR"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261179" y="1183947"/>
            <a:ext cx="138531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Hospedeiro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6927538" y="1201410"/>
            <a:ext cx="1388521"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rPr>
              <a:t>Hospedeiro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74033"/>
            <a:chOff x="7595603" y="4111297"/>
            <a:chExt cx="2441575" cy="674033"/>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385316"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de dados</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pt-BR"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3624" y="2347585"/>
            <a:ext cx="400110" cy="1751012"/>
            <a:chOff x="7233624" y="2347585"/>
            <a:chExt cx="400110"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3624" y="2887467"/>
              <a:ext cx="400110" cy="6950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pt-BR"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rPr>
                  <a:t>ACK=120</a:t>
                </a:r>
                <a:endParaRPr kumimoji="0" lang="pt-BR"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729038" cy="1112838"/>
            <a:chOff x="6306553" y="2187247"/>
            <a:chExt cx="3729038"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682107" y="2476172"/>
              <a:ext cx="2268570"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=92, 8 bytes de dados</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571791" y="2728585"/>
              <a:ext cx="2463800" cy="571500"/>
              <a:chOff x="3732" y="1622"/>
              <a:chExt cx="1552"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32" y="1706"/>
                <a:ext cx="1552" cy="1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=100, 20 bytes de dados</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977721"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C00000"/>
                </a:solidFill>
                <a:effectLst/>
                <a:uLnTx/>
                <a:uFillTx/>
                <a:latin typeface="Calibri"/>
              </a:rPr>
              <a:t>envia ACK cumulativo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pt-BR" sz="1600" b="0" i="0" u="none" strike="noStrike" kern="1200" cap="none" spc="0" normalizeH="0" baseline="0" noProof="0" dirty="0">
                <a:ln>
                  <a:noFill/>
                </a:ln>
                <a:solidFill>
                  <a:srgbClr val="C00000"/>
                </a:solidFill>
                <a:effectLst/>
                <a:uLnTx/>
                <a:uFillTx/>
                <a:latin typeface="Calibri"/>
              </a:rPr>
              <a:t>p</a:t>
            </a:r>
            <a:r>
              <a:rPr lang="pt-BR" sz="1600" dirty="0">
                <a:solidFill>
                  <a:srgbClr val="C00000"/>
                </a:solidFill>
                <a:latin typeface="Calibri"/>
              </a:rPr>
              <a:t>ara 120</a:t>
            </a:r>
            <a:endParaRPr kumimoji="0" lang="pt-BR" sz="1600" b="0" i="0" u="none" strike="noStrike" kern="1200" cap="none" spc="0" normalizeH="0" baseline="0" noProof="0" dirty="0">
              <a:ln>
                <a:noFill/>
              </a:ln>
              <a:solidFill>
                <a:srgbClr val="C00000"/>
              </a:solidFill>
              <a:effectLst/>
              <a:uLnTx/>
              <a:uFillTx/>
              <a:latin typeface="Calibri"/>
            </a:endParaRP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90</a:t>
            </a:fld>
            <a:endParaRPr lang="pt-BR"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TCP: cenários de retransmissão</a:t>
            </a:r>
            <a:endParaRPr lang="pt-BR"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800" b="0" i="0" u="none" strike="noStrike" kern="0" cap="none" spc="0" normalizeH="0" baseline="0" dirty="0">
                <a:ln>
                  <a:noFill/>
                </a:ln>
                <a:solidFill>
                  <a:srgbClr val="000000"/>
                </a:solidFill>
                <a:effectLst/>
                <a:uLnTx/>
                <a:uFillTx/>
                <a:latin typeface="Tahoma" charset="0"/>
                <a:ea typeface="ＭＳ Ｐゴシック" charset="0"/>
                <a:cs typeface="+mn-cs"/>
              </a:rPr>
              <a:t>ACK cumulativo cobre o ACK perdido anteriormente</a:t>
            </a:r>
            <a:endParaRPr kumimoji="0" lang="pt-BR" sz="10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659338" y="1177474"/>
            <a:ext cx="1385315"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Hospedeiro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338397" y="1207637"/>
            <a:ext cx="1388521"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rPr>
              <a:t>Hospedeiro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092966" y="2482399"/>
            <a:ext cx="2268570"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=92, 8 bytes de dados</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=120,  15 bytes de dados</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1982650" y="2734812"/>
            <a:ext cx="2463800" cy="571500"/>
            <a:chOff x="3732" y="1622"/>
            <a:chExt cx="1552"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32" y="1706"/>
              <a:ext cx="1552" cy="1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err="1">
                  <a:ln>
                    <a:noFill/>
                  </a:ln>
                  <a:solidFill>
                    <a:srgbClr val="000000"/>
                  </a:solidFill>
                  <a:effectLst/>
                  <a:uLnTx/>
                  <a:uFillTx/>
                  <a:latin typeface="Tahoma" charset="0"/>
                  <a:ea typeface="ＭＳ Ｐゴシック" charset="0"/>
                  <a:cs typeface="+mn-cs"/>
                </a:rPr>
                <a:t>Seq</a:t>
              </a:r>
              <a:r>
                <a:rPr kumimoji="0" lang="pt-BR" sz="1400" b="0" i="0" u="none" strike="noStrike" kern="0" cap="none" spc="0" normalizeH="0" baseline="0" dirty="0">
                  <a:ln>
                    <a:noFill/>
                  </a:ln>
                  <a:solidFill>
                    <a:srgbClr val="000000"/>
                  </a:solidFill>
                  <a:effectLst/>
                  <a:uLnTx/>
                  <a:uFillTx/>
                  <a:latin typeface="Tahoma" charset="0"/>
                  <a:ea typeface="ＭＳ Ｐゴシック" charset="0"/>
                  <a:cs typeface="+mn-cs"/>
                </a:rPr>
                <a:t>=100, 20 bytes de dados</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1" i="0" u="none" strike="noStrike" kern="0" cap="none" spc="0" normalizeH="0" baseline="0" dirty="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Arial" charset="0"/>
                    <a:ea typeface="ＭＳ Ｐゴシック" charset="0"/>
                    <a:cs typeface="+mn-cs"/>
                  </a:rPr>
                  <a:t>ACK=100</a:t>
                </a:r>
                <a:endParaRPr kumimoji="0" lang="pt-BR" sz="1000" b="0" i="0" u="none" strike="noStrike" kern="0" cap="none" spc="0" normalizeH="0" baseline="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dirty="0">
                    <a:ln>
                      <a:noFill/>
                    </a:ln>
                    <a:solidFill>
                      <a:srgbClr val="000000"/>
                    </a:solidFill>
                    <a:effectLst/>
                    <a:uLnTx/>
                    <a:uFillTx/>
                    <a:latin typeface="Arial" charset="0"/>
                    <a:ea typeface="ＭＳ Ｐゴシック" charset="0"/>
                    <a:cs typeface="+mn-cs"/>
                  </a:rPr>
                  <a:t>ACK=120</a:t>
                </a:r>
                <a:endParaRPr kumimoji="0" lang="pt-BR" sz="1000" b="0" i="0" u="none" strike="noStrike" kern="0" cap="none" spc="0" normalizeH="0" baseline="0" dirty="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91</a:t>
            </a:fld>
            <a:endParaRPr lang="pt-BR"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err="1"/>
              <a:t>Retransmissão</a:t>
            </a:r>
            <a:r>
              <a:rPr lang="en-US" sz="4800" dirty="0"/>
              <a:t> </a:t>
            </a:r>
            <a:r>
              <a:rPr lang="en-US" sz="4800" dirty="0" err="1"/>
              <a:t>rápida</a:t>
            </a:r>
            <a:r>
              <a:rPr lang="en-US" sz="4800" dirty="0"/>
              <a:t> do TCP</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802221" y="1045159"/>
            <a:ext cx="1385315"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Hospedeiro</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575804" y="1065430"/>
            <a:ext cx="1388521"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Hospedeiro</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26741" y="2235377"/>
            <a:ext cx="3514120" cy="1793415"/>
            <a:chOff x="7126741" y="2235377"/>
            <a:chExt cx="3514120" cy="1793415"/>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1861" y="2235377"/>
              <a:ext cx="2315119"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de dados</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126741" y="2529803"/>
              <a:ext cx="2475976"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de dados</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7172376" y="5132585"/>
            <a:ext cx="3503609" cy="696610"/>
            <a:chOff x="7172376" y="5132585"/>
            <a:chExt cx="350360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7187652" y="5132585"/>
              <a:ext cx="2464136"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de dados</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2603510"/>
            <a:chOff x="1803400" y="4591050"/>
            <a:chExt cx="5319534" cy="2603510"/>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24191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r" eaLnBrk="0" fontAlgn="base" hangingPunct="0">
                <a:lnSpc>
                  <a:spcPct val="90000"/>
                </a:lnSpc>
                <a:spcBef>
                  <a:spcPct val="0"/>
                </a:spcBef>
                <a:spcAft>
                  <a:spcPct val="0"/>
                </a:spcAft>
                <a:defRPr/>
              </a:pPr>
              <a:r>
                <a:rPr lang="pt-BR" sz="2400" kern="0" dirty="0">
                  <a:solidFill>
                    <a:srgbClr val="000000"/>
                  </a:solidFill>
                  <a:latin typeface="Calibri"/>
                </a:rPr>
                <a:t>O recebimento de três </a:t>
              </a:r>
              <a:r>
                <a:rPr lang="pt-BR" sz="2400" kern="0" dirty="0" err="1">
                  <a:solidFill>
                    <a:srgbClr val="000000"/>
                  </a:solidFill>
                  <a:latin typeface="Calibri"/>
                </a:rPr>
                <a:t>ACKs</a:t>
              </a:r>
              <a:r>
                <a:rPr lang="pt-BR" sz="2400" kern="0" dirty="0">
                  <a:solidFill>
                    <a:srgbClr val="000000"/>
                  </a:solidFill>
                  <a:latin typeface="Calibri"/>
                </a:rPr>
                <a:t> duplicados indica que 3 segmentos foram recebidos após um segmento ausente – é provável que o segmento esteja perdido. Então, retransmita!
</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3111000"/>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nSpc>
                  <a:spcPct val="85000"/>
                </a:lnSpc>
                <a:spcBef>
                  <a:spcPct val="20000"/>
                </a:spcBef>
                <a:buClr>
                  <a:srgbClr val="000099"/>
                </a:buClr>
                <a:buSzPct val="65000"/>
                <a:defRPr/>
              </a:pPr>
              <a:r>
                <a:rPr lang="pt-BR" altLang="en-US" sz="2400" dirty="0">
                  <a:solidFill>
                    <a:prstClr val="black"/>
                  </a:solidFill>
                  <a:latin typeface="Calibri" panose="020F0502020204030204"/>
                </a:rPr>
                <a:t>se o remetente receber 3 </a:t>
              </a:r>
              <a:r>
                <a:rPr lang="pt-BR" altLang="en-US" sz="2400" dirty="0" err="1">
                  <a:solidFill>
                    <a:prstClr val="black"/>
                  </a:solidFill>
                  <a:latin typeface="Calibri" panose="020F0502020204030204"/>
                </a:rPr>
                <a:t>ACKs</a:t>
              </a:r>
              <a:r>
                <a:rPr lang="pt-BR" altLang="en-US" sz="2400" dirty="0">
                  <a:solidFill>
                    <a:prstClr val="black"/>
                  </a:solidFill>
                  <a:latin typeface="Calibri" panose="020F0502020204030204"/>
                </a:rPr>
                <a:t> adicionais para os mesmos dados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pt-BR"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 quadriplicado”),</a:t>
              </a:r>
              <a:r>
                <a:rPr kumimoji="0" lang="pt-BR"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reenvia segmento não reconhecido com menor número de sequência</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é provável que o segmento não reconhecido foi perdido, portanto não espera pelo</a:t>
              </a:r>
              <a:r>
                <a:rPr kumimoji="0" lang="pt-BR"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timeout</a:t>
              </a:r>
              <a:endParaRPr kumimoji="0" lang="pt-BR"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4161973" cy="4616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srgbClr val="CC0000"/>
                  </a:solidFill>
                  <a:effectLst/>
                  <a:uLnTx/>
                  <a:uFillTx/>
                  <a:latin typeface="Tahoma" charset="0"/>
                  <a:ea typeface="ＭＳ Ｐゴシック" charset="0"/>
                  <a:cs typeface="+mn-cs"/>
                </a:rPr>
                <a:t>retransmissão</a:t>
              </a: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 </a:t>
              </a:r>
              <a:r>
                <a:rPr kumimoji="0" lang="en-US" sz="2400" b="0" i="1" u="none" strike="noStrike" kern="1200" cap="none" spc="0" normalizeH="0" baseline="0" noProof="0" dirty="0" err="1">
                  <a:ln>
                    <a:noFill/>
                  </a:ln>
                  <a:solidFill>
                    <a:srgbClr val="CC0000"/>
                  </a:solidFill>
                  <a:effectLst/>
                  <a:uLnTx/>
                  <a:uFillTx/>
                  <a:latin typeface="Tahoma" charset="0"/>
                  <a:ea typeface="ＭＳ Ｐゴシック" charset="0"/>
                  <a:cs typeface="+mn-cs"/>
                </a:rPr>
                <a:t>rápida</a:t>
              </a:r>
              <a:r>
                <a:rPr kumimoji="0" lang="en-US" sz="2400" b="0" i="1" u="none" strike="noStrike" kern="1200" cap="none" spc="0" normalizeH="0" baseline="0" noProof="0" dirty="0">
                  <a:ln>
                    <a:noFill/>
                  </a:ln>
                  <a:solidFill>
                    <a:srgbClr val="CC0000"/>
                  </a:solidFill>
                  <a:effectLst/>
                  <a:uLnTx/>
                  <a:uFillTx/>
                  <a:latin typeface="Tahoma" charset="0"/>
                  <a:ea typeface="ＭＳ Ｐゴシック" charset="0"/>
                  <a:cs typeface="+mn-cs"/>
                </a:rPr>
                <a:t> do TCP </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pt-BR" altLang="en-US" dirty="0">
                <a:cs typeface="Calibri" panose="020F0502020204030204" pitchFamily="34" charset="0"/>
              </a:rPr>
              <a:t>Camada de transporte: roteiro</a:t>
            </a:r>
            <a:endParaRPr lang="pt-BR"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fontScale="77500" lnSpcReduction="20000"/>
          </a:bodyPr>
          <a:lstStyle/>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Serviços da camada de transporte</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Multiplexação e </a:t>
            </a:r>
            <a:r>
              <a:rPr lang="pt-BR" altLang="en-US" sz="3200" dirty="0" err="1">
                <a:solidFill>
                  <a:schemeClr val="bg1">
                    <a:lumMod val="75000"/>
                  </a:schemeClr>
                </a:solidFill>
                <a:cs typeface="Calibri" panose="020F0502020204030204" pitchFamily="34" charset="0"/>
              </a:rPr>
              <a:t>demultiplexação</a:t>
            </a:r>
            <a:endParaRPr lang="pt-BR" altLang="en-US" sz="3200" dirty="0">
              <a:solidFill>
                <a:schemeClr val="bg1">
                  <a:lumMod val="75000"/>
                </a:schemeClr>
              </a:solidFill>
              <a:cs typeface="Calibri" panose="020F0502020204030204" pitchFamily="34" charset="0"/>
            </a:endParaRP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Transporte sem conexão: UDP</a:t>
            </a:r>
          </a:p>
          <a:p>
            <a:pPr marL="403225" indent="-285750">
              <a:spcBef>
                <a:spcPts val="800"/>
              </a:spcBef>
              <a:buClr>
                <a:schemeClr val="bg1">
                  <a:lumMod val="75000"/>
                </a:schemeClr>
              </a:buClr>
            </a:pPr>
            <a:r>
              <a:rPr lang="pt-BR" altLang="en-US" sz="3200" dirty="0">
                <a:solidFill>
                  <a:schemeClr val="bg1">
                    <a:lumMod val="75000"/>
                  </a:schemeClr>
                </a:solidFill>
                <a:cs typeface="Calibri" panose="020F0502020204030204" pitchFamily="34" charset="0"/>
              </a:rPr>
              <a:t>Princípios da transferência confiável de dados</a:t>
            </a:r>
            <a:endParaRPr lang="pt-BR" sz="3200" dirty="0">
              <a:solidFill>
                <a:schemeClr val="bg1">
                  <a:lumMod val="75000"/>
                </a:schemeClr>
              </a:solidFill>
            </a:endParaRPr>
          </a:p>
          <a:p>
            <a:pPr marL="403225" indent="-285750">
              <a:spcBef>
                <a:spcPts val="800"/>
              </a:spcBef>
            </a:pPr>
            <a:r>
              <a:rPr lang="pt-BR" sz="3200" dirty="0"/>
              <a:t>Transporte orientado a conexão: TCP</a:t>
            </a:r>
          </a:p>
          <a:p>
            <a:pPr marL="746125" lvl="1" indent="-288925">
              <a:buClr>
                <a:schemeClr val="bg1">
                  <a:lumMod val="75000"/>
                </a:schemeClr>
              </a:buClr>
              <a:buFont typeface="Arial"/>
              <a:buChar char="•"/>
              <a:defRPr/>
            </a:pPr>
            <a:r>
              <a:rPr lang="pt-BR" sz="2800" dirty="0">
                <a:solidFill>
                  <a:schemeClr val="bg1">
                    <a:lumMod val="75000"/>
                  </a:schemeClr>
                </a:solidFill>
              </a:rPr>
              <a:t>estrutura do segmento</a:t>
            </a:r>
          </a:p>
          <a:p>
            <a:pPr marL="746125" lvl="1" indent="-288925">
              <a:buClr>
                <a:schemeClr val="bg1">
                  <a:lumMod val="75000"/>
                </a:schemeClr>
              </a:buClr>
              <a:buFont typeface="Arial"/>
              <a:buChar char="•"/>
              <a:defRPr/>
            </a:pPr>
            <a:r>
              <a:rPr lang="pt-BR" sz="2800" dirty="0">
                <a:solidFill>
                  <a:schemeClr val="bg1">
                    <a:lumMod val="75000"/>
                  </a:schemeClr>
                </a:solidFill>
              </a:rPr>
              <a:t>transferência confiável de dados</a:t>
            </a:r>
          </a:p>
          <a:p>
            <a:pPr marL="746125" lvl="1" indent="-288925">
              <a:buFont typeface="Arial"/>
              <a:buChar char="•"/>
              <a:defRPr/>
            </a:pPr>
            <a:r>
              <a:rPr lang="pt-BR" sz="2800" dirty="0"/>
              <a:t>controle de fluxo</a:t>
            </a:r>
          </a:p>
          <a:p>
            <a:pPr marL="746125" lvl="1" indent="-288925">
              <a:buFont typeface="Arial"/>
              <a:buChar char="•"/>
              <a:defRPr/>
            </a:pPr>
            <a:r>
              <a:rPr lang="pt-BR" sz="2800" dirty="0"/>
              <a:t>gerenciamento de conexão</a:t>
            </a:r>
            <a:endParaRPr lang="pt-BR" sz="4000" dirty="0"/>
          </a:p>
          <a:p>
            <a:pPr marL="403225" indent="-285750">
              <a:spcBef>
                <a:spcPts val="800"/>
              </a:spcBef>
              <a:buClr>
                <a:schemeClr val="bg1">
                  <a:lumMod val="75000"/>
                </a:schemeClr>
              </a:buClr>
            </a:pPr>
            <a:r>
              <a:rPr lang="pt-BR" sz="3200" dirty="0">
                <a:solidFill>
                  <a:schemeClr val="bg1">
                    <a:lumMod val="75000"/>
                  </a:schemeClr>
                </a:solidFill>
              </a:rPr>
              <a:t>Princípios de controle de congestionamentos
Controle de congestionamento do TCP
Evolução da funcionalidade da camada de transporte</a:t>
            </a:r>
          </a:p>
          <a:p>
            <a:pPr eaLnBrk="1" hangingPunct="1">
              <a:buFont typeface="Wingdings" panose="05000000000000000000" pitchFamily="2" charset="2"/>
              <a:buNone/>
            </a:pPr>
            <a:endParaRPr lang="pt-BR"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pt-BR"/>
              <a:t>Transport Layer: 3-</a:t>
            </a:r>
            <a:fld id="{C4204591-24BD-A542-B9D5-F8D8A88D2FEE}" type="slidenum">
              <a:rPr lang="pt-BR" smtClean="0"/>
              <a:pPr/>
              <a:t>93</a:t>
            </a:fld>
            <a:endParaRPr lang="pt-BR"/>
          </a:p>
        </p:txBody>
      </p:sp>
      <p:pic>
        <p:nvPicPr>
          <p:cNvPr id="4" name="Picture 3">
            <a:extLst>
              <a:ext uri="{FF2B5EF4-FFF2-40B4-BE49-F238E27FC236}">
                <a16:creationId xmlns:a16="http://schemas.microsoft.com/office/drawing/2014/main" id="{12CBD799-D632-0D1D-C141-BB7CADB448D2}"/>
              </a:ext>
            </a:extLst>
          </p:cNvPr>
          <p:cNvPicPr>
            <a:picLocks noChangeAspect="1"/>
          </p:cNvPicPr>
          <p:nvPr/>
        </p:nvPicPr>
        <p:blipFill>
          <a:blip r:embed="rId3"/>
          <a:stretch>
            <a:fillRect/>
          </a:stretch>
        </p:blipFill>
        <p:spPr>
          <a:xfrm>
            <a:off x="7823199" y="1791867"/>
            <a:ext cx="3752851" cy="2818233"/>
          </a:xfrm>
          <a:prstGeom prst="rect">
            <a:avLst/>
          </a:prstGeom>
        </p:spPr>
      </p:pic>
    </p:spTree>
    <p:extLst>
      <p:ext uri="{BB962C8B-B14F-4D97-AF65-F5344CB8AC3E}">
        <p14:creationId xmlns:p14="http://schemas.microsoft.com/office/powerpoint/2010/main" val="54243914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do TCP</a:t>
            </a:r>
            <a:endParaRPr lang="pt-BR"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rPr>
              <a:t>processo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600" kern="0" dirty="0">
                <a:solidFill>
                  <a:srgbClr val="000000"/>
                </a:solidFill>
                <a:latin typeface="Arial" charset="0"/>
                <a:ea typeface="ＭＳ Ｐゴシック" charset="0"/>
              </a:rPr>
              <a:t>aplicação</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7967485" y="2312058"/>
            <a:ext cx="1976440" cy="688975"/>
            <a:chOff x="1108" y="2345"/>
            <a:chExt cx="1245"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108" y="2368"/>
              <a:ext cx="1245"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prstClr val="white">
                      <a:lumMod val="95000"/>
                    </a:prstClr>
                  </a:solidFill>
                  <a:effectLst/>
                  <a:uLnTx/>
                  <a:uFillTx/>
                </a:rPr>
                <a:t>buffers de recepção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kern="0" dirty="0">
                  <a:solidFill>
                    <a:prstClr val="white">
                      <a:lumMod val="95000"/>
                    </a:prstClr>
                  </a:solidFill>
                </a:rPr>
                <a:t>de sockets TCP</a:t>
              </a:r>
              <a:endParaRPr kumimoji="0" lang="pt-BR" sz="1600" b="0" i="0" u="none" strike="noStrike" kern="0" cap="none" spc="0" normalizeH="0" baseline="0" noProof="0" dirty="0">
                <a:ln>
                  <a:noFill/>
                </a:ln>
                <a:solidFill>
                  <a:prstClr val="white">
                    <a:lumMod val="95000"/>
                  </a:prstClr>
                </a:solidFill>
                <a:effectLst/>
                <a:uLnTx/>
                <a:uFillTx/>
              </a:endParaRP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673225" y="336483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TCP</a:t>
            </a:r>
            <a:endParaRPr kumimoji="0" lang="pt-BR" sz="1400" b="0" i="0" u="none" strike="noStrike" kern="0" cap="none" spc="0" normalizeH="0" baseline="0" noProof="0" dirty="0">
              <a:ln>
                <a:noFill/>
              </a:ln>
              <a:solidFill>
                <a:srgbClr val="000000"/>
              </a:solidFill>
              <a:effectLst/>
              <a:uLnTx/>
              <a:uFillTx/>
            </a:endParaRP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659564" y="435497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IP</a:t>
            </a:r>
            <a:endParaRPr kumimoji="0" lang="pt-BR" sz="1400" b="0" i="0" u="none" strike="noStrike" kern="0" cap="none" spc="0" normalizeH="0" baseline="0" noProof="0" dirty="0">
              <a:ln>
                <a:noFill/>
              </a:ln>
              <a:solidFill>
                <a:srgbClr val="000000"/>
              </a:solidFill>
              <a:effectLst/>
              <a:uLnTx/>
              <a:uFillTx/>
            </a:endParaRP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052451" y="5823520"/>
            <a:ext cx="370967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rPr>
              <a:t>pilha de protocolos do receptor
</a:t>
            </a:r>
            <a:endParaRPr kumimoji="0" lang="pt-BR" sz="2000" b="0" i="0" u="none" strike="noStrike" kern="0" cap="none" spc="0" normalizeH="0" baseline="0" noProof="0" dirty="0">
              <a:ln>
                <a:noFill/>
              </a:ln>
              <a:solidFill>
                <a:srgbClr val="000000"/>
              </a:solidFill>
              <a:effectLst/>
              <a:uLnTx/>
              <a:uFillTx/>
            </a:endParaRP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938992"/>
          </a:xfrm>
          <a:prstGeom prst="rect">
            <a:avLst/>
          </a:prstGeom>
          <a:noFill/>
        </p:spPr>
        <p:txBody>
          <a:bodyPr wrap="square" rtlCol="0">
            <a:spAutoFit/>
          </a:bodyPr>
          <a:lstStyle/>
          <a:p>
            <a:pPr lvl="0">
              <a:defRPr/>
            </a:pPr>
            <a:r>
              <a:rPr kumimoji="0" lang="pt-BR" sz="2400" b="0" i="1" u="sng" strike="noStrike" kern="1200" cap="none" spc="0" normalizeH="0" baseline="0" noProof="0" dirty="0">
                <a:ln>
                  <a:noFill/>
                </a:ln>
                <a:solidFill>
                  <a:srgbClr val="C00000"/>
                </a:solidFill>
                <a:effectLst/>
                <a:uLnTx/>
                <a:uFillTx/>
                <a:latin typeface="Calibri" panose="020F0502020204030204"/>
              </a:rPr>
              <a:t>Q: </a:t>
            </a:r>
            <a:r>
              <a:rPr lang="pt-BR" sz="2400" dirty="0">
                <a:solidFill>
                  <a:prstClr val="black"/>
                </a:solidFill>
              </a:rPr>
              <a:t>O que acontece se a camada de rede fornecer dados mais rápido do que a camada de aplicação remove dados dos buffers de socket?</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4600"/>
            <a:chOff x="5189688" y="2806352"/>
            <a:chExt cx="4533734" cy="2974600"/>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700544"/>
              <a:chOff x="4633274" y="3577949"/>
              <a:chExt cx="3750934" cy="2700544"/>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Camada de rede entregando carga de datagramas IP em buffers de socket TCP</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117718" y="5970716"/>
                <a:ext cx="104708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do emissor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Aplicação removendo dados dos buffers de sockets TCP</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94</a:t>
            </a:fld>
            <a:endParaRPr lang="pt-BR"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do TCP</a:t>
            </a:r>
            <a:endParaRPr lang="en-US" sz="4400" b="0" dirty="0"/>
          </a:p>
        </p:txBody>
      </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lang="pt-BR" sz="2400" dirty="0">
                <a:solidFill>
                  <a:prstClr val="black"/>
                </a:solidFill>
              </a:rPr>
              <a:t>O que acontece se a camada de rede fornecer dados mais rápido do que a camada de aplicação remove dados dos buffers de socket?</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
        <p:nvSpPr>
          <p:cNvPr id="51" name="Rectangle 72">
            <a:extLst>
              <a:ext uri="{FF2B5EF4-FFF2-40B4-BE49-F238E27FC236}">
                <a16:creationId xmlns:a16="http://schemas.microsoft.com/office/drawing/2014/main" id="{2AD8A80D-0CB5-4AA7-926B-1862DD595EDF}"/>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2" name="Freeform 32">
            <a:extLst>
              <a:ext uri="{FF2B5EF4-FFF2-40B4-BE49-F238E27FC236}">
                <a16:creationId xmlns:a16="http://schemas.microsoft.com/office/drawing/2014/main" id="{57903D78-1035-49AD-BDF0-49488721C4A5}"/>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Rectangle 40">
            <a:extLst>
              <a:ext uri="{FF2B5EF4-FFF2-40B4-BE49-F238E27FC236}">
                <a16:creationId xmlns:a16="http://schemas.microsoft.com/office/drawing/2014/main" id="{BF7342A2-BA65-4DF7-851E-7203DDD6B637}"/>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 name="Oval 31">
            <a:extLst>
              <a:ext uri="{FF2B5EF4-FFF2-40B4-BE49-F238E27FC236}">
                <a16:creationId xmlns:a16="http://schemas.microsoft.com/office/drawing/2014/main" id="{B44C5DE5-2C5D-43A6-97A0-58A969561B0B}"/>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rPr>
              <a:t>processo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600" kern="0" dirty="0">
                <a:solidFill>
                  <a:srgbClr val="000000"/>
                </a:solidFill>
                <a:latin typeface="Arial" charset="0"/>
                <a:ea typeface="ＭＳ Ｐゴシック" charset="0"/>
              </a:rPr>
              <a:t>aplicação</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 name="Group 47">
            <a:extLst>
              <a:ext uri="{FF2B5EF4-FFF2-40B4-BE49-F238E27FC236}">
                <a16:creationId xmlns:a16="http://schemas.microsoft.com/office/drawing/2014/main" id="{710186F0-C93D-4546-8202-B0F48FA99C8A}"/>
              </a:ext>
            </a:extLst>
          </p:cNvPr>
          <p:cNvGrpSpPr>
            <a:grpSpLocks/>
          </p:cNvGrpSpPr>
          <p:nvPr/>
        </p:nvGrpSpPr>
        <p:grpSpPr bwMode="auto">
          <a:xfrm>
            <a:off x="7967485" y="2312058"/>
            <a:ext cx="1976440" cy="688975"/>
            <a:chOff x="1108" y="2345"/>
            <a:chExt cx="1245" cy="434"/>
          </a:xfrm>
        </p:grpSpPr>
        <p:sp>
          <p:nvSpPr>
            <p:cNvPr id="57" name="Rectangle 44">
              <a:extLst>
                <a:ext uri="{FF2B5EF4-FFF2-40B4-BE49-F238E27FC236}">
                  <a16:creationId xmlns:a16="http://schemas.microsoft.com/office/drawing/2014/main" id="{E1D31CEB-33C6-4C8A-BE95-83992E1E9BA3}"/>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8" name="Text Box 46">
              <a:extLst>
                <a:ext uri="{FF2B5EF4-FFF2-40B4-BE49-F238E27FC236}">
                  <a16:creationId xmlns:a16="http://schemas.microsoft.com/office/drawing/2014/main" id="{CA8926A1-D311-4D09-AEFC-74A7CF6EA19D}"/>
                </a:ext>
              </a:extLst>
            </p:cNvPr>
            <p:cNvSpPr txBox="1">
              <a:spLocks noChangeArrowheads="1"/>
            </p:cNvSpPr>
            <p:nvPr/>
          </p:nvSpPr>
          <p:spPr bwMode="auto">
            <a:xfrm>
              <a:off x="1108" y="2368"/>
              <a:ext cx="1245"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prstClr val="white">
                      <a:lumMod val="95000"/>
                    </a:prstClr>
                  </a:solidFill>
                  <a:effectLst/>
                  <a:uLnTx/>
                  <a:uFillTx/>
                </a:rPr>
                <a:t>buffers de recepção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kern="0" dirty="0">
                  <a:solidFill>
                    <a:prstClr val="white">
                      <a:lumMod val="95000"/>
                    </a:prstClr>
                  </a:solidFill>
                </a:rPr>
                <a:t>de sockets TCP</a:t>
              </a:r>
              <a:endParaRPr kumimoji="0" lang="pt-BR" sz="1600" b="0" i="0" u="none" strike="noStrike" kern="0" cap="none" spc="0" normalizeH="0" baseline="0" noProof="0" dirty="0">
                <a:ln>
                  <a:noFill/>
                </a:ln>
                <a:solidFill>
                  <a:prstClr val="white">
                    <a:lumMod val="95000"/>
                  </a:prstClr>
                </a:solidFill>
                <a:effectLst/>
                <a:uLnTx/>
                <a:uFillTx/>
              </a:endParaRPr>
            </a:p>
          </p:txBody>
        </p:sp>
      </p:grpSp>
      <p:sp>
        <p:nvSpPr>
          <p:cNvPr id="59" name="Oval 48">
            <a:extLst>
              <a:ext uri="{FF2B5EF4-FFF2-40B4-BE49-F238E27FC236}">
                <a16:creationId xmlns:a16="http://schemas.microsoft.com/office/drawing/2014/main" id="{E4D144E5-D927-4B06-8472-807838002C8D}"/>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0" name="Text Box 64">
            <a:extLst>
              <a:ext uri="{FF2B5EF4-FFF2-40B4-BE49-F238E27FC236}">
                <a16:creationId xmlns:a16="http://schemas.microsoft.com/office/drawing/2014/main" id="{49D2E5F9-7C4E-41BA-BF68-6A06370CD72F}"/>
              </a:ext>
            </a:extLst>
          </p:cNvPr>
          <p:cNvSpPr txBox="1">
            <a:spLocks noChangeArrowheads="1"/>
          </p:cNvSpPr>
          <p:nvPr/>
        </p:nvSpPr>
        <p:spPr bwMode="auto">
          <a:xfrm>
            <a:off x="8673225" y="336483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TCP</a:t>
            </a:r>
            <a:endParaRPr kumimoji="0" lang="pt-BR" sz="1400" b="0" i="0" u="none" strike="noStrike" kern="0" cap="none" spc="0" normalizeH="0" baseline="0" noProof="0" dirty="0">
              <a:ln>
                <a:noFill/>
              </a:ln>
              <a:solidFill>
                <a:srgbClr val="000000"/>
              </a:solidFill>
              <a:effectLst/>
              <a:uLnTx/>
              <a:uFillTx/>
            </a:endParaRPr>
          </a:p>
        </p:txBody>
      </p:sp>
      <p:sp>
        <p:nvSpPr>
          <p:cNvPr id="61" name="Oval 65">
            <a:extLst>
              <a:ext uri="{FF2B5EF4-FFF2-40B4-BE49-F238E27FC236}">
                <a16:creationId xmlns:a16="http://schemas.microsoft.com/office/drawing/2014/main" id="{F62C41D8-2B1E-4BBE-81DE-BD67322B46FF}"/>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66">
            <a:extLst>
              <a:ext uri="{FF2B5EF4-FFF2-40B4-BE49-F238E27FC236}">
                <a16:creationId xmlns:a16="http://schemas.microsoft.com/office/drawing/2014/main" id="{21FF9786-816C-4CD0-B417-36F9E56BD440}"/>
              </a:ext>
            </a:extLst>
          </p:cNvPr>
          <p:cNvSpPr txBox="1">
            <a:spLocks noChangeArrowheads="1"/>
          </p:cNvSpPr>
          <p:nvPr/>
        </p:nvSpPr>
        <p:spPr bwMode="auto">
          <a:xfrm>
            <a:off x="8659564" y="435497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IP</a:t>
            </a:r>
            <a:endParaRPr kumimoji="0" lang="pt-BR" sz="1400" b="0" i="0" u="none" strike="noStrike" kern="0" cap="none" spc="0" normalizeH="0" baseline="0" noProof="0" dirty="0">
              <a:ln>
                <a:noFill/>
              </a:ln>
              <a:solidFill>
                <a:srgbClr val="000000"/>
              </a:solidFill>
              <a:effectLst/>
              <a:uLnTx/>
              <a:uFillTx/>
            </a:endParaRPr>
          </a:p>
        </p:txBody>
      </p:sp>
      <p:sp>
        <p:nvSpPr>
          <p:cNvPr id="63" name="Line 68">
            <a:extLst>
              <a:ext uri="{FF2B5EF4-FFF2-40B4-BE49-F238E27FC236}">
                <a16:creationId xmlns:a16="http://schemas.microsoft.com/office/drawing/2014/main" id="{2675D3D8-1E3E-421B-8000-CD3F26CF6468}"/>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69">
            <a:extLst>
              <a:ext uri="{FF2B5EF4-FFF2-40B4-BE49-F238E27FC236}">
                <a16:creationId xmlns:a16="http://schemas.microsoft.com/office/drawing/2014/main" id="{23DCC193-2FB3-4F4B-8877-DB688D2CD1AD}"/>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56">
            <a:extLst>
              <a:ext uri="{FF2B5EF4-FFF2-40B4-BE49-F238E27FC236}">
                <a16:creationId xmlns:a16="http://schemas.microsoft.com/office/drawing/2014/main" id="{41C6FE2E-6D9C-4A4E-B0C7-1D65DE90A517}"/>
              </a:ext>
            </a:extLst>
          </p:cNvPr>
          <p:cNvGrpSpPr>
            <a:grpSpLocks/>
          </p:cNvGrpSpPr>
          <p:nvPr/>
        </p:nvGrpSpPr>
        <p:grpSpPr bwMode="auto">
          <a:xfrm>
            <a:off x="8745360" y="2104096"/>
            <a:ext cx="533400" cy="206375"/>
            <a:chOff x="2003" y="1816"/>
            <a:chExt cx="336" cy="130"/>
          </a:xfrm>
        </p:grpSpPr>
        <p:sp>
          <p:nvSpPr>
            <p:cNvPr id="66" name="Rectangle 16">
              <a:extLst>
                <a:ext uri="{FF2B5EF4-FFF2-40B4-BE49-F238E27FC236}">
                  <a16:creationId xmlns:a16="http://schemas.microsoft.com/office/drawing/2014/main" id="{37BB8DF2-8FAC-4C8C-AB15-44DAC376F8C1}"/>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Rectangle 17">
              <a:extLst>
                <a:ext uri="{FF2B5EF4-FFF2-40B4-BE49-F238E27FC236}">
                  <a16:creationId xmlns:a16="http://schemas.microsoft.com/office/drawing/2014/main" id="{4FA3314E-2C11-4EEB-9A2A-DA53CC5229BE}"/>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Rectangle 18">
              <a:extLst>
                <a:ext uri="{FF2B5EF4-FFF2-40B4-BE49-F238E27FC236}">
                  <a16:creationId xmlns:a16="http://schemas.microsoft.com/office/drawing/2014/main" id="{3E35A503-DB8E-452E-8D94-CE9A3A67F9B2}"/>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Rectangle 19">
              <a:extLst>
                <a:ext uri="{FF2B5EF4-FFF2-40B4-BE49-F238E27FC236}">
                  <a16:creationId xmlns:a16="http://schemas.microsoft.com/office/drawing/2014/main" id="{12F2C6F8-0716-4EF5-835C-019B3773E5D1}"/>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Text Box 103">
            <a:extLst>
              <a:ext uri="{FF2B5EF4-FFF2-40B4-BE49-F238E27FC236}">
                <a16:creationId xmlns:a16="http://schemas.microsoft.com/office/drawing/2014/main" id="{FFBB381E-FD3C-409B-BEAB-D6D79EA3B42E}"/>
              </a:ext>
            </a:extLst>
          </p:cNvPr>
          <p:cNvSpPr txBox="1">
            <a:spLocks noChangeArrowheads="1"/>
          </p:cNvSpPr>
          <p:nvPr/>
        </p:nvSpPr>
        <p:spPr bwMode="auto">
          <a:xfrm>
            <a:off x="7052451" y="5823520"/>
            <a:ext cx="370967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rPr>
              <a:t>pilha de protocolos do receptor
</a:t>
            </a:r>
            <a:endParaRPr kumimoji="0" lang="pt-BR" sz="2000" b="0" i="0" u="none" strike="noStrike" kern="0" cap="none" spc="0" normalizeH="0" baseline="0" noProof="0" dirty="0">
              <a:ln>
                <a:noFill/>
              </a:ln>
              <a:solidFill>
                <a:srgbClr val="000000"/>
              </a:solidFill>
              <a:effectLst/>
              <a:uLnTx/>
              <a:uFillTx/>
            </a:endParaRPr>
          </a:p>
        </p:txBody>
      </p:sp>
      <p:sp>
        <p:nvSpPr>
          <p:cNvPr id="71" name="Line 115">
            <a:extLst>
              <a:ext uri="{FF2B5EF4-FFF2-40B4-BE49-F238E27FC236}">
                <a16:creationId xmlns:a16="http://schemas.microsoft.com/office/drawing/2014/main" id="{9B6B416E-4760-40B7-ACD4-FEF2B9AA6C6C}"/>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Line 118">
            <a:extLst>
              <a:ext uri="{FF2B5EF4-FFF2-40B4-BE49-F238E27FC236}">
                <a16:creationId xmlns:a16="http://schemas.microsoft.com/office/drawing/2014/main" id="{9BB1BDA2-334C-445F-B676-9DBA5517FA00}"/>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3" name="Group 124">
            <a:extLst>
              <a:ext uri="{FF2B5EF4-FFF2-40B4-BE49-F238E27FC236}">
                <a16:creationId xmlns:a16="http://schemas.microsoft.com/office/drawing/2014/main" id="{B40127FF-59E6-481D-A1E0-FE341A0078C5}"/>
              </a:ext>
            </a:extLst>
          </p:cNvPr>
          <p:cNvGrpSpPr>
            <a:grpSpLocks/>
          </p:cNvGrpSpPr>
          <p:nvPr/>
        </p:nvGrpSpPr>
        <p:grpSpPr bwMode="auto">
          <a:xfrm flipH="1">
            <a:off x="10523360" y="4590121"/>
            <a:ext cx="869950" cy="906462"/>
            <a:chOff x="-44" y="1473"/>
            <a:chExt cx="981" cy="1105"/>
          </a:xfrm>
        </p:grpSpPr>
        <p:pic>
          <p:nvPicPr>
            <p:cNvPr id="74" name="Picture 125" descr="desktop_computer_stylized_medium">
              <a:extLst>
                <a:ext uri="{FF2B5EF4-FFF2-40B4-BE49-F238E27FC236}">
                  <a16:creationId xmlns:a16="http://schemas.microsoft.com/office/drawing/2014/main" id="{4A016E21-A996-4F03-ACCA-3F851C0CCA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26">
              <a:extLst>
                <a:ext uri="{FF2B5EF4-FFF2-40B4-BE49-F238E27FC236}">
                  <a16:creationId xmlns:a16="http://schemas.microsoft.com/office/drawing/2014/main" id="{25BB80CC-679A-4071-884F-D6ED9AF137F5}"/>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Line 117">
            <a:extLst>
              <a:ext uri="{FF2B5EF4-FFF2-40B4-BE49-F238E27FC236}">
                <a16:creationId xmlns:a16="http://schemas.microsoft.com/office/drawing/2014/main" id="{8A3D6ECF-48F4-4289-A502-97C81D3AA310}"/>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77" name="Group 11">
            <a:extLst>
              <a:ext uri="{FF2B5EF4-FFF2-40B4-BE49-F238E27FC236}">
                <a16:creationId xmlns:a16="http://schemas.microsoft.com/office/drawing/2014/main" id="{2174FF76-9523-4282-9CC1-8EA812F863BD}"/>
              </a:ext>
            </a:extLst>
          </p:cNvPr>
          <p:cNvGrpSpPr/>
          <p:nvPr/>
        </p:nvGrpSpPr>
        <p:grpSpPr>
          <a:xfrm>
            <a:off x="5189688" y="2806352"/>
            <a:ext cx="4533734" cy="2974600"/>
            <a:chOff x="5189688" y="2806352"/>
            <a:chExt cx="4533734" cy="2974600"/>
          </a:xfrm>
        </p:grpSpPr>
        <p:grpSp>
          <p:nvGrpSpPr>
            <p:cNvPr id="78" name="Group 6">
              <a:extLst>
                <a:ext uri="{FF2B5EF4-FFF2-40B4-BE49-F238E27FC236}">
                  <a16:creationId xmlns:a16="http://schemas.microsoft.com/office/drawing/2014/main" id="{7D916098-9CBE-4A3A-8494-2322F17ECE03}"/>
                </a:ext>
              </a:extLst>
            </p:cNvPr>
            <p:cNvGrpSpPr/>
            <p:nvPr/>
          </p:nvGrpSpPr>
          <p:grpSpPr>
            <a:xfrm>
              <a:off x="5189688" y="3080408"/>
              <a:ext cx="3750934" cy="2700544"/>
              <a:chOff x="4633274" y="3577949"/>
              <a:chExt cx="3750934" cy="2700544"/>
            </a:xfrm>
          </p:grpSpPr>
          <p:sp>
            <p:nvSpPr>
              <p:cNvPr id="80" name="Rectangle 91">
                <a:extLst>
                  <a:ext uri="{FF2B5EF4-FFF2-40B4-BE49-F238E27FC236}">
                    <a16:creationId xmlns:a16="http://schemas.microsoft.com/office/drawing/2014/main" id="{6080B53F-7988-4C05-AEAF-64FC4CBBF565}"/>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1" name="Group 4">
                <a:extLst>
                  <a:ext uri="{FF2B5EF4-FFF2-40B4-BE49-F238E27FC236}">
                    <a16:creationId xmlns:a16="http://schemas.microsoft.com/office/drawing/2014/main" id="{70EE6354-38A1-453B-A66F-39858633CC42}"/>
                  </a:ext>
                </a:extLst>
              </p:cNvPr>
              <p:cNvGrpSpPr/>
              <p:nvPr/>
            </p:nvGrpSpPr>
            <p:grpSpPr>
              <a:xfrm>
                <a:off x="7344839" y="5551212"/>
                <a:ext cx="1039369" cy="214398"/>
                <a:chOff x="7344839" y="5551212"/>
                <a:chExt cx="1039369" cy="214398"/>
              </a:xfrm>
            </p:grpSpPr>
            <p:sp>
              <p:nvSpPr>
                <p:cNvPr id="86" name="Rectangle 74">
                  <a:extLst>
                    <a:ext uri="{FF2B5EF4-FFF2-40B4-BE49-F238E27FC236}">
                      <a16:creationId xmlns:a16="http://schemas.microsoft.com/office/drawing/2014/main" id="{F4384617-5955-444A-916D-676869F9816E}"/>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92">
                  <a:extLst>
                    <a:ext uri="{FF2B5EF4-FFF2-40B4-BE49-F238E27FC236}">
                      <a16:creationId xmlns:a16="http://schemas.microsoft.com/office/drawing/2014/main" id="{43C7E547-848C-4230-BAC8-1452F448DC4B}"/>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Line 75">
                  <a:extLst>
                    <a:ext uri="{FF2B5EF4-FFF2-40B4-BE49-F238E27FC236}">
                      <a16:creationId xmlns:a16="http://schemas.microsoft.com/office/drawing/2014/main" id="{DC610680-78D7-4C0C-B765-F01B5E061F39}"/>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Line 76">
                  <a:extLst>
                    <a:ext uri="{FF2B5EF4-FFF2-40B4-BE49-F238E27FC236}">
                      <a16:creationId xmlns:a16="http://schemas.microsoft.com/office/drawing/2014/main" id="{9E392724-05E5-4BEB-844B-C49516C12906}"/>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2" name="Rectangle 86">
                <a:extLst>
                  <a:ext uri="{FF2B5EF4-FFF2-40B4-BE49-F238E27FC236}">
                    <a16:creationId xmlns:a16="http://schemas.microsoft.com/office/drawing/2014/main" id="{11B0568F-51AA-4C5C-8F11-2542A0BE6B85}"/>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Text Box 106">
                <a:extLst>
                  <a:ext uri="{FF2B5EF4-FFF2-40B4-BE49-F238E27FC236}">
                    <a16:creationId xmlns:a16="http://schemas.microsoft.com/office/drawing/2014/main" id="{F939C3CD-C95A-4D82-A79F-75632A80B56E}"/>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pt-BR"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Camada de rede entregando carga de datagramas IP em buffers de socket TCP</a:t>
                </a:r>
              </a:p>
            </p:txBody>
          </p:sp>
          <p:sp>
            <p:nvSpPr>
              <p:cNvPr id="84" name="Line 108">
                <a:extLst>
                  <a:ext uri="{FF2B5EF4-FFF2-40B4-BE49-F238E27FC236}">
                    <a16:creationId xmlns:a16="http://schemas.microsoft.com/office/drawing/2014/main" id="{26A5189E-4BAA-4154-A76B-F720E8C5BAAF}"/>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Text Box 116">
                <a:extLst>
                  <a:ext uri="{FF2B5EF4-FFF2-40B4-BE49-F238E27FC236}">
                    <a16:creationId xmlns:a16="http://schemas.microsoft.com/office/drawing/2014/main" id="{60B10C29-CD3A-492C-BCC6-2EA055E06D0F}"/>
                  </a:ext>
                </a:extLst>
              </p:cNvPr>
              <p:cNvSpPr txBox="1">
                <a:spLocks noChangeArrowheads="1"/>
              </p:cNvSpPr>
              <p:nvPr/>
            </p:nvSpPr>
            <p:spPr bwMode="auto">
              <a:xfrm>
                <a:off x="7117718" y="5970716"/>
                <a:ext cx="104708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do emissor</a:t>
                </a:r>
              </a:p>
            </p:txBody>
          </p:sp>
        </p:grpSp>
        <p:sp>
          <p:nvSpPr>
            <p:cNvPr id="79" name="Curved Down Arrow 5">
              <a:extLst>
                <a:ext uri="{FF2B5EF4-FFF2-40B4-BE49-F238E27FC236}">
                  <a16:creationId xmlns:a16="http://schemas.microsoft.com/office/drawing/2014/main" id="{986AE323-B186-4F02-94EC-1F4539B72885}"/>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0" name="Group 12">
            <a:extLst>
              <a:ext uri="{FF2B5EF4-FFF2-40B4-BE49-F238E27FC236}">
                <a16:creationId xmlns:a16="http://schemas.microsoft.com/office/drawing/2014/main" id="{7A2BD2B7-92D3-4808-9180-865819977698}"/>
              </a:ext>
            </a:extLst>
          </p:cNvPr>
          <p:cNvGrpSpPr/>
          <p:nvPr/>
        </p:nvGrpSpPr>
        <p:grpSpPr>
          <a:xfrm>
            <a:off x="4989152" y="1607125"/>
            <a:ext cx="4984933" cy="885919"/>
            <a:chOff x="4989152" y="1607125"/>
            <a:chExt cx="4984933" cy="885919"/>
          </a:xfrm>
        </p:grpSpPr>
        <p:grpSp>
          <p:nvGrpSpPr>
            <p:cNvPr id="91" name="Group 7">
              <a:extLst>
                <a:ext uri="{FF2B5EF4-FFF2-40B4-BE49-F238E27FC236}">
                  <a16:creationId xmlns:a16="http://schemas.microsoft.com/office/drawing/2014/main" id="{D6A0DCEC-50B5-414D-81FF-E48BBAE8CD23}"/>
                </a:ext>
              </a:extLst>
            </p:cNvPr>
            <p:cNvGrpSpPr/>
            <p:nvPr/>
          </p:nvGrpSpPr>
          <p:grpSpPr>
            <a:xfrm>
              <a:off x="4989152" y="1652814"/>
              <a:ext cx="4984933" cy="840230"/>
              <a:chOff x="4432738" y="2150355"/>
              <a:chExt cx="4984933" cy="840230"/>
            </a:xfrm>
          </p:grpSpPr>
          <p:sp>
            <p:nvSpPr>
              <p:cNvPr id="93" name="Line 105">
                <a:extLst>
                  <a:ext uri="{FF2B5EF4-FFF2-40B4-BE49-F238E27FC236}">
                    <a16:creationId xmlns:a16="http://schemas.microsoft.com/office/drawing/2014/main" id="{F709A290-217C-48E9-BC3B-88A57902AA0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Text Box 104">
                <a:extLst>
                  <a:ext uri="{FF2B5EF4-FFF2-40B4-BE49-F238E27FC236}">
                    <a16:creationId xmlns:a16="http://schemas.microsoft.com/office/drawing/2014/main" id="{0682F345-B641-4C3E-A86F-B50E4A0B55B1}"/>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Aplicação removendo dados dos buffers de sockets TCP</a:t>
                </a:r>
              </a:p>
            </p:txBody>
          </p:sp>
          <p:sp>
            <p:nvSpPr>
              <p:cNvPr id="95" name="Rectangle 86">
                <a:extLst>
                  <a:ext uri="{FF2B5EF4-FFF2-40B4-BE49-F238E27FC236}">
                    <a16:creationId xmlns:a16="http://schemas.microsoft.com/office/drawing/2014/main" id="{BB65AB70-C863-41D7-B5B7-73CD9DEFE1B0}"/>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2" name="Curved Down Arrow 55">
              <a:extLst>
                <a:ext uri="{FF2B5EF4-FFF2-40B4-BE49-F238E27FC236}">
                  <a16:creationId xmlns:a16="http://schemas.microsoft.com/office/drawing/2014/main" id="{537E0240-88CB-45BD-AED8-94A99EB4904F}"/>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473837047"/>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do TCP</a:t>
            </a:r>
            <a:endParaRPr lang="pt-BR" sz="4400" b="0" dirty="0"/>
          </a:p>
        </p:txBody>
      </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400" b="0" i="1" u="sng" strike="noStrike" kern="1200" cap="none" spc="0" normalizeH="0" baseline="0" noProof="0" dirty="0">
                <a:ln>
                  <a:noFill/>
                </a:ln>
                <a:solidFill>
                  <a:srgbClr val="C00000"/>
                </a:solidFill>
                <a:effectLst/>
                <a:uLnTx/>
                <a:uFillTx/>
                <a:latin typeface="Calibri" panose="020F0502020204030204"/>
              </a:rPr>
              <a:t>Q: </a:t>
            </a:r>
            <a:r>
              <a:rPr lang="pt-BR" sz="2400" dirty="0">
                <a:solidFill>
                  <a:prstClr val="black"/>
                </a:solidFill>
              </a:rPr>
              <a:t>O que acontece se a camada de rede fornecer dados mais rápido do que a camada de aplicação remove dados dos buffers de socket?</a:t>
            </a:r>
            <a:endParaRPr kumimoji="0" lang="pt-BR" sz="2400" b="0" i="0" u="none" strike="noStrike" kern="1200" cap="none" spc="0" normalizeH="0" baseline="0" noProof="0" dirty="0">
              <a:ln>
                <a:noFill/>
              </a:ln>
              <a:solidFill>
                <a:prstClr val="black"/>
              </a:solidFill>
              <a:effectLst/>
              <a:uLnTx/>
              <a:uFillTx/>
              <a:latin typeface="Calibri" panose="020F0502020204030204"/>
            </a:endParaRPr>
          </a:p>
        </p:txBody>
      </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231397" y="2788385"/>
              <a:ext cx="7146398" cy="1437861"/>
              <a:chOff x="6231397" y="2788385"/>
              <a:chExt cx="7146398" cy="1437861"/>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231397" y="2788385"/>
                <a:ext cx="2057186" cy="4597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100" b="0" i="0" u="none" strike="noStrike" kern="1200" cap="none" spc="-100" normalizeH="0" noProof="0" dirty="0">
                    <a:ln>
                      <a:noFill/>
                    </a:ln>
                    <a:solidFill>
                      <a:srgbClr val="000000"/>
                    </a:solidFill>
                    <a:effectLst/>
                    <a:uLnTx/>
                    <a:uFillTx/>
                    <a:latin typeface="Arial" charset="0"/>
                    <a:ea typeface="ＭＳ Ｐゴシック" charset="0"/>
                    <a:cs typeface="+mn-cs"/>
                  </a:rPr>
                  <a:t>janela de recepção</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8" y="2847114"/>
                <a:ext cx="4652897" cy="13791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lnSpc>
                    <a:spcPct val="90000"/>
                  </a:lnSpc>
                  <a:spcBef>
                    <a:spcPct val="0"/>
                  </a:spcBef>
                  <a:spcAft>
                    <a:spcPct val="0"/>
                  </a:spcAft>
                  <a:defRPr/>
                </a:pPr>
                <a:r>
                  <a:rPr lang="pt-BR" sz="1800" dirty="0">
                    <a:solidFill>
                      <a:srgbClr val="000000"/>
                    </a:solidFill>
                    <a:latin typeface="Calibri" panose="020F0502020204030204"/>
                  </a:rPr>
                  <a:t>controle de fluxo: </a:t>
                </a:r>
                <a:r>
                  <a:rPr lang="pt-BR" dirty="0">
                    <a:solidFill>
                      <a:srgbClr val="000000"/>
                    </a:solidFill>
                    <a:latin typeface="Calibri" panose="020F0502020204030204"/>
                  </a:rPr>
                  <a:t>número de</a:t>
                </a:r>
                <a:r>
                  <a:rPr kumimoji="0" lang="pt-BR" sz="1600" b="0" i="0" u="none" strike="noStrike" kern="1200" cap="none" spc="0" normalizeH="0" baseline="0" noProof="0" dirty="0">
                    <a:ln>
                      <a:noFill/>
                    </a:ln>
                    <a:solidFill>
                      <a:srgbClr val="000000"/>
                    </a:solidFill>
                    <a:effectLst/>
                    <a:uLnTx/>
                    <a:uFillTx/>
                    <a:latin typeface="Calibri" panose="020F0502020204030204"/>
                  </a:rPr>
                  <a:t> bytes que o receptor está disposto a aceitar</a:t>
                </a:r>
                <a:endParaRPr kumimoji="0" lang="pt-BR" sz="1800" b="0" i="0" u="none" strike="noStrike" kern="1200" cap="none" spc="0" normalizeH="0" baseline="0" noProof="0" dirty="0">
                  <a:ln>
                    <a:noFill/>
                  </a:ln>
                  <a:solidFill>
                    <a:srgbClr val="000000"/>
                  </a:solidFill>
                  <a:effectLst/>
                  <a:uLnTx/>
                  <a:uFillTx/>
                  <a:latin typeface="Calibri" panose="020F0502020204030204"/>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96</a:t>
            </a:fld>
            <a:endParaRPr lang="pt-BR" dirty="0"/>
          </a:p>
        </p:txBody>
      </p:sp>
      <p:sp>
        <p:nvSpPr>
          <p:cNvPr id="71" name="Rectangle 72">
            <a:extLst>
              <a:ext uri="{FF2B5EF4-FFF2-40B4-BE49-F238E27FC236}">
                <a16:creationId xmlns:a16="http://schemas.microsoft.com/office/drawing/2014/main" id="{FC1B5B88-9C23-4C78-AA51-B54A5A461570}"/>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Freeform 32">
            <a:extLst>
              <a:ext uri="{FF2B5EF4-FFF2-40B4-BE49-F238E27FC236}">
                <a16:creationId xmlns:a16="http://schemas.microsoft.com/office/drawing/2014/main" id="{CB2111B9-1F02-4B0C-AE32-1153DA1CD77F}"/>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Rectangle 40">
            <a:extLst>
              <a:ext uri="{FF2B5EF4-FFF2-40B4-BE49-F238E27FC236}">
                <a16:creationId xmlns:a16="http://schemas.microsoft.com/office/drawing/2014/main" id="{AAF30A8D-A1A7-44B3-81E0-BEF04B4C31BB}"/>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Oval 31">
            <a:extLst>
              <a:ext uri="{FF2B5EF4-FFF2-40B4-BE49-F238E27FC236}">
                <a16:creationId xmlns:a16="http://schemas.microsoft.com/office/drawing/2014/main" id="{776F429C-BB08-4846-8A7C-A5CE48DD3EB6}"/>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rPr>
              <a:t>processo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600" kern="0" dirty="0">
                <a:solidFill>
                  <a:srgbClr val="000000"/>
                </a:solidFill>
                <a:latin typeface="Arial" charset="0"/>
                <a:ea typeface="ＭＳ Ｐゴシック" charset="0"/>
              </a:rPr>
              <a:t>aplicação</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5" name="Group 47">
            <a:extLst>
              <a:ext uri="{FF2B5EF4-FFF2-40B4-BE49-F238E27FC236}">
                <a16:creationId xmlns:a16="http://schemas.microsoft.com/office/drawing/2014/main" id="{FF9B6EC7-25E6-40BF-9795-36101A8B8928}"/>
              </a:ext>
            </a:extLst>
          </p:cNvPr>
          <p:cNvGrpSpPr>
            <a:grpSpLocks/>
          </p:cNvGrpSpPr>
          <p:nvPr/>
        </p:nvGrpSpPr>
        <p:grpSpPr bwMode="auto">
          <a:xfrm>
            <a:off x="7967485" y="2312058"/>
            <a:ext cx="1976440" cy="688975"/>
            <a:chOff x="1108" y="2345"/>
            <a:chExt cx="1245" cy="434"/>
          </a:xfrm>
        </p:grpSpPr>
        <p:sp>
          <p:nvSpPr>
            <p:cNvPr id="76" name="Rectangle 44">
              <a:extLst>
                <a:ext uri="{FF2B5EF4-FFF2-40B4-BE49-F238E27FC236}">
                  <a16:creationId xmlns:a16="http://schemas.microsoft.com/office/drawing/2014/main" id="{C0894907-4FA0-4A26-AD6F-014F4DA62489}"/>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7" name="Text Box 46">
              <a:extLst>
                <a:ext uri="{FF2B5EF4-FFF2-40B4-BE49-F238E27FC236}">
                  <a16:creationId xmlns:a16="http://schemas.microsoft.com/office/drawing/2014/main" id="{EF6C294F-F281-4DF3-B231-0A25E3633045}"/>
                </a:ext>
              </a:extLst>
            </p:cNvPr>
            <p:cNvSpPr txBox="1">
              <a:spLocks noChangeArrowheads="1"/>
            </p:cNvSpPr>
            <p:nvPr/>
          </p:nvSpPr>
          <p:spPr bwMode="auto">
            <a:xfrm>
              <a:off x="1108" y="2368"/>
              <a:ext cx="1245"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prstClr val="white">
                      <a:lumMod val="95000"/>
                    </a:prstClr>
                  </a:solidFill>
                  <a:effectLst/>
                  <a:uLnTx/>
                  <a:uFillTx/>
                </a:rPr>
                <a:t>buffers de recepção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kern="0" dirty="0">
                  <a:solidFill>
                    <a:prstClr val="white">
                      <a:lumMod val="95000"/>
                    </a:prstClr>
                  </a:solidFill>
                </a:rPr>
                <a:t>de sockets TCP</a:t>
              </a:r>
              <a:endParaRPr kumimoji="0" lang="pt-BR" sz="1600" b="0" i="0" u="none" strike="noStrike" kern="0" cap="none" spc="0" normalizeH="0" baseline="0" noProof="0" dirty="0">
                <a:ln>
                  <a:noFill/>
                </a:ln>
                <a:solidFill>
                  <a:prstClr val="white">
                    <a:lumMod val="95000"/>
                  </a:prstClr>
                </a:solidFill>
                <a:effectLst/>
                <a:uLnTx/>
                <a:uFillTx/>
              </a:endParaRPr>
            </a:p>
          </p:txBody>
        </p:sp>
      </p:grpSp>
      <p:sp>
        <p:nvSpPr>
          <p:cNvPr id="78" name="Oval 48">
            <a:extLst>
              <a:ext uri="{FF2B5EF4-FFF2-40B4-BE49-F238E27FC236}">
                <a16:creationId xmlns:a16="http://schemas.microsoft.com/office/drawing/2014/main" id="{830BAB18-1EB5-44A3-A4AD-99DF4B1D1327}"/>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Text Box 64">
            <a:extLst>
              <a:ext uri="{FF2B5EF4-FFF2-40B4-BE49-F238E27FC236}">
                <a16:creationId xmlns:a16="http://schemas.microsoft.com/office/drawing/2014/main" id="{CDC8CC3B-8862-48C2-8182-D3F0A8CC6641}"/>
              </a:ext>
            </a:extLst>
          </p:cNvPr>
          <p:cNvSpPr txBox="1">
            <a:spLocks noChangeArrowheads="1"/>
          </p:cNvSpPr>
          <p:nvPr/>
        </p:nvSpPr>
        <p:spPr bwMode="auto">
          <a:xfrm>
            <a:off x="8673225" y="336483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TCP</a:t>
            </a:r>
            <a:endParaRPr kumimoji="0" lang="pt-BR" sz="1400" b="0" i="0" u="none" strike="noStrike" kern="0" cap="none" spc="0" normalizeH="0" baseline="0" noProof="0" dirty="0">
              <a:ln>
                <a:noFill/>
              </a:ln>
              <a:solidFill>
                <a:srgbClr val="000000"/>
              </a:solidFill>
              <a:effectLst/>
              <a:uLnTx/>
              <a:uFillTx/>
            </a:endParaRPr>
          </a:p>
        </p:txBody>
      </p:sp>
      <p:sp>
        <p:nvSpPr>
          <p:cNvPr id="80" name="Oval 65">
            <a:extLst>
              <a:ext uri="{FF2B5EF4-FFF2-40B4-BE49-F238E27FC236}">
                <a16:creationId xmlns:a16="http://schemas.microsoft.com/office/drawing/2014/main" id="{F47BFBFD-4FE0-4079-A26A-2EB0956933AB}"/>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1" name="Text Box 66">
            <a:extLst>
              <a:ext uri="{FF2B5EF4-FFF2-40B4-BE49-F238E27FC236}">
                <a16:creationId xmlns:a16="http://schemas.microsoft.com/office/drawing/2014/main" id="{3B2D5A72-CDE0-4C9B-AE09-5A30EF4DF286}"/>
              </a:ext>
            </a:extLst>
          </p:cNvPr>
          <p:cNvSpPr txBox="1">
            <a:spLocks noChangeArrowheads="1"/>
          </p:cNvSpPr>
          <p:nvPr/>
        </p:nvSpPr>
        <p:spPr bwMode="auto">
          <a:xfrm>
            <a:off x="8659564" y="435497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IP</a:t>
            </a:r>
            <a:endParaRPr kumimoji="0" lang="pt-BR" sz="1400" b="0" i="0" u="none" strike="noStrike" kern="0" cap="none" spc="0" normalizeH="0" baseline="0" noProof="0" dirty="0">
              <a:ln>
                <a:noFill/>
              </a:ln>
              <a:solidFill>
                <a:srgbClr val="000000"/>
              </a:solidFill>
              <a:effectLst/>
              <a:uLnTx/>
              <a:uFillTx/>
            </a:endParaRPr>
          </a:p>
        </p:txBody>
      </p:sp>
      <p:sp>
        <p:nvSpPr>
          <p:cNvPr id="82" name="Line 68">
            <a:extLst>
              <a:ext uri="{FF2B5EF4-FFF2-40B4-BE49-F238E27FC236}">
                <a16:creationId xmlns:a16="http://schemas.microsoft.com/office/drawing/2014/main" id="{C0EC62D3-4CA4-4198-8770-490790988CE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3" name="Line 69">
            <a:extLst>
              <a:ext uri="{FF2B5EF4-FFF2-40B4-BE49-F238E27FC236}">
                <a16:creationId xmlns:a16="http://schemas.microsoft.com/office/drawing/2014/main" id="{B655DD64-D133-4476-8236-4BCCEAD8E7DB}"/>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4" name="Group 56">
            <a:extLst>
              <a:ext uri="{FF2B5EF4-FFF2-40B4-BE49-F238E27FC236}">
                <a16:creationId xmlns:a16="http://schemas.microsoft.com/office/drawing/2014/main" id="{B6E2D400-FF70-41B6-A02C-2A06FF7F47CE}"/>
              </a:ext>
            </a:extLst>
          </p:cNvPr>
          <p:cNvGrpSpPr>
            <a:grpSpLocks/>
          </p:cNvGrpSpPr>
          <p:nvPr/>
        </p:nvGrpSpPr>
        <p:grpSpPr bwMode="auto">
          <a:xfrm>
            <a:off x="8745360" y="2104096"/>
            <a:ext cx="533400" cy="206375"/>
            <a:chOff x="2003" y="1816"/>
            <a:chExt cx="336" cy="130"/>
          </a:xfrm>
        </p:grpSpPr>
        <p:sp>
          <p:nvSpPr>
            <p:cNvPr id="85" name="Rectangle 16">
              <a:extLst>
                <a:ext uri="{FF2B5EF4-FFF2-40B4-BE49-F238E27FC236}">
                  <a16:creationId xmlns:a16="http://schemas.microsoft.com/office/drawing/2014/main" id="{350B8D96-A19C-4F56-8E99-DE768610B33B}"/>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17">
              <a:extLst>
                <a:ext uri="{FF2B5EF4-FFF2-40B4-BE49-F238E27FC236}">
                  <a16:creationId xmlns:a16="http://schemas.microsoft.com/office/drawing/2014/main" id="{415CCF85-033D-4F47-8A1C-EE443E04B188}"/>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18">
              <a:extLst>
                <a:ext uri="{FF2B5EF4-FFF2-40B4-BE49-F238E27FC236}">
                  <a16:creationId xmlns:a16="http://schemas.microsoft.com/office/drawing/2014/main" id="{05B1A2A0-936E-4710-947A-E35C54A1EF29}"/>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Rectangle 19">
              <a:extLst>
                <a:ext uri="{FF2B5EF4-FFF2-40B4-BE49-F238E27FC236}">
                  <a16:creationId xmlns:a16="http://schemas.microsoft.com/office/drawing/2014/main" id="{73BE2973-91AC-4351-97C0-DFA04361C63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9" name="Text Box 103">
            <a:extLst>
              <a:ext uri="{FF2B5EF4-FFF2-40B4-BE49-F238E27FC236}">
                <a16:creationId xmlns:a16="http://schemas.microsoft.com/office/drawing/2014/main" id="{85EF3C3D-AFFA-4FC0-81A2-3DA19FF920CB}"/>
              </a:ext>
            </a:extLst>
          </p:cNvPr>
          <p:cNvSpPr txBox="1">
            <a:spLocks noChangeArrowheads="1"/>
          </p:cNvSpPr>
          <p:nvPr/>
        </p:nvSpPr>
        <p:spPr bwMode="auto">
          <a:xfrm>
            <a:off x="7052451" y="5823520"/>
            <a:ext cx="370967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rPr>
              <a:t>pilha de protocolos do receptor
</a:t>
            </a:r>
            <a:endParaRPr kumimoji="0" lang="pt-BR" sz="2000" b="0" i="0" u="none" strike="noStrike" kern="0" cap="none" spc="0" normalizeH="0" baseline="0" noProof="0" dirty="0">
              <a:ln>
                <a:noFill/>
              </a:ln>
              <a:solidFill>
                <a:srgbClr val="000000"/>
              </a:solidFill>
              <a:effectLst/>
              <a:uLnTx/>
              <a:uFillTx/>
            </a:endParaRPr>
          </a:p>
        </p:txBody>
      </p:sp>
      <p:sp>
        <p:nvSpPr>
          <p:cNvPr id="90" name="Line 115">
            <a:extLst>
              <a:ext uri="{FF2B5EF4-FFF2-40B4-BE49-F238E27FC236}">
                <a16:creationId xmlns:a16="http://schemas.microsoft.com/office/drawing/2014/main" id="{7E2456B4-E12E-4578-97F7-3F91C08C950D}"/>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91" name="Line 118">
            <a:extLst>
              <a:ext uri="{FF2B5EF4-FFF2-40B4-BE49-F238E27FC236}">
                <a16:creationId xmlns:a16="http://schemas.microsoft.com/office/drawing/2014/main" id="{4D05BDA1-21F9-46E5-BB94-92FBAE8AFB47}"/>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92" name="Group 124">
            <a:extLst>
              <a:ext uri="{FF2B5EF4-FFF2-40B4-BE49-F238E27FC236}">
                <a16:creationId xmlns:a16="http://schemas.microsoft.com/office/drawing/2014/main" id="{4D06299C-865F-4BE3-8C4F-9B7FDE4AF520}"/>
              </a:ext>
            </a:extLst>
          </p:cNvPr>
          <p:cNvGrpSpPr>
            <a:grpSpLocks/>
          </p:cNvGrpSpPr>
          <p:nvPr/>
        </p:nvGrpSpPr>
        <p:grpSpPr bwMode="auto">
          <a:xfrm flipH="1">
            <a:off x="10523360" y="4590121"/>
            <a:ext cx="869950" cy="906462"/>
            <a:chOff x="-44" y="1473"/>
            <a:chExt cx="981" cy="1105"/>
          </a:xfrm>
        </p:grpSpPr>
        <p:pic>
          <p:nvPicPr>
            <p:cNvPr id="93" name="Picture 125" descr="desktop_computer_stylized_medium">
              <a:extLst>
                <a:ext uri="{FF2B5EF4-FFF2-40B4-BE49-F238E27FC236}">
                  <a16:creationId xmlns:a16="http://schemas.microsoft.com/office/drawing/2014/main" id="{F61AF03D-F566-4B2B-B047-F4C96A2E7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126">
              <a:extLst>
                <a:ext uri="{FF2B5EF4-FFF2-40B4-BE49-F238E27FC236}">
                  <a16:creationId xmlns:a16="http://schemas.microsoft.com/office/drawing/2014/main" id="{DBD577CC-D7AF-4110-B54C-7BFDCDDDACE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5" name="Line 117">
            <a:extLst>
              <a:ext uri="{FF2B5EF4-FFF2-40B4-BE49-F238E27FC236}">
                <a16:creationId xmlns:a16="http://schemas.microsoft.com/office/drawing/2014/main" id="{D361DD5D-38B9-4062-98AA-906B41D6C62D}"/>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96" name="Group 11">
            <a:extLst>
              <a:ext uri="{FF2B5EF4-FFF2-40B4-BE49-F238E27FC236}">
                <a16:creationId xmlns:a16="http://schemas.microsoft.com/office/drawing/2014/main" id="{22AB244D-D59A-4607-9A15-67E4D152B7CB}"/>
              </a:ext>
            </a:extLst>
          </p:cNvPr>
          <p:cNvGrpSpPr/>
          <p:nvPr/>
        </p:nvGrpSpPr>
        <p:grpSpPr>
          <a:xfrm>
            <a:off x="7674132" y="2806352"/>
            <a:ext cx="2049290" cy="2974600"/>
            <a:chOff x="7674132" y="2806352"/>
            <a:chExt cx="2049290" cy="2974600"/>
          </a:xfrm>
        </p:grpSpPr>
        <p:grpSp>
          <p:nvGrpSpPr>
            <p:cNvPr id="97" name="Group 6">
              <a:extLst>
                <a:ext uri="{FF2B5EF4-FFF2-40B4-BE49-F238E27FC236}">
                  <a16:creationId xmlns:a16="http://schemas.microsoft.com/office/drawing/2014/main" id="{E3C718C4-911B-44EC-8D31-0FD314FF4172}"/>
                </a:ext>
              </a:extLst>
            </p:cNvPr>
            <p:cNvGrpSpPr/>
            <p:nvPr/>
          </p:nvGrpSpPr>
          <p:grpSpPr>
            <a:xfrm>
              <a:off x="7674132" y="3080408"/>
              <a:ext cx="1266490" cy="2700544"/>
              <a:chOff x="7117718" y="3577949"/>
              <a:chExt cx="1266490" cy="2700544"/>
            </a:xfrm>
          </p:grpSpPr>
          <p:sp>
            <p:nvSpPr>
              <p:cNvPr id="99" name="Rectangle 91">
                <a:extLst>
                  <a:ext uri="{FF2B5EF4-FFF2-40B4-BE49-F238E27FC236}">
                    <a16:creationId xmlns:a16="http://schemas.microsoft.com/office/drawing/2014/main" id="{C1131BC7-57B2-4812-B958-7EA19F5AB594}"/>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00" name="Group 4">
                <a:extLst>
                  <a:ext uri="{FF2B5EF4-FFF2-40B4-BE49-F238E27FC236}">
                    <a16:creationId xmlns:a16="http://schemas.microsoft.com/office/drawing/2014/main" id="{CCE644B3-5A81-4F53-AD87-49907D96E5E1}"/>
                  </a:ext>
                </a:extLst>
              </p:cNvPr>
              <p:cNvGrpSpPr/>
              <p:nvPr/>
            </p:nvGrpSpPr>
            <p:grpSpPr>
              <a:xfrm>
                <a:off x="7344839" y="5551212"/>
                <a:ext cx="1039369" cy="214398"/>
                <a:chOff x="7344839" y="5551212"/>
                <a:chExt cx="1039369" cy="214398"/>
              </a:xfrm>
            </p:grpSpPr>
            <p:sp>
              <p:nvSpPr>
                <p:cNvPr id="105" name="Rectangle 74">
                  <a:extLst>
                    <a:ext uri="{FF2B5EF4-FFF2-40B4-BE49-F238E27FC236}">
                      <a16:creationId xmlns:a16="http://schemas.microsoft.com/office/drawing/2014/main" id="{26DF6C24-FEEB-4819-9D8A-366F7BE6CACE}"/>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6" name="Rectangle 92">
                  <a:extLst>
                    <a:ext uri="{FF2B5EF4-FFF2-40B4-BE49-F238E27FC236}">
                      <a16:creationId xmlns:a16="http://schemas.microsoft.com/office/drawing/2014/main" id="{E06BF5C1-776E-4296-8610-AFE3FEF5B603}"/>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7" name="Line 75">
                  <a:extLst>
                    <a:ext uri="{FF2B5EF4-FFF2-40B4-BE49-F238E27FC236}">
                      <a16:creationId xmlns:a16="http://schemas.microsoft.com/office/drawing/2014/main" id="{00089C6B-4B90-4F63-8294-27C9F624C14A}"/>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8" name="Line 76">
                  <a:extLst>
                    <a:ext uri="{FF2B5EF4-FFF2-40B4-BE49-F238E27FC236}">
                      <a16:creationId xmlns:a16="http://schemas.microsoft.com/office/drawing/2014/main" id="{E8431161-0514-4BD6-B96F-7CCBA4BAD2A9}"/>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01" name="Rectangle 86">
                <a:extLst>
                  <a:ext uri="{FF2B5EF4-FFF2-40B4-BE49-F238E27FC236}">
                    <a16:creationId xmlns:a16="http://schemas.microsoft.com/office/drawing/2014/main" id="{5140E2B3-FBCA-4FFB-A636-776053606A28}"/>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04" name="Text Box 116">
                <a:extLst>
                  <a:ext uri="{FF2B5EF4-FFF2-40B4-BE49-F238E27FC236}">
                    <a16:creationId xmlns:a16="http://schemas.microsoft.com/office/drawing/2014/main" id="{F6943953-0C18-4FB6-BBDC-284B215319E8}"/>
                  </a:ext>
                </a:extLst>
              </p:cNvPr>
              <p:cNvSpPr txBox="1">
                <a:spLocks noChangeArrowheads="1"/>
              </p:cNvSpPr>
              <p:nvPr/>
            </p:nvSpPr>
            <p:spPr bwMode="auto">
              <a:xfrm>
                <a:off x="7117718" y="5970716"/>
                <a:ext cx="104708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do emissor</a:t>
                </a:r>
              </a:p>
            </p:txBody>
          </p:sp>
        </p:grpSp>
        <p:sp>
          <p:nvSpPr>
            <p:cNvPr id="98" name="Curved Down Arrow 5">
              <a:extLst>
                <a:ext uri="{FF2B5EF4-FFF2-40B4-BE49-F238E27FC236}">
                  <a16:creationId xmlns:a16="http://schemas.microsoft.com/office/drawing/2014/main" id="{789B1C82-CC3E-45B7-B5BA-61C34987FB37}"/>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09" name="Group 12">
            <a:extLst>
              <a:ext uri="{FF2B5EF4-FFF2-40B4-BE49-F238E27FC236}">
                <a16:creationId xmlns:a16="http://schemas.microsoft.com/office/drawing/2014/main" id="{C3D3A5F1-0C99-4CD5-8EA5-FC6E72CD9D85}"/>
              </a:ext>
            </a:extLst>
          </p:cNvPr>
          <p:cNvGrpSpPr/>
          <p:nvPr/>
        </p:nvGrpSpPr>
        <p:grpSpPr>
          <a:xfrm>
            <a:off x="4989152" y="1607125"/>
            <a:ext cx="4984933" cy="885919"/>
            <a:chOff x="4989152" y="1607125"/>
            <a:chExt cx="4984933" cy="885919"/>
          </a:xfrm>
        </p:grpSpPr>
        <p:grpSp>
          <p:nvGrpSpPr>
            <p:cNvPr id="110" name="Group 7">
              <a:extLst>
                <a:ext uri="{FF2B5EF4-FFF2-40B4-BE49-F238E27FC236}">
                  <a16:creationId xmlns:a16="http://schemas.microsoft.com/office/drawing/2014/main" id="{FED382F3-7A78-46C0-BDB0-A1984DC820E5}"/>
                </a:ext>
              </a:extLst>
            </p:cNvPr>
            <p:cNvGrpSpPr/>
            <p:nvPr/>
          </p:nvGrpSpPr>
          <p:grpSpPr>
            <a:xfrm>
              <a:off x="4989152" y="1652814"/>
              <a:ext cx="4984933" cy="840230"/>
              <a:chOff x="4432738" y="2150355"/>
              <a:chExt cx="4984933" cy="840230"/>
            </a:xfrm>
          </p:grpSpPr>
          <p:sp>
            <p:nvSpPr>
              <p:cNvPr id="112" name="Line 105">
                <a:extLst>
                  <a:ext uri="{FF2B5EF4-FFF2-40B4-BE49-F238E27FC236}">
                    <a16:creationId xmlns:a16="http://schemas.microsoft.com/office/drawing/2014/main" id="{5118F405-94EB-4F75-A50C-B00DFE378F60}"/>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13" name="Text Box 104">
                <a:extLst>
                  <a:ext uri="{FF2B5EF4-FFF2-40B4-BE49-F238E27FC236}">
                    <a16:creationId xmlns:a16="http://schemas.microsoft.com/office/drawing/2014/main" id="{C66DDE96-D628-4444-A3E1-5EC3BDC3FD9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Aplicação removendo dados dos buffers de sockets TCP</a:t>
                </a:r>
              </a:p>
            </p:txBody>
          </p:sp>
          <p:sp>
            <p:nvSpPr>
              <p:cNvPr id="114" name="Rectangle 86">
                <a:extLst>
                  <a:ext uri="{FF2B5EF4-FFF2-40B4-BE49-F238E27FC236}">
                    <a16:creationId xmlns:a16="http://schemas.microsoft.com/office/drawing/2014/main" id="{07B4A522-16BD-4CEA-A7FC-880DA5EBDD0C}"/>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11" name="Curved Down Arrow 55">
              <a:extLst>
                <a:ext uri="{FF2B5EF4-FFF2-40B4-BE49-F238E27FC236}">
                  <a16:creationId xmlns:a16="http://schemas.microsoft.com/office/drawing/2014/main" id="{B7B79858-B603-47A3-9B86-3424A1391CB9}"/>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859008616"/>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do TCP</a:t>
            </a:r>
            <a:endParaRPr lang="en-US" sz="4400" b="0" dirty="0"/>
          </a:p>
        </p:txBody>
      </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lang="pt-BR" sz="2400" dirty="0">
                <a:solidFill>
                  <a:prstClr val="black"/>
                </a:solidFill>
              </a:rPr>
              <a:t>O que acontece se a camada de rede fornecer dados mais rápido do que a camada de aplicação remove dados dos buffers de socket?</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0385"/>
            <a:ext cx="4164772" cy="2531225"/>
            <a:chOff x="363537" y="4105275"/>
            <a:chExt cx="4164772" cy="2531225"/>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955490"/>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2086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lvl="0">
                <a:lnSpc>
                  <a:spcPct val="90000"/>
                </a:lnSpc>
                <a:defRPr/>
              </a:pPr>
              <a:r>
                <a:rPr lang="pt-BR" altLang="en-US" sz="2400" dirty="0">
                  <a:solidFill>
                    <a:prstClr val="black"/>
                  </a:solidFill>
                  <a:latin typeface="Calibri" panose="020F0502020204030204"/>
                </a:rPr>
                <a:t>receptor controla emissor, para que o emissor não transborde o buffer do receptor transmitindo muito e muito rápido
</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622993" y="4105275"/>
              <a:ext cx="2642426" cy="523875"/>
              <a:chOff x="3369" y="216"/>
              <a:chExt cx="1551"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551"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69" y="216"/>
                <a:ext cx="1551"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controle</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de </a:t>
                </a:r>
                <a:r>
                  <a:rPr kumimoji="0" lang="en-US" sz="28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fluxo</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p:txBody>
          </p:sp>
        </p:gr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
        <p:nvSpPr>
          <p:cNvPr id="53" name="Rectangle 72">
            <a:extLst>
              <a:ext uri="{FF2B5EF4-FFF2-40B4-BE49-F238E27FC236}">
                <a16:creationId xmlns:a16="http://schemas.microsoft.com/office/drawing/2014/main" id="{1007AD56-56B6-42C8-91FC-9DF457975697}"/>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4" name="Freeform 32">
            <a:extLst>
              <a:ext uri="{FF2B5EF4-FFF2-40B4-BE49-F238E27FC236}">
                <a16:creationId xmlns:a16="http://schemas.microsoft.com/office/drawing/2014/main" id="{1285307F-5F69-474B-ADB1-DAF9E0A6EA05}"/>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Rectangle 40">
            <a:extLst>
              <a:ext uri="{FF2B5EF4-FFF2-40B4-BE49-F238E27FC236}">
                <a16:creationId xmlns:a16="http://schemas.microsoft.com/office/drawing/2014/main" id="{3878573E-C355-45BD-8A9C-B7E6BC349E1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7" name="Oval 31">
            <a:extLst>
              <a:ext uri="{FF2B5EF4-FFF2-40B4-BE49-F238E27FC236}">
                <a16:creationId xmlns:a16="http://schemas.microsoft.com/office/drawing/2014/main" id="{ADF185E0-8669-4F1F-B427-604012D034A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srgbClr val="000000"/>
                </a:solidFill>
                <a:effectLst/>
                <a:uLnTx/>
                <a:uFillTx/>
                <a:latin typeface="Arial" charset="0"/>
                <a:ea typeface="ＭＳ Ｐゴシック" charset="0"/>
              </a:rPr>
              <a:t>processo de</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600" kern="0" dirty="0">
                <a:solidFill>
                  <a:srgbClr val="000000"/>
                </a:solidFill>
                <a:latin typeface="Arial" charset="0"/>
                <a:ea typeface="ＭＳ Ｐゴシック" charset="0"/>
              </a:rPr>
              <a:t>aplicação</a:t>
            </a: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8" name="Group 47">
            <a:extLst>
              <a:ext uri="{FF2B5EF4-FFF2-40B4-BE49-F238E27FC236}">
                <a16:creationId xmlns:a16="http://schemas.microsoft.com/office/drawing/2014/main" id="{F0C49C84-33EE-4EC1-9C4C-3A2A31598686}"/>
              </a:ext>
            </a:extLst>
          </p:cNvPr>
          <p:cNvGrpSpPr>
            <a:grpSpLocks/>
          </p:cNvGrpSpPr>
          <p:nvPr/>
        </p:nvGrpSpPr>
        <p:grpSpPr bwMode="auto">
          <a:xfrm>
            <a:off x="7967485" y="2312058"/>
            <a:ext cx="1976440" cy="688975"/>
            <a:chOff x="1108" y="2345"/>
            <a:chExt cx="1245" cy="434"/>
          </a:xfrm>
        </p:grpSpPr>
        <p:sp>
          <p:nvSpPr>
            <p:cNvPr id="59" name="Rectangle 44">
              <a:extLst>
                <a:ext uri="{FF2B5EF4-FFF2-40B4-BE49-F238E27FC236}">
                  <a16:creationId xmlns:a16="http://schemas.microsoft.com/office/drawing/2014/main" id="{85F7711F-1E74-41E9-A2D0-62167ED56292}"/>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0" name="Text Box 46">
              <a:extLst>
                <a:ext uri="{FF2B5EF4-FFF2-40B4-BE49-F238E27FC236}">
                  <a16:creationId xmlns:a16="http://schemas.microsoft.com/office/drawing/2014/main" id="{B5549908-6BE4-4991-BE19-4465C51328E9}"/>
                </a:ext>
              </a:extLst>
            </p:cNvPr>
            <p:cNvSpPr txBox="1">
              <a:spLocks noChangeArrowheads="1"/>
            </p:cNvSpPr>
            <p:nvPr/>
          </p:nvSpPr>
          <p:spPr bwMode="auto">
            <a:xfrm>
              <a:off x="1108" y="2368"/>
              <a:ext cx="1245"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0" cap="none" spc="0" normalizeH="0" baseline="0" noProof="0" dirty="0">
                  <a:ln>
                    <a:noFill/>
                  </a:ln>
                  <a:solidFill>
                    <a:prstClr val="white">
                      <a:lumMod val="95000"/>
                    </a:prstClr>
                  </a:solidFill>
                  <a:effectLst/>
                  <a:uLnTx/>
                  <a:uFillTx/>
                </a:rPr>
                <a:t>buffers de recepção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kern="0" dirty="0">
                  <a:solidFill>
                    <a:prstClr val="white">
                      <a:lumMod val="95000"/>
                    </a:prstClr>
                  </a:solidFill>
                </a:rPr>
                <a:t>de sockets TCP</a:t>
              </a:r>
              <a:endParaRPr kumimoji="0" lang="pt-BR" sz="1600" b="0" i="0" u="none" strike="noStrike" kern="0" cap="none" spc="0" normalizeH="0" baseline="0" noProof="0" dirty="0">
                <a:ln>
                  <a:noFill/>
                </a:ln>
                <a:solidFill>
                  <a:prstClr val="white">
                    <a:lumMod val="95000"/>
                  </a:prstClr>
                </a:solidFill>
                <a:effectLst/>
                <a:uLnTx/>
                <a:uFillTx/>
              </a:endParaRPr>
            </a:p>
          </p:txBody>
        </p:sp>
      </p:grpSp>
      <p:sp>
        <p:nvSpPr>
          <p:cNvPr id="61" name="Oval 48">
            <a:extLst>
              <a:ext uri="{FF2B5EF4-FFF2-40B4-BE49-F238E27FC236}">
                <a16:creationId xmlns:a16="http://schemas.microsoft.com/office/drawing/2014/main" id="{103D700D-0D20-4855-BA0E-A979F3328110}"/>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64">
            <a:extLst>
              <a:ext uri="{FF2B5EF4-FFF2-40B4-BE49-F238E27FC236}">
                <a16:creationId xmlns:a16="http://schemas.microsoft.com/office/drawing/2014/main" id="{5BBDF19C-970D-445B-80B2-4B1453061CBB}"/>
              </a:ext>
            </a:extLst>
          </p:cNvPr>
          <p:cNvSpPr txBox="1">
            <a:spLocks noChangeArrowheads="1"/>
          </p:cNvSpPr>
          <p:nvPr/>
        </p:nvSpPr>
        <p:spPr bwMode="auto">
          <a:xfrm>
            <a:off x="8673225" y="336483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TCP</a:t>
            </a:r>
            <a:endParaRPr kumimoji="0" lang="pt-BR" sz="1400" b="0" i="0" u="none" strike="noStrike" kern="0" cap="none" spc="0" normalizeH="0" baseline="0" noProof="0" dirty="0">
              <a:ln>
                <a:noFill/>
              </a:ln>
              <a:solidFill>
                <a:srgbClr val="000000"/>
              </a:solidFill>
              <a:effectLst/>
              <a:uLnTx/>
              <a:uFillTx/>
            </a:endParaRPr>
          </a:p>
        </p:txBody>
      </p:sp>
      <p:sp>
        <p:nvSpPr>
          <p:cNvPr id="63" name="Oval 65">
            <a:extLst>
              <a:ext uri="{FF2B5EF4-FFF2-40B4-BE49-F238E27FC236}">
                <a16:creationId xmlns:a16="http://schemas.microsoft.com/office/drawing/2014/main" id="{C76C9072-397F-4376-8A56-6098291717C4}"/>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Text Box 66">
            <a:extLst>
              <a:ext uri="{FF2B5EF4-FFF2-40B4-BE49-F238E27FC236}">
                <a16:creationId xmlns:a16="http://schemas.microsoft.com/office/drawing/2014/main" id="{719AE8B8-29AE-4760-83D0-FB9C3EEC6994}"/>
              </a:ext>
            </a:extLst>
          </p:cNvPr>
          <p:cNvSpPr txBox="1">
            <a:spLocks noChangeArrowheads="1"/>
          </p:cNvSpPr>
          <p:nvPr/>
        </p:nvSpPr>
        <p:spPr bwMode="auto">
          <a:xfrm>
            <a:off x="8659564" y="4354979"/>
            <a:ext cx="70403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rPr>
              <a:t>código</a:t>
            </a:r>
          </a:p>
          <a:p>
            <a:pPr marL="0" marR="0" lvl="0" indent="0" algn="ctr" defTabSz="914400" rtl="0" eaLnBrk="0" fontAlgn="base" latinLnBrk="0" hangingPunct="0">
              <a:lnSpc>
                <a:spcPct val="100000"/>
              </a:lnSpc>
              <a:spcBef>
                <a:spcPct val="0"/>
              </a:spcBef>
              <a:spcAft>
                <a:spcPct val="0"/>
              </a:spcAft>
              <a:buClrTx/>
              <a:buSzTx/>
              <a:buFontTx/>
              <a:buNone/>
              <a:tabLst/>
              <a:defRPr/>
            </a:pPr>
            <a:r>
              <a:rPr lang="pt-BR" sz="1400" kern="0" dirty="0">
                <a:solidFill>
                  <a:srgbClr val="000000"/>
                </a:solidFill>
              </a:rPr>
              <a:t>IP</a:t>
            </a:r>
            <a:endParaRPr kumimoji="0" lang="pt-BR" sz="1400" b="0" i="0" u="none" strike="noStrike" kern="0" cap="none" spc="0" normalizeH="0" baseline="0" noProof="0" dirty="0">
              <a:ln>
                <a:noFill/>
              </a:ln>
              <a:solidFill>
                <a:srgbClr val="000000"/>
              </a:solidFill>
              <a:effectLst/>
              <a:uLnTx/>
              <a:uFillTx/>
            </a:endParaRPr>
          </a:p>
        </p:txBody>
      </p:sp>
      <p:sp>
        <p:nvSpPr>
          <p:cNvPr id="65" name="Line 68">
            <a:extLst>
              <a:ext uri="{FF2B5EF4-FFF2-40B4-BE49-F238E27FC236}">
                <a16:creationId xmlns:a16="http://schemas.microsoft.com/office/drawing/2014/main" id="{EB4128BD-7849-4626-BD96-96D209B9BFF3}"/>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Line 69">
            <a:extLst>
              <a:ext uri="{FF2B5EF4-FFF2-40B4-BE49-F238E27FC236}">
                <a16:creationId xmlns:a16="http://schemas.microsoft.com/office/drawing/2014/main" id="{14916DBE-D824-4B89-A73F-422B280A2D23}"/>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67" name="Group 56">
            <a:extLst>
              <a:ext uri="{FF2B5EF4-FFF2-40B4-BE49-F238E27FC236}">
                <a16:creationId xmlns:a16="http://schemas.microsoft.com/office/drawing/2014/main" id="{BD7FC610-046C-4D23-8E30-285FACB324CF}"/>
              </a:ext>
            </a:extLst>
          </p:cNvPr>
          <p:cNvGrpSpPr>
            <a:grpSpLocks/>
          </p:cNvGrpSpPr>
          <p:nvPr/>
        </p:nvGrpSpPr>
        <p:grpSpPr bwMode="auto">
          <a:xfrm>
            <a:off x="8745360" y="2104096"/>
            <a:ext cx="533400" cy="206375"/>
            <a:chOff x="2003" y="1816"/>
            <a:chExt cx="336" cy="130"/>
          </a:xfrm>
        </p:grpSpPr>
        <p:sp>
          <p:nvSpPr>
            <p:cNvPr id="68" name="Rectangle 16">
              <a:extLst>
                <a:ext uri="{FF2B5EF4-FFF2-40B4-BE49-F238E27FC236}">
                  <a16:creationId xmlns:a16="http://schemas.microsoft.com/office/drawing/2014/main" id="{6B8C5627-8AF4-4F2D-B933-36D209392111}"/>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9" name="Rectangle 17">
              <a:extLst>
                <a:ext uri="{FF2B5EF4-FFF2-40B4-BE49-F238E27FC236}">
                  <a16:creationId xmlns:a16="http://schemas.microsoft.com/office/drawing/2014/main" id="{FAD477A7-B349-46EB-A807-B5A67F3D7334}"/>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8">
              <a:extLst>
                <a:ext uri="{FF2B5EF4-FFF2-40B4-BE49-F238E27FC236}">
                  <a16:creationId xmlns:a16="http://schemas.microsoft.com/office/drawing/2014/main" id="{CC6A635B-7130-4FCF-8D43-A8D2E30F268C}"/>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1" name="Rectangle 19">
              <a:extLst>
                <a:ext uri="{FF2B5EF4-FFF2-40B4-BE49-F238E27FC236}">
                  <a16:creationId xmlns:a16="http://schemas.microsoft.com/office/drawing/2014/main" id="{12B91DDD-5D92-4AE4-B9D3-6E4A2091A665}"/>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72" name="Text Box 103">
            <a:extLst>
              <a:ext uri="{FF2B5EF4-FFF2-40B4-BE49-F238E27FC236}">
                <a16:creationId xmlns:a16="http://schemas.microsoft.com/office/drawing/2014/main" id="{DBB2EA3F-D4B9-49BD-9B8A-A20445F19A69}"/>
              </a:ext>
            </a:extLst>
          </p:cNvPr>
          <p:cNvSpPr txBox="1">
            <a:spLocks noChangeArrowheads="1"/>
          </p:cNvSpPr>
          <p:nvPr/>
        </p:nvSpPr>
        <p:spPr bwMode="auto">
          <a:xfrm>
            <a:off x="7052451" y="5823520"/>
            <a:ext cx="370967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rPr>
              <a:t>pilha de protocolos do receptor
</a:t>
            </a:r>
            <a:endParaRPr kumimoji="0" lang="pt-BR" sz="2000" b="0" i="0" u="none" strike="noStrike" kern="0" cap="none" spc="0" normalizeH="0" baseline="0" noProof="0" dirty="0">
              <a:ln>
                <a:noFill/>
              </a:ln>
              <a:solidFill>
                <a:srgbClr val="000000"/>
              </a:solidFill>
              <a:effectLst/>
              <a:uLnTx/>
              <a:uFillTx/>
            </a:endParaRPr>
          </a:p>
        </p:txBody>
      </p:sp>
      <p:sp>
        <p:nvSpPr>
          <p:cNvPr id="73" name="Line 115">
            <a:extLst>
              <a:ext uri="{FF2B5EF4-FFF2-40B4-BE49-F238E27FC236}">
                <a16:creationId xmlns:a16="http://schemas.microsoft.com/office/drawing/2014/main" id="{174D409E-D196-4A3C-A965-3C2690E7C12A}"/>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Line 118">
            <a:extLst>
              <a:ext uri="{FF2B5EF4-FFF2-40B4-BE49-F238E27FC236}">
                <a16:creationId xmlns:a16="http://schemas.microsoft.com/office/drawing/2014/main" id="{F49DABC1-D3E3-4B23-B25A-1E2FE3AF9475}"/>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75" name="Group 124">
            <a:extLst>
              <a:ext uri="{FF2B5EF4-FFF2-40B4-BE49-F238E27FC236}">
                <a16:creationId xmlns:a16="http://schemas.microsoft.com/office/drawing/2014/main" id="{ED35554F-29D7-4DCD-836A-153D004E6E26}"/>
              </a:ext>
            </a:extLst>
          </p:cNvPr>
          <p:cNvGrpSpPr>
            <a:grpSpLocks/>
          </p:cNvGrpSpPr>
          <p:nvPr/>
        </p:nvGrpSpPr>
        <p:grpSpPr bwMode="auto">
          <a:xfrm flipH="1">
            <a:off x="10523360" y="4590121"/>
            <a:ext cx="869950" cy="906462"/>
            <a:chOff x="-44" y="1473"/>
            <a:chExt cx="981" cy="1105"/>
          </a:xfrm>
        </p:grpSpPr>
        <p:pic>
          <p:nvPicPr>
            <p:cNvPr id="76" name="Picture 125" descr="desktop_computer_stylized_medium">
              <a:extLst>
                <a:ext uri="{FF2B5EF4-FFF2-40B4-BE49-F238E27FC236}">
                  <a16:creationId xmlns:a16="http://schemas.microsoft.com/office/drawing/2014/main" id="{5DF46453-657D-4F4D-94B6-A68D39AEBF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26">
              <a:extLst>
                <a:ext uri="{FF2B5EF4-FFF2-40B4-BE49-F238E27FC236}">
                  <a16:creationId xmlns:a16="http://schemas.microsoft.com/office/drawing/2014/main" id="{57D22724-1EAC-410D-8F2A-07ABD5510F3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8" name="Line 117">
            <a:extLst>
              <a:ext uri="{FF2B5EF4-FFF2-40B4-BE49-F238E27FC236}">
                <a16:creationId xmlns:a16="http://schemas.microsoft.com/office/drawing/2014/main" id="{7C1C7E31-003E-4122-89F1-8E3199C3CE46}"/>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grpSp>
        <p:nvGrpSpPr>
          <p:cNvPr id="79" name="Group 11">
            <a:extLst>
              <a:ext uri="{FF2B5EF4-FFF2-40B4-BE49-F238E27FC236}">
                <a16:creationId xmlns:a16="http://schemas.microsoft.com/office/drawing/2014/main" id="{E5AE7B6F-07F2-4687-A3CE-FC0EC43883A4}"/>
              </a:ext>
            </a:extLst>
          </p:cNvPr>
          <p:cNvGrpSpPr/>
          <p:nvPr/>
        </p:nvGrpSpPr>
        <p:grpSpPr>
          <a:xfrm>
            <a:off x="7674132" y="2806352"/>
            <a:ext cx="2049290" cy="2974600"/>
            <a:chOff x="7674132" y="2806352"/>
            <a:chExt cx="2049290" cy="2974600"/>
          </a:xfrm>
        </p:grpSpPr>
        <p:grpSp>
          <p:nvGrpSpPr>
            <p:cNvPr id="80" name="Group 6">
              <a:extLst>
                <a:ext uri="{FF2B5EF4-FFF2-40B4-BE49-F238E27FC236}">
                  <a16:creationId xmlns:a16="http://schemas.microsoft.com/office/drawing/2014/main" id="{5416982F-B0B2-4FC6-B58B-AE70915D0A63}"/>
                </a:ext>
              </a:extLst>
            </p:cNvPr>
            <p:cNvGrpSpPr/>
            <p:nvPr/>
          </p:nvGrpSpPr>
          <p:grpSpPr>
            <a:xfrm>
              <a:off x="7674132" y="3080408"/>
              <a:ext cx="1266490" cy="2700544"/>
              <a:chOff x="7117718" y="3577949"/>
              <a:chExt cx="1266490" cy="2700544"/>
            </a:xfrm>
          </p:grpSpPr>
          <p:sp>
            <p:nvSpPr>
              <p:cNvPr id="82" name="Rectangle 91">
                <a:extLst>
                  <a:ext uri="{FF2B5EF4-FFF2-40B4-BE49-F238E27FC236}">
                    <a16:creationId xmlns:a16="http://schemas.microsoft.com/office/drawing/2014/main" id="{E1D4E7F1-ED1D-4D37-A7E0-29B3B6D86FA6}"/>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83" name="Group 4">
                <a:extLst>
                  <a:ext uri="{FF2B5EF4-FFF2-40B4-BE49-F238E27FC236}">
                    <a16:creationId xmlns:a16="http://schemas.microsoft.com/office/drawing/2014/main" id="{CA110599-909C-439B-B83F-A5321FBAD580}"/>
                  </a:ext>
                </a:extLst>
              </p:cNvPr>
              <p:cNvGrpSpPr/>
              <p:nvPr/>
            </p:nvGrpSpPr>
            <p:grpSpPr>
              <a:xfrm>
                <a:off x="7344839" y="5551212"/>
                <a:ext cx="1039369" cy="214398"/>
                <a:chOff x="7344839" y="5551212"/>
                <a:chExt cx="1039369" cy="214398"/>
              </a:xfrm>
            </p:grpSpPr>
            <p:sp>
              <p:nvSpPr>
                <p:cNvPr id="86" name="Rectangle 74">
                  <a:extLst>
                    <a:ext uri="{FF2B5EF4-FFF2-40B4-BE49-F238E27FC236}">
                      <a16:creationId xmlns:a16="http://schemas.microsoft.com/office/drawing/2014/main" id="{2866E06B-01DE-4C5A-A004-087E11B6D994}"/>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Rectangle 92">
                  <a:extLst>
                    <a:ext uri="{FF2B5EF4-FFF2-40B4-BE49-F238E27FC236}">
                      <a16:creationId xmlns:a16="http://schemas.microsoft.com/office/drawing/2014/main" id="{A4429B4E-467D-497B-9C6F-36A863DB25F8}"/>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Line 75">
                  <a:extLst>
                    <a:ext uri="{FF2B5EF4-FFF2-40B4-BE49-F238E27FC236}">
                      <a16:creationId xmlns:a16="http://schemas.microsoft.com/office/drawing/2014/main" id="{F98E6847-8B4D-49C2-8D20-905A1EA43A79}"/>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9" name="Line 76">
                  <a:extLst>
                    <a:ext uri="{FF2B5EF4-FFF2-40B4-BE49-F238E27FC236}">
                      <a16:creationId xmlns:a16="http://schemas.microsoft.com/office/drawing/2014/main" id="{EC58A4AB-FCEE-4590-9625-BBC7BF6EE83C}"/>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4" name="Rectangle 86">
                <a:extLst>
                  <a:ext uri="{FF2B5EF4-FFF2-40B4-BE49-F238E27FC236}">
                    <a16:creationId xmlns:a16="http://schemas.microsoft.com/office/drawing/2014/main" id="{EC0087DB-78F4-4F74-92C3-986C8D44AC70}"/>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Text Box 116">
                <a:extLst>
                  <a:ext uri="{FF2B5EF4-FFF2-40B4-BE49-F238E27FC236}">
                    <a16:creationId xmlns:a16="http://schemas.microsoft.com/office/drawing/2014/main" id="{151D0FA1-5D8F-428D-873A-F567C4B78D74}"/>
                  </a:ext>
                </a:extLst>
              </p:cNvPr>
              <p:cNvSpPr txBox="1">
                <a:spLocks noChangeArrowheads="1"/>
              </p:cNvSpPr>
              <p:nvPr/>
            </p:nvSpPr>
            <p:spPr bwMode="auto">
              <a:xfrm>
                <a:off x="7117718" y="5970716"/>
                <a:ext cx="104708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400" b="0" i="0" u="none" strike="noStrike" kern="0" cap="none" spc="0" normalizeH="0" baseline="0" noProof="0" dirty="0">
                    <a:ln>
                      <a:noFill/>
                    </a:ln>
                    <a:solidFill>
                      <a:srgbClr val="000000"/>
                    </a:solidFill>
                    <a:effectLst/>
                    <a:uLnTx/>
                    <a:uFillTx/>
                    <a:latin typeface="Tahoma" charset="0"/>
                    <a:ea typeface="ＭＳ Ｐゴシック" charset="0"/>
                    <a:cs typeface="+mn-cs"/>
                  </a:rPr>
                  <a:t>do emissor</a:t>
                </a:r>
              </a:p>
            </p:txBody>
          </p:sp>
        </p:grpSp>
        <p:sp>
          <p:nvSpPr>
            <p:cNvPr id="81" name="Curved Down Arrow 5">
              <a:extLst>
                <a:ext uri="{FF2B5EF4-FFF2-40B4-BE49-F238E27FC236}">
                  <a16:creationId xmlns:a16="http://schemas.microsoft.com/office/drawing/2014/main" id="{73AFA096-39E0-49DF-B783-1A9C0124A0DC}"/>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90" name="Group 12">
            <a:extLst>
              <a:ext uri="{FF2B5EF4-FFF2-40B4-BE49-F238E27FC236}">
                <a16:creationId xmlns:a16="http://schemas.microsoft.com/office/drawing/2014/main" id="{D4AD49D3-A9C7-4181-91CA-40B4F88DF7FF}"/>
              </a:ext>
            </a:extLst>
          </p:cNvPr>
          <p:cNvGrpSpPr/>
          <p:nvPr/>
        </p:nvGrpSpPr>
        <p:grpSpPr>
          <a:xfrm>
            <a:off x="4989152" y="1607125"/>
            <a:ext cx="4984933" cy="885919"/>
            <a:chOff x="4989152" y="1607125"/>
            <a:chExt cx="4984933" cy="885919"/>
          </a:xfrm>
        </p:grpSpPr>
        <p:grpSp>
          <p:nvGrpSpPr>
            <p:cNvPr id="91" name="Group 7">
              <a:extLst>
                <a:ext uri="{FF2B5EF4-FFF2-40B4-BE49-F238E27FC236}">
                  <a16:creationId xmlns:a16="http://schemas.microsoft.com/office/drawing/2014/main" id="{3412A745-8FD4-4727-80A4-AD2DF6F35F21}"/>
                </a:ext>
              </a:extLst>
            </p:cNvPr>
            <p:cNvGrpSpPr/>
            <p:nvPr/>
          </p:nvGrpSpPr>
          <p:grpSpPr>
            <a:xfrm>
              <a:off x="4989152" y="1652814"/>
              <a:ext cx="4984933" cy="840230"/>
              <a:chOff x="4432738" y="2150355"/>
              <a:chExt cx="4984933" cy="840230"/>
            </a:xfrm>
          </p:grpSpPr>
          <p:sp>
            <p:nvSpPr>
              <p:cNvPr id="93" name="Line 105">
                <a:extLst>
                  <a:ext uri="{FF2B5EF4-FFF2-40B4-BE49-F238E27FC236}">
                    <a16:creationId xmlns:a16="http://schemas.microsoft.com/office/drawing/2014/main" id="{EC2749E6-4B0F-4824-ABF2-23C2F87817E4}"/>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Text Box 104">
                <a:extLst>
                  <a:ext uri="{FF2B5EF4-FFF2-40B4-BE49-F238E27FC236}">
                    <a16:creationId xmlns:a16="http://schemas.microsoft.com/office/drawing/2014/main" id="{7981CB50-BDCC-493E-8DC0-4C5E7EC119D2}"/>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pt-BR"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Aplicação removendo dados dos buffers de sockets TCP</a:t>
                </a:r>
              </a:p>
            </p:txBody>
          </p:sp>
          <p:sp>
            <p:nvSpPr>
              <p:cNvPr id="95" name="Rectangle 86">
                <a:extLst>
                  <a:ext uri="{FF2B5EF4-FFF2-40B4-BE49-F238E27FC236}">
                    <a16:creationId xmlns:a16="http://schemas.microsoft.com/office/drawing/2014/main" id="{97716888-0374-45CF-BCA4-FBCCEC623BB0}"/>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92" name="Curved Down Arrow 55">
              <a:extLst>
                <a:ext uri="{FF2B5EF4-FFF2-40B4-BE49-F238E27FC236}">
                  <a16:creationId xmlns:a16="http://schemas.microsoft.com/office/drawing/2014/main" id="{443CA7BD-B583-41DC-9E3A-98BA61023DBB}"/>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329041873"/>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do TCP</a:t>
            </a:r>
            <a:endParaRPr lang="pt-BR"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receptor TCP “</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anuncia” espaço livre em buffer no campo </a:t>
            </a:r>
            <a:r>
              <a:rPr kumimoji="0" lang="pt-BR"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rwnd</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 cabeçalho do TCP</a:t>
            </a:r>
          </a:p>
          <a:p>
            <a:pPr lvl="1">
              <a:lnSpc>
                <a:spcPct val="100000"/>
              </a:lnSpc>
              <a:defRPr/>
            </a:pP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tamanho</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a:t>
            </a:r>
            <a:r>
              <a:rPr kumimoji="0" lang="pt-BR"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RcvBuffer</a:t>
            </a:r>
            <a:r>
              <a:rPr kumimoji="0" lang="pt-BR"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rPr>
              <a:t>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é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configurado</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via </a:t>
            </a:r>
            <a:r>
              <a:rPr kumimoji="0" lang="pt-BR"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opções</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socket (</a:t>
            </a:r>
            <a:r>
              <a:rPr lang="pt-BR" altLang="en-US" dirty="0">
                <a:solidFill>
                  <a:prstClr val="black"/>
                </a:solidFill>
                <a:ea typeface="ＭＳ Ｐゴシック" panose="020B0600070205080204" pitchFamily="34" charset="-128"/>
              </a:rPr>
              <a:t>padrão típico é 4096 bytes</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1">
              <a:lnSpc>
                <a:spcPct val="100000"/>
              </a:lnSpc>
              <a:defRPr/>
            </a:pPr>
            <a:r>
              <a:rPr lang="pt-BR" altLang="en-US" dirty="0" err="1">
                <a:solidFill>
                  <a:prstClr val="black"/>
                </a:solidFill>
                <a:ea typeface="ＭＳ Ｐゴシック" panose="020B0600070205080204" pitchFamily="34" charset="-128"/>
              </a:rPr>
              <a:t>muitos</a:t>
            </a:r>
            <a:r>
              <a:rPr lang="pt-BR" altLang="en-US" dirty="0">
                <a:solidFill>
                  <a:prstClr val="black"/>
                </a:solidFill>
                <a:ea typeface="ＭＳ Ｐゴシック" panose="020B0600070205080204" pitchFamily="34" charset="-128"/>
              </a:rPr>
              <a:t> </a:t>
            </a:r>
            <a:r>
              <a:rPr lang="pt-BR" altLang="en-US" dirty="0" err="1">
                <a:solidFill>
                  <a:prstClr val="black"/>
                </a:solidFill>
                <a:ea typeface="ＭＳ Ｐゴシック" panose="020B0600070205080204" pitchFamily="34" charset="-128"/>
              </a:rPr>
              <a:t>sistemas</a:t>
            </a:r>
            <a:r>
              <a:rPr lang="pt-BR" altLang="en-US" dirty="0">
                <a:solidFill>
                  <a:prstClr val="black"/>
                </a:solidFill>
                <a:ea typeface="ＭＳ Ｐゴシック" panose="020B0600070205080204" pitchFamily="34" charset="-128"/>
              </a:rPr>
              <a:t> </a:t>
            </a:r>
            <a:r>
              <a:rPr lang="pt-BR" altLang="en-US" dirty="0" err="1">
                <a:solidFill>
                  <a:prstClr val="black"/>
                </a:solidFill>
                <a:ea typeface="ＭＳ Ｐゴシック" panose="020B0600070205080204" pitchFamily="34" charset="-128"/>
              </a:rPr>
              <a:t>operacionais</a:t>
            </a:r>
            <a:r>
              <a:rPr lang="pt-BR" altLang="en-US" dirty="0">
                <a:solidFill>
                  <a:prstClr val="black"/>
                </a:solidFill>
                <a:ea typeface="ＭＳ Ｐゴシック" panose="020B0600070205080204" pitchFamily="34" charset="-128"/>
              </a:rPr>
              <a:t> </a:t>
            </a:r>
            <a:r>
              <a:rPr lang="pt-BR" altLang="en-US" dirty="0" err="1">
                <a:solidFill>
                  <a:prstClr val="black"/>
                </a:solidFill>
                <a:ea typeface="ＭＳ Ｐゴシック" panose="020B0600070205080204" pitchFamily="34" charset="-128"/>
              </a:rPr>
              <a:t>autoajustam</a:t>
            </a:r>
            <a:r>
              <a:rPr lang="pt-BR" altLang="en-US" dirty="0">
                <a:solidFill>
                  <a:prstClr val="black"/>
                </a:solidFill>
                <a:ea typeface="ＭＳ Ｐゴシック" panose="020B0600070205080204" pitchFamily="34" charset="-128"/>
              </a:rPr>
              <a:t> o  </a:t>
            </a:r>
            <a:r>
              <a:rPr kumimoji="0" lang="pt-BR"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RcvBuffer</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emissor</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limita</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quantidade</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de dados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não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reconhecidos</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em</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voo</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para </a:t>
            </a:r>
            <a:r>
              <a:rPr kumimoji="0" lang="pt-BR"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rwnd</a:t>
            </a:r>
            <a:endParaRPr kumimoji="0" lang="pt-BR"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garante</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que o buffer de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recepção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não</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irá</a:t>
            </a: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a:t>
            </a:r>
            <a:r>
              <a:rPr kumimoji="0" lang="pt-BR"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transbordar</a:t>
            </a: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endPar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6" y="2351087"/>
            <a:ext cx="2589025" cy="2155825"/>
            <a:chOff x="512" y="1294"/>
            <a:chExt cx="1896"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688" y="1568"/>
              <a:ext cx="149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a:ln>
                    <a:noFill/>
                  </a:ln>
                  <a:solidFill>
                    <a:prstClr val="white"/>
                  </a:solidFill>
                  <a:effectLst/>
                  <a:uLnTx/>
                  <a:uFillTx/>
                  <a:latin typeface="Tahoma" charset="0"/>
                  <a:ea typeface="ＭＳ Ｐゴシック" charset="0"/>
                  <a:cs typeface="+mn-cs"/>
                </a:rPr>
                <a:t>dados em buffer</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526" y="1918"/>
              <a:ext cx="1882"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2000" b="0" i="0" u="none" strike="noStrike" kern="0" cap="none" spc="0" normalizeH="0" baseline="0" noProof="0" dirty="0">
                  <a:ln>
                    <a:noFill/>
                  </a:ln>
                  <a:solidFill>
                    <a:srgbClr val="000000"/>
                  </a:solidFill>
                  <a:effectLst/>
                  <a:uLnTx/>
                  <a:uFillTx/>
                  <a:latin typeface="Tahoma" charset="0"/>
                  <a:ea typeface="ＭＳ Ｐゴシック" charset="0"/>
                  <a:cs typeface="+mn-cs"/>
                </a:rPr>
                <a:t>espaço em buffer livre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rwnd</a:t>
            </a:r>
            <a:endParaRPr kumimoji="0" lang="pt-BR" sz="16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RcvBuffer</a:t>
            </a:r>
            <a:endParaRPr kumimoji="0" lang="pt-BR" sz="16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7937006" y="4486274"/>
            <a:ext cx="2956259"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latin typeface="Calibri" panose="020F0502020204030204"/>
              </a:rPr>
              <a:t>Cargas dos segmentos TCP
</a:t>
            </a:r>
            <a:endParaRPr kumimoji="0" lang="pt-BR" sz="2000" b="0" i="0" u="none" strike="noStrike" kern="0" cap="none" spc="0" normalizeH="0" baseline="0" noProof="0" dirty="0">
              <a:ln>
                <a:noFill/>
              </a:ln>
              <a:solidFill>
                <a:srgbClr val="000000"/>
              </a:solidFill>
              <a:effectLst/>
              <a:uLnTx/>
              <a:uFillTx/>
              <a:latin typeface="Calibri" panose="020F0502020204030204"/>
            </a:endParaRP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048945" y="1985962"/>
            <a:ext cx="2787944"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000" kern="0" dirty="0">
                <a:solidFill>
                  <a:srgbClr val="000000"/>
                </a:solidFill>
                <a:latin typeface="Calibri" panose="020F0502020204030204"/>
              </a:rPr>
              <a:t>ao processo de aplicação
</a:t>
            </a:r>
            <a:endParaRPr kumimoji="0" lang="pt-BR" sz="2000" b="0" i="0" u="none" strike="noStrike" kern="0" cap="none" spc="0" normalizeH="0" baseline="0" noProof="0" dirty="0">
              <a:ln>
                <a:noFill/>
              </a:ln>
              <a:solidFill>
                <a:srgbClr val="000000"/>
              </a:solidFill>
              <a:effectLst/>
              <a:uLnTx/>
              <a:uFillTx/>
              <a:latin typeface="Calibri" panose="020F0502020204030204"/>
            </a:endParaRP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239668" y="5138737"/>
            <a:ext cx="4193776"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algn="ctr" eaLnBrk="0" fontAlgn="base" hangingPunct="0">
              <a:spcBef>
                <a:spcPct val="0"/>
              </a:spcBef>
              <a:spcAft>
                <a:spcPct val="0"/>
              </a:spcAft>
              <a:defRPr/>
            </a:pPr>
            <a:r>
              <a:rPr lang="pt-BR" sz="2400" kern="0" dirty="0">
                <a:solidFill>
                  <a:srgbClr val="000000"/>
                </a:solidFill>
                <a:latin typeface="Calibri" panose="020F0502020204030204"/>
              </a:rPr>
              <a:t>Buffer do lado do receptor TCP
</a:t>
            </a:r>
            <a:endParaRPr kumimoji="0" lang="pt-BR" sz="2400" b="0" i="0" u="none" strike="noStrike" kern="0" cap="none" spc="0" normalizeH="0" baseline="0" noProof="0" dirty="0">
              <a:ln>
                <a:noFill/>
              </a:ln>
              <a:solidFill>
                <a:srgbClr val="000000"/>
              </a:solidFill>
              <a:effectLst/>
              <a:uLnTx/>
              <a:uFillTx/>
              <a:latin typeface="Calibri" panose="020F0502020204030204"/>
            </a:endParaRP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pt-BR" dirty="0" err="1"/>
              <a:t>Transport</a:t>
            </a:r>
            <a:r>
              <a:rPr lang="pt-BR" dirty="0"/>
              <a:t> </a:t>
            </a:r>
            <a:r>
              <a:rPr lang="pt-BR" dirty="0" err="1"/>
              <a:t>Layer</a:t>
            </a:r>
            <a:r>
              <a:rPr lang="pt-BR" dirty="0"/>
              <a:t>: 3-</a:t>
            </a:r>
            <a:fld id="{C4204591-24BD-A542-B9D5-F8D8A88D2FEE}" type="slidenum">
              <a:rPr lang="pt-BR" smtClean="0"/>
              <a:pPr/>
              <a:t>98</a:t>
            </a:fld>
            <a:endParaRPr lang="pt-BR"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pt-BR" sz="4800" dirty="0"/>
              <a:t>Controle de fluxo </a:t>
            </a:r>
            <a:r>
              <a:rPr lang="pt-BR" sz="4800"/>
              <a:t>do TCP</a:t>
            </a:r>
            <a:endParaRPr lang="pt-BR"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receptor TCP “</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anuncia” espaço livre em buffer no campo </a:t>
            </a:r>
            <a:r>
              <a:rPr kumimoji="0" lang="pt-BR"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rwnd</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 cabeçalho do TCP</a:t>
            </a:r>
          </a:p>
          <a:p>
            <a:pPr lvl="1">
              <a:lnSpc>
                <a:spcPct val="100000"/>
              </a:lnSpc>
              <a:defRPr/>
            </a:pP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tamanho de </a:t>
            </a:r>
            <a:r>
              <a:rPr kumimoji="0" lang="pt-BR"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RcvBuffer</a:t>
            </a:r>
            <a:r>
              <a:rPr kumimoji="0" lang="pt-BR"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rPr>
              <a:t> </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é configurado via opções de socket (</a:t>
            </a:r>
            <a:r>
              <a:rPr lang="pt-BR" altLang="en-US" dirty="0">
                <a:solidFill>
                  <a:prstClr val="black"/>
                </a:solidFill>
                <a:ea typeface="ＭＳ Ｐゴシック" panose="020B0600070205080204" pitchFamily="34" charset="-128"/>
              </a:rPr>
              <a:t>padrão típico é 4096 bytes</a:t>
            </a:r>
            <a:r>
              <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lvl="1">
              <a:lnSpc>
                <a:spcPct val="100000"/>
              </a:lnSpc>
              <a:defRPr/>
            </a:pPr>
            <a:r>
              <a:rPr lang="pt-BR" altLang="en-US" dirty="0">
                <a:solidFill>
                  <a:prstClr val="black"/>
                </a:solidFill>
                <a:ea typeface="ＭＳ Ｐゴシック" panose="020B0600070205080204" pitchFamily="34" charset="-128"/>
              </a:rPr>
              <a:t>muitos sistemas operacionais autoajustam o  </a:t>
            </a:r>
            <a:r>
              <a:rPr kumimoji="0" lang="pt-BR"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RcvBuffer</a:t>
            </a:r>
            <a:endParaRPr kumimoji="0" lang="pt-B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emissor limita a quantidade de dados não reconhecidos (“em voo</a:t>
            </a:r>
            <a:r>
              <a:rPr kumimoji="0" lang="pt-BR"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para </a:t>
            </a:r>
            <a:r>
              <a:rPr kumimoji="0" lang="pt-BR"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rPr>
              <a:t>rwnd</a:t>
            </a:r>
            <a:endParaRPr kumimoji="0" lang="pt-BR"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pt-BR"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garante que o buffer de recepção não irá transbordar</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563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0" eaLnBrk="0" fontAlgn="base" hangingPunct="0">
                <a:lnSpc>
                  <a:spcPct val="90000"/>
                </a:lnSpc>
                <a:spcBef>
                  <a:spcPct val="0"/>
                </a:spcBef>
                <a:spcAft>
                  <a:spcPct val="0"/>
                </a:spcAft>
                <a:defRPr/>
              </a:pPr>
              <a:r>
                <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controle de fluxo: número de</a:t>
              </a:r>
              <a:r>
                <a:rPr lang="pt-BR" dirty="0">
                  <a:solidFill>
                    <a:srgbClr val="000000"/>
                  </a:solidFill>
                  <a:latin typeface="Calibri" panose="020F0502020204030204"/>
                </a:rPr>
                <a:t> bytes que o receptor está disposto a aceitar</a:t>
              </a:r>
              <a:endPar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08874" y="2572087"/>
                <a:ext cx="1195668"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100" normalizeH="0" noProof="0" dirty="0">
                    <a:ln>
                      <a:noFill/>
                    </a:ln>
                    <a:solidFill>
                      <a:srgbClr val="000000"/>
                    </a:solidFill>
                    <a:effectLst/>
                    <a:uLnTx/>
                    <a:uFillTx/>
                    <a:latin typeface="Arial" charset="0"/>
                    <a:ea typeface="ＭＳ Ｐゴシック" charset="0"/>
                    <a:cs typeface="+mn-cs"/>
                  </a:rPr>
                  <a:t>janela de recepção</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8088702" y="1333330"/>
              <a:ext cx="1113353" cy="1221184"/>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pt-BR" sz="105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7692572" y="5646057"/>
              <a:ext cx="2743199"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formato de segmento TCP</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pt-BR"/>
              <a:t>Transport Layer: 3-</a:t>
            </a:r>
            <a:fld id="{C4204591-24BD-A542-B9D5-F8D8A88D2FEE}" type="slidenum">
              <a:rPr lang="pt-BR" smtClean="0"/>
              <a:pPr/>
              <a:t>99</a:t>
            </a:fld>
            <a:endParaRPr lang="pt-BR"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atrimônio Líquido">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Patrimônio Líquido">
      <a:fillStyleLst>
        <a:solidFill>
          <a:schemeClr val="phClr"/>
        </a:solidFill>
        <a:blipFill>
          <a:blip xmlns:r="http://schemas.openxmlformats.org/officeDocument/2006/relationships" r:embed="rId1">
            <a:duotone>
              <a:schemeClr val="phClr">
                <a:tint val="30000"/>
                <a:satMod val="300000"/>
              </a:schemeClr>
              <a:schemeClr val="phClr">
                <a:tint val="40000"/>
                <a:satMod val="200000"/>
              </a:schemeClr>
            </a:duotone>
          </a:blip>
          <a:tile tx="0" ty="0" sx="70000" sy="70000" flip="none" algn="ctr"/>
        </a:blipFill>
        <a:blipFill>
          <a:blip xmlns:r="http://schemas.openxmlformats.org/officeDocument/2006/relationships" r:embed="rId1">
            <a:duotone>
              <a:schemeClr val="phClr">
                <a:shade val="22000"/>
                <a:satMod val="160000"/>
              </a:schemeClr>
              <a:schemeClr val="phClr">
                <a:shade val="45000"/>
                <a:satMod val="100000"/>
              </a:schemeClr>
            </a:duotone>
          </a:blip>
          <a:tile tx="0" ty="0" sx="65000" sy="65000" flip="none" algn="ctr"/>
        </a:blipFill>
      </a:fillStyleLst>
      <a:lnStyleLst>
        <a:ln w="9525" cap="flat" cmpd="sng" algn="ctr">
          <a:solidFill>
            <a:schemeClr val="phClr">
              <a:shade val="60000"/>
              <a:satMod val="110000"/>
            </a:schemeClr>
          </a:solidFill>
          <a:prstDash val="solid"/>
        </a:ln>
        <a:ln w="127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algn="t" rotWithShape="0">
              <a:srgbClr val="000000">
                <a:alpha val="50000"/>
              </a:srgbClr>
            </a:outerShdw>
          </a:effectLst>
        </a:effectStyle>
        <a:effectStyle>
          <a:effectLst>
            <a:outerShdw blurRad="38100" dist="25400" dir="5400000" algn="t" rotWithShape="0">
              <a:srgbClr val="000000">
                <a:alpha val="50000"/>
              </a:srgbClr>
            </a:outerShdw>
          </a:effectLst>
        </a:effectStyle>
        <a:effectStyle>
          <a:effectLst>
            <a:outerShdw blurRad="50800" dist="50800" dir="5400000" algn="t" rotWithShape="0">
              <a:srgbClr val="000000">
                <a:alpha val="60000"/>
              </a:srgbClr>
            </a:outerShdw>
          </a:effectLst>
          <a:scene3d>
            <a:camera prst="isometricBottomUp" fov="0">
              <a:rot lat="0" lon="0" rev="0"/>
            </a:camera>
            <a:lightRig rig="soft" dir="b">
              <a:rot lat="0" lon="0" rev="9000000"/>
            </a:lightRig>
          </a:scene3d>
          <a:sp3d contourW="35000" prstMaterial="matte">
            <a:bevelT w="45000" h="38100" prst="convex"/>
            <a:contourClr>
              <a:schemeClr val="phClr">
                <a:tint val="10000"/>
                <a:satMod val="130000"/>
              </a:schemeClr>
            </a:contourClr>
          </a:sp3d>
        </a:effectStyle>
      </a:effectStyleLst>
      <a:bgFillStyleLst>
        <a:solidFill>
          <a:schemeClr val="phClr"/>
        </a:solidFill>
        <a:gradFill rotWithShape="1">
          <a:gsLst>
            <a:gs pos="0">
              <a:schemeClr val="phClr">
                <a:shade val="40000"/>
                <a:satMod val="165000"/>
              </a:schemeClr>
            </a:gs>
            <a:gs pos="50000">
              <a:schemeClr val="phClr">
                <a:shade val="80000"/>
                <a:satMod val="155000"/>
              </a:schemeClr>
            </a:gs>
            <a:gs pos="100000">
              <a:schemeClr val="phClr">
                <a:tint val="95000"/>
                <a:satMod val="200000"/>
              </a:schemeClr>
            </a:gs>
          </a:gsLst>
          <a:lin ang="16200000" scaled="1"/>
        </a:gradFill>
        <a:blipFill>
          <a:blip xmlns:r="http://schemas.openxmlformats.org/officeDocument/2006/relationships" r:embed="rId1">
            <a:duotone>
              <a:schemeClr val="phClr">
                <a:tint val="95000"/>
                <a:satMod val="200000"/>
              </a:schemeClr>
              <a:schemeClr val="phClr">
                <a:shade val="80000"/>
                <a:satMod val="100000"/>
              </a:schemeClr>
            </a:duotone>
          </a:blip>
          <a:tile tx="0" ty="0" sx="55000" sy="55000" flip="none" algn="tl"/>
        </a:blip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26902</TotalTime>
  <Words>19736</Words>
  <Application>Microsoft Office PowerPoint</Application>
  <PresentationFormat>Widescreen</PresentationFormat>
  <Paragraphs>3368</Paragraphs>
  <Slides>163</Slides>
  <Notes>159</Notes>
  <HiddenSlides>12</HiddenSlides>
  <MMClips>0</MMClips>
  <ScaleCrop>false</ScaleCrop>
  <HeadingPairs>
    <vt:vector size="8" baseType="variant">
      <vt:variant>
        <vt:lpstr>Fontes usadas</vt:lpstr>
      </vt:variant>
      <vt:variant>
        <vt:i4>19</vt:i4>
      </vt:variant>
      <vt:variant>
        <vt:lpstr>Tema</vt:lpstr>
      </vt:variant>
      <vt:variant>
        <vt:i4>2</vt:i4>
      </vt:variant>
      <vt:variant>
        <vt:lpstr>Servidores OLE inseridos</vt:lpstr>
      </vt:variant>
      <vt:variant>
        <vt:i4>1</vt:i4>
      </vt:variant>
      <vt:variant>
        <vt:lpstr>Títulos de slides</vt:lpstr>
      </vt:variant>
      <vt:variant>
        <vt:i4>163</vt:i4>
      </vt:variant>
    </vt:vector>
  </HeadingPairs>
  <TitlesOfParts>
    <vt:vector size="185" baseType="lpstr">
      <vt:lpstr>MS Mincho</vt:lpstr>
      <vt:lpstr>ＭＳ Ｐゴシック</vt:lpstr>
      <vt:lpstr>Aptos</vt:lpstr>
      <vt:lpstr>Arial</vt:lpstr>
      <vt:lpstr>Arial</vt:lpstr>
      <vt:lpstr>Arial Narrow</vt:lpstr>
      <vt:lpstr>Calibri</vt:lpstr>
      <vt:lpstr>Calibri Light</vt:lpstr>
      <vt:lpstr>Comic Sans MS</vt:lpstr>
      <vt:lpstr>Courier</vt:lpstr>
      <vt:lpstr>Courier New</vt:lpstr>
      <vt:lpstr>Courier Std</vt:lpstr>
      <vt:lpstr>Gill Sans MT</vt:lpstr>
      <vt:lpstr>Symbol</vt:lpstr>
      <vt:lpstr>Tahoma</vt:lpstr>
      <vt:lpstr>Times New Roman</vt:lpstr>
      <vt:lpstr>Wingdings</vt:lpstr>
      <vt:lpstr>Wingdings 2</vt:lpstr>
      <vt:lpstr>Wingdings 3</vt:lpstr>
      <vt:lpstr>Office Theme</vt:lpstr>
      <vt:lpstr>Patrimônio Líquido</vt:lpstr>
      <vt:lpstr>Picture</vt:lpstr>
      <vt:lpstr>Redes de Computadores</vt:lpstr>
      <vt:lpstr>Apresentação do PowerPoint</vt:lpstr>
      <vt:lpstr>Camada de Transporte: visão geral</vt:lpstr>
      <vt:lpstr>Camada de Transporte: roteiro</vt:lpstr>
      <vt:lpstr>Serviços e protocolos de transporte</vt:lpstr>
      <vt:lpstr>Serviços e protocolos: transporte versus rede</vt:lpstr>
      <vt:lpstr>Serviços e protocolos: transporte versus rede</vt:lpstr>
      <vt:lpstr>Ações da Camada de Transporte</vt:lpstr>
      <vt:lpstr>Ações da Camada de Transporte</vt:lpstr>
      <vt:lpstr>Dois principais protocolos de transporte da Internet</vt:lpstr>
      <vt:lpstr>Camada de transporte: roteiro</vt:lpstr>
      <vt:lpstr>Multiplexação / demultiplexação</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Como funciona a demultiplexação</vt:lpstr>
      <vt:lpstr>Demultiplexação sem conexão</vt:lpstr>
      <vt:lpstr>Demultiplexação sem conexão: um exemplo</vt:lpstr>
      <vt:lpstr>Demultiplexação orientada a conexão</vt:lpstr>
      <vt:lpstr>Demultiplexação orientada a conexão: exemplo</vt:lpstr>
      <vt:lpstr>Resumo</vt:lpstr>
      <vt:lpstr>Camada de transporte: roteiro</vt:lpstr>
      <vt:lpstr>UDP: User Datagram Protocol</vt:lpstr>
      <vt:lpstr>UDP: User Datagram Protocol</vt:lpstr>
      <vt:lpstr>UDP: User Datagram Protocol [RFC 768]</vt:lpstr>
      <vt:lpstr>UDP: Ações da Camada de Transporte</vt:lpstr>
      <vt:lpstr>UDP: Ações da Camada de Transporte</vt:lpstr>
      <vt:lpstr>UDP: Ações da Camada de Transporte</vt:lpstr>
      <vt:lpstr>Cabeçalho do segmento UDP</vt:lpstr>
      <vt:lpstr>Soma de verificação do UDP</vt:lpstr>
      <vt:lpstr>Soma de verificação do UDP</vt:lpstr>
      <vt:lpstr>Soma de verificação da Internet: um exemplo</vt:lpstr>
      <vt:lpstr>Soma de verificação da Internet: proteção fraca!</vt:lpstr>
      <vt:lpstr>Resumo: UDP</vt:lpstr>
      <vt:lpstr>Camada de transporte: roteiro</vt:lpstr>
      <vt:lpstr>Princípios de transferência confiável de dados</vt:lpstr>
      <vt:lpstr>Princípios de transferência confiável de dados</vt:lpstr>
      <vt:lpstr>Princípios de transferência confiável de dados</vt:lpstr>
      <vt:lpstr>Princípios de transferência confiável de dados</vt:lpstr>
      <vt:lpstr>Protocolo de transferência confiável de dados (rdt): interfaces</vt:lpstr>
      <vt:lpstr>Transferência confiável de dados: começando</vt:lpstr>
      <vt:lpstr>rdt1.0: transferência confiável por um canal confiável</vt:lpstr>
      <vt:lpstr>rdt2.0: canal com erros de bit</vt:lpstr>
      <vt:lpstr>rdt2.0: canal com erros de bit</vt:lpstr>
      <vt:lpstr>rdt2.0: especificações da FSM</vt:lpstr>
      <vt:lpstr>rdt2.0: especificações da FSM</vt:lpstr>
      <vt:lpstr>rdt2.0: operação sem erros</vt:lpstr>
      <vt:lpstr>rdt2.0: cenário de pacote corrompido</vt:lpstr>
      <vt:lpstr>rdt2.0 tem uma falha fatal!</vt:lpstr>
      <vt:lpstr>rdt2.1: emissor, manipulando ACK/NAKs corrompidos</vt:lpstr>
      <vt:lpstr>rdt2.1: receptor, manipulando ACK/NAKs corrompidos</vt:lpstr>
      <vt:lpstr>rdt2.1: discussão</vt:lpstr>
      <vt:lpstr>rdt2.2: um protocolo sem NAK</vt:lpstr>
      <vt:lpstr>rdt2.2: fragmentos do emissor e do receptor</vt:lpstr>
      <vt:lpstr>rdt3.0: canais com erros e perdas</vt:lpstr>
      <vt:lpstr>rdt3.0: canais com erros e perdas</vt:lpstr>
      <vt:lpstr>emissor rdt3.0</vt:lpstr>
      <vt:lpstr>emissor rdt3.0</vt:lpstr>
      <vt:lpstr>rdt3.0 em ação</vt:lpstr>
      <vt:lpstr>rdt3.0 em ação</vt:lpstr>
      <vt:lpstr>Desempenho do rdt3.0 (pare-e-espere)</vt:lpstr>
      <vt:lpstr>rdt3.0: operação pare-e-espere</vt:lpstr>
      <vt:lpstr>rdt3.0: operação pare-e-espere</vt:lpstr>
      <vt:lpstr>rdt3.0: operação de protocolos com pipeline</vt:lpstr>
      <vt:lpstr>Pipeline: aumento da utilização</vt:lpstr>
      <vt:lpstr>Go-Back-N: emissor</vt:lpstr>
      <vt:lpstr>Go-Back-N: receptor</vt:lpstr>
      <vt:lpstr>Go-Back-N em ação</vt:lpstr>
      <vt:lpstr>Repetição seletiva: a abordagem</vt:lpstr>
      <vt:lpstr>Repetição seletiva: janelas de emissor e receptor</vt:lpstr>
      <vt:lpstr>Repetição seletiva: janelas de emissor e receptor</vt:lpstr>
      <vt:lpstr>Repetição Seletiva em ação</vt:lpstr>
      <vt:lpstr>Repetição seletiva:  um dilema!</vt:lpstr>
      <vt:lpstr>Repetição seletiva:  um dilema!</vt:lpstr>
      <vt:lpstr>Camada de transporte: roteiro</vt:lpstr>
      <vt:lpstr>TCP: visão geral  RFCs: 793,1122, 2018, 5681, 7323</vt:lpstr>
      <vt:lpstr>Estrutura do segmento TCP</vt:lpstr>
      <vt:lpstr>Números de sequência do TCP, ACKs</vt:lpstr>
      <vt:lpstr>Números de sequência do TCP, ACKs</vt:lpstr>
      <vt:lpstr>Tempo e ida e volta e tempo limite do TCP</vt:lpstr>
      <vt:lpstr>Tempo e ida e volta e tempo limite do TCP</vt:lpstr>
      <vt:lpstr>Tempo e ida e volta e tempo limite do TCP</vt:lpstr>
      <vt:lpstr>Emissor TCP (simplificado)</vt:lpstr>
      <vt:lpstr>Receptor TCP: geração de ACK [RFC 5681]</vt:lpstr>
      <vt:lpstr>TCP: cenários de retransmissão</vt:lpstr>
      <vt:lpstr>TCP: cenários de retransmissão</vt:lpstr>
      <vt:lpstr>Retransmissão rápida do TCP</vt:lpstr>
      <vt:lpstr>Camada de transporte: roteiro</vt:lpstr>
      <vt:lpstr>Controle de fluxo do TCP</vt:lpstr>
      <vt:lpstr>Controle de fluxo do TCP</vt:lpstr>
      <vt:lpstr>Controle de fluxo do TCP</vt:lpstr>
      <vt:lpstr>Controle de fluxo do TCP</vt:lpstr>
      <vt:lpstr>Controle de fluxo do TCP</vt:lpstr>
      <vt:lpstr>Controle de fluxo do TCP</vt:lpstr>
      <vt:lpstr>Gerenciamento de conexão TCP</vt:lpstr>
      <vt:lpstr>Concordando em estabelecer uma conexão</vt:lpstr>
      <vt:lpstr>Cenários de handshake de 2 vias</vt:lpstr>
      <vt:lpstr>Cenários de handshake de 2 vias</vt:lpstr>
      <vt:lpstr>Cenários de handshake de 2 vias</vt:lpstr>
      <vt:lpstr>Handshake de 3 vias do TCP</vt:lpstr>
      <vt:lpstr>Um protocolo humano com handshake de 3 vias</vt:lpstr>
      <vt:lpstr>Ataque SYN Flood</vt:lpstr>
      <vt:lpstr>Fechando uma conexão TCP</vt:lpstr>
      <vt:lpstr>A flag RST</vt:lpstr>
      <vt:lpstr>Camada de transporte: roteiro</vt:lpstr>
      <vt:lpstr>Princípios de Controle de Congestionamentos</vt:lpstr>
      <vt:lpstr>Causas/custos de congestionamento: cenário 1 </vt:lpstr>
      <vt:lpstr>Causas/custos de congestionamento: cenário 2</vt:lpstr>
      <vt:lpstr>Causas/custos de congestionamento: cenário 2</vt:lpstr>
      <vt:lpstr>Causas/custos de congestionamento: cenário 2</vt:lpstr>
      <vt:lpstr>Causas/custos de congestionamento: cenário 2</vt:lpstr>
      <vt:lpstr>Causas/custos de congestionamento: cenário 2</vt:lpstr>
      <vt:lpstr>Causas/custos de congestionamento: cenário 2</vt:lpstr>
      <vt:lpstr>Causas/custos de congestionamento: cenário 3</vt:lpstr>
      <vt:lpstr>Causas/custos de congestionamento: cenário 3</vt:lpstr>
      <vt:lpstr>Causas/custos de congestionamento: insights</vt:lpstr>
      <vt:lpstr>Abordagens para o controle de congestionamento</vt:lpstr>
      <vt:lpstr>Abordagens para o controle de congestionamento</vt:lpstr>
      <vt:lpstr>Camada de transporte: roteiro</vt:lpstr>
      <vt:lpstr>Controle de Congestionamento do TCP: AIMD</vt:lpstr>
      <vt:lpstr>AIMD do TCP : mais</vt:lpstr>
      <vt:lpstr>Controle de Congestionamento do TCP: detalhes</vt:lpstr>
      <vt:lpstr>Partida lenta do TCP</vt:lpstr>
      <vt:lpstr>TCP: da partida lenta para a prevenção de congestionamento</vt:lpstr>
      <vt:lpstr>Resumo: Controle de congestionamento do TCP</vt:lpstr>
      <vt:lpstr>TCP CUBIC</vt:lpstr>
      <vt:lpstr>TCP CUBIC</vt:lpstr>
      <vt:lpstr>TCP e o “enlace de gargalo” congestionado</vt:lpstr>
      <vt:lpstr>TCP e o “enlace de gargalo” congestionado</vt:lpstr>
      <vt:lpstr>TCP e o “enlace de gargalo” congestionado</vt:lpstr>
      <vt:lpstr>Apresentação do PowerPoint</vt:lpstr>
      <vt:lpstr>Mantendo o tubo apenas cheio, mas não mais  que cheio</vt:lpstr>
      <vt:lpstr>Mantendo o tubo apenas cheio, mas não mais que cheio</vt:lpstr>
      <vt:lpstr>BBR (Bottleneck Bandwidth and RTT) </vt:lpstr>
      <vt:lpstr>Notificação Explícita de Congestionamento - Explicit congestion notification (ECN)</vt:lpstr>
      <vt:lpstr>Equidade do TCP</vt:lpstr>
      <vt:lpstr>Q: o TCP é justo?</vt:lpstr>
      <vt:lpstr>Equidade: todas as aplicações de rede devem ser “justas”?</vt:lpstr>
      <vt:lpstr>Camada de transporte: roteiro</vt:lpstr>
      <vt:lpstr>Funcionalidade em evolução da camada de transporte</vt:lpstr>
      <vt:lpstr>QUIC: Quick UDP Internet Connections – Conexões Rápidas de Internet UDP</vt:lpstr>
      <vt:lpstr>QUIC: Quick UDP Internet Connections</vt:lpstr>
      <vt:lpstr>QUIC: Estabelecimento de conexão</vt:lpstr>
      <vt:lpstr>QUIC: fluxos: paralelismo, sem bloqueio de cabeça de fila (HOL)</vt:lpstr>
      <vt:lpstr>Capítulo 3: resumo</vt:lpstr>
      <vt:lpstr>Leitura Recomendada e Complementar</vt:lpstr>
      <vt:lpstr>Slides adicionais do Capítulo 3</vt:lpstr>
      <vt:lpstr>Go-Back-N: FSM estendida do emissor</vt:lpstr>
      <vt:lpstr>Go-Back-N: FSM estendida do receptor</vt:lpstr>
      <vt:lpstr>Emissor TCP (simplificado)</vt:lpstr>
      <vt:lpstr>FSM do handshake de 3 vias do TCP</vt:lpstr>
      <vt:lpstr>Fechando uma conexão TCP</vt:lpstr>
      <vt:lpstr>Vazão do TCP</vt:lpstr>
      <vt:lpstr>TCP sobre “pipes longos e gordos”</vt:lpstr>
      <vt:lpstr>Apresentação do PowerPoint</vt:lpstr>
      <vt:lpstr>Apresentação do PowerPoint</vt:lpstr>
      <vt:lpstr>Controle de congestionamento do TCP baseado em atraso</vt:lpstr>
      <vt:lpstr>Controle de congestionamento do TCP baseado em atraso</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Camada de Transporte - Redes de Computadores</dc:title>
  <dc:creator>James Kurose</dc:creator>
  <cp:lastModifiedBy>Fabricio Aparecido Breve</cp:lastModifiedBy>
  <cp:revision>670</cp:revision>
  <dcterms:created xsi:type="dcterms:W3CDTF">2020-01-18T07:24:59Z</dcterms:created>
  <dcterms:modified xsi:type="dcterms:W3CDTF">2025-10-22T21:49:51Z</dcterms:modified>
</cp:coreProperties>
</file>