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  <p:sldMasterId id="2147483660" r:id="rId3"/>
  </p:sldMasterIdLst>
  <p:notesMasterIdLst>
    <p:notesMasterId r:id="rId128"/>
  </p:notesMasterIdLst>
  <p:sldIdLst>
    <p:sldId id="461" r:id="rId4"/>
    <p:sldId id="2629" r:id="rId5"/>
    <p:sldId id="1129" r:id="rId6"/>
    <p:sldId id="964" r:id="rId7"/>
    <p:sldId id="1223" r:id="rId8"/>
    <p:sldId id="1051" r:id="rId9"/>
    <p:sldId id="1050" r:id="rId10"/>
    <p:sldId id="1352" r:id="rId11"/>
    <p:sldId id="1271" r:id="rId12"/>
    <p:sldId id="1225" r:id="rId13"/>
    <p:sldId id="1227" r:id="rId14"/>
    <p:sldId id="1228" r:id="rId15"/>
    <p:sldId id="1272" r:id="rId16"/>
    <p:sldId id="1229" r:id="rId17"/>
    <p:sldId id="1230" r:id="rId18"/>
    <p:sldId id="1353" r:id="rId19"/>
    <p:sldId id="1354" r:id="rId20"/>
    <p:sldId id="1355" r:id="rId21"/>
    <p:sldId id="1356" r:id="rId22"/>
    <p:sldId id="1357" r:id="rId23"/>
    <p:sldId id="1358" r:id="rId24"/>
    <p:sldId id="1359" r:id="rId25"/>
    <p:sldId id="1360" r:id="rId26"/>
    <p:sldId id="1300" r:id="rId27"/>
    <p:sldId id="1361" r:id="rId28"/>
    <p:sldId id="1362" r:id="rId29"/>
    <p:sldId id="1232" r:id="rId30"/>
    <p:sldId id="1233" r:id="rId31"/>
    <p:sldId id="1259" r:id="rId32"/>
    <p:sldId id="1231" r:id="rId33"/>
    <p:sldId id="1260" r:id="rId34"/>
    <p:sldId id="1345" r:id="rId35"/>
    <p:sldId id="1261" r:id="rId36"/>
    <p:sldId id="1262" r:id="rId37"/>
    <p:sldId id="1263" r:id="rId38"/>
    <p:sldId id="1264" r:id="rId39"/>
    <p:sldId id="1234" r:id="rId40"/>
    <p:sldId id="1238" r:id="rId41"/>
    <p:sldId id="1245" r:id="rId42"/>
    <p:sldId id="1244" r:id="rId43"/>
    <p:sldId id="1241" r:id="rId44"/>
    <p:sldId id="1242" r:id="rId45"/>
    <p:sldId id="1243" r:id="rId46"/>
    <p:sldId id="1246" r:id="rId47"/>
    <p:sldId id="1249" r:id="rId48"/>
    <p:sldId id="1250" r:id="rId49"/>
    <p:sldId id="1252" r:id="rId50"/>
    <p:sldId id="1253" r:id="rId51"/>
    <p:sldId id="1254" r:id="rId52"/>
    <p:sldId id="1255" r:id="rId53"/>
    <p:sldId id="1267" r:id="rId54"/>
    <p:sldId id="1268" r:id="rId55"/>
    <p:sldId id="1269" r:id="rId56"/>
    <p:sldId id="1346" r:id="rId57"/>
    <p:sldId id="1280" r:id="rId58"/>
    <p:sldId id="1281" r:id="rId59"/>
    <p:sldId id="1282" r:id="rId60"/>
    <p:sldId id="1284" r:id="rId61"/>
    <p:sldId id="1285" r:id="rId62"/>
    <p:sldId id="1286" r:id="rId63"/>
    <p:sldId id="1287" r:id="rId64"/>
    <p:sldId id="1347" r:id="rId65"/>
    <p:sldId id="1365" r:id="rId66"/>
    <p:sldId id="1288" r:id="rId67"/>
    <p:sldId id="1289" r:id="rId68"/>
    <p:sldId id="1290" r:id="rId69"/>
    <p:sldId id="1294" r:id="rId70"/>
    <p:sldId id="1291" r:id="rId71"/>
    <p:sldId id="1292" r:id="rId72"/>
    <p:sldId id="1293" r:id="rId73"/>
    <p:sldId id="1295" r:id="rId74"/>
    <p:sldId id="1296" r:id="rId75"/>
    <p:sldId id="1298" r:id="rId76"/>
    <p:sldId id="1299" r:id="rId77"/>
    <p:sldId id="1301" r:id="rId78"/>
    <p:sldId id="1297" r:id="rId79"/>
    <p:sldId id="1302" r:id="rId80"/>
    <p:sldId id="1349" r:id="rId81"/>
    <p:sldId id="1303" r:id="rId82"/>
    <p:sldId id="1304" r:id="rId83"/>
    <p:sldId id="1305" r:id="rId84"/>
    <p:sldId id="1306" r:id="rId85"/>
    <p:sldId id="1307" r:id="rId86"/>
    <p:sldId id="1310" r:id="rId87"/>
    <p:sldId id="1309" r:id="rId88"/>
    <p:sldId id="1308" r:id="rId89"/>
    <p:sldId id="1311" r:id="rId90"/>
    <p:sldId id="1312" r:id="rId91"/>
    <p:sldId id="1313" r:id="rId92"/>
    <p:sldId id="1314" r:id="rId93"/>
    <p:sldId id="1315" r:id="rId94"/>
    <p:sldId id="1316" r:id="rId95"/>
    <p:sldId id="1317" r:id="rId96"/>
    <p:sldId id="1318" r:id="rId97"/>
    <p:sldId id="1320" r:id="rId98"/>
    <p:sldId id="1321" r:id="rId99"/>
    <p:sldId id="1324" r:id="rId100"/>
    <p:sldId id="2628" r:id="rId101"/>
    <p:sldId id="2622" r:id="rId102"/>
    <p:sldId id="1325" r:id="rId103"/>
    <p:sldId id="1326" r:id="rId104"/>
    <p:sldId id="1350" r:id="rId105"/>
    <p:sldId id="1327" r:id="rId106"/>
    <p:sldId id="1328" r:id="rId107"/>
    <p:sldId id="1351" r:id="rId108"/>
    <p:sldId id="1329" r:id="rId109"/>
    <p:sldId id="1330" r:id="rId110"/>
    <p:sldId id="1332" r:id="rId111"/>
    <p:sldId id="1333" r:id="rId112"/>
    <p:sldId id="1334" r:id="rId113"/>
    <p:sldId id="1335" r:id="rId114"/>
    <p:sldId id="1338" r:id="rId115"/>
    <p:sldId id="1339" r:id="rId116"/>
    <p:sldId id="1340" r:id="rId117"/>
    <p:sldId id="1341" r:id="rId118"/>
    <p:sldId id="1342" r:id="rId119"/>
    <p:sldId id="1343" r:id="rId120"/>
    <p:sldId id="1337" r:id="rId121"/>
    <p:sldId id="1336" r:id="rId122"/>
    <p:sldId id="474" r:id="rId123"/>
    <p:sldId id="1038" r:id="rId124"/>
    <p:sldId id="1265" r:id="rId125"/>
    <p:sldId id="1266" r:id="rId126"/>
    <p:sldId id="1323" r:id="rId1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abricio Breve" initials="FB" lastIdx="1" clrIdx="0">
    <p:extLst>
      <p:ext uri="{19B8F6BF-5375-455C-9EA6-DF929625EA0E}">
        <p15:presenceInfo xmlns:p15="http://schemas.microsoft.com/office/powerpoint/2012/main" userId="fad190c2d0ac7c61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976" autoAdjust="0"/>
    <p:restoredTop sz="90105" autoAdjust="0"/>
  </p:normalViewPr>
  <p:slideViewPr>
    <p:cSldViewPr snapToGrid="0" snapToObjects="1">
      <p:cViewPr varScale="1">
        <p:scale>
          <a:sx n="145" d="100"/>
          <a:sy n="145" d="100"/>
        </p:scale>
        <p:origin x="692" y="92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24" Type="http://schemas.openxmlformats.org/officeDocument/2006/relationships/slide" Target="slides/slide121.xml"/><Relationship Id="rId129" Type="http://schemas.openxmlformats.org/officeDocument/2006/relationships/commentAuthors" Target="commentAuthors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130" Type="http://schemas.openxmlformats.org/officeDocument/2006/relationships/presProps" Target="presProps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viewProps" Target="viewProps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theme" Target="theme/theme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10/22/2025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>
          <a:xfrm>
            <a:off x="458788" y="720725"/>
            <a:ext cx="6400800" cy="3600450"/>
          </a:xfrm>
        </p:spPr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6678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075DB7F-90A0-4C3D-AFD4-FDD95452855C}" type="slidenum">
              <a:rPr kumimoji="0" lang="pt-BR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pPr marL="0" marR="0" lvl="0" indent="0" algn="r" defTabSz="96678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pt-BR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994784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 err="1"/>
              <a:t>diretamente</a:t>
            </a:r>
            <a:r>
              <a:rPr lang="en-US" dirty="0"/>
              <a:t> </a:t>
            </a:r>
            <a:r>
              <a:rPr lang="en-US" dirty="0" err="1"/>
              <a:t>relacionado</a:t>
            </a:r>
            <a:r>
              <a:rPr lang="en-US" dirty="0"/>
              <a:t> </a:t>
            </a:r>
            <a:r>
              <a:rPr lang="en-US" dirty="0" err="1"/>
              <a:t>ao</a:t>
            </a:r>
            <a:r>
              <a:rPr lang="en-US" dirty="0"/>
              <a:t> </a:t>
            </a:r>
            <a:r>
              <a:rPr lang="en-US" dirty="0" err="1"/>
              <a:t>congestionamento</a:t>
            </a:r>
            <a:r>
              <a:rPr lang="en-US" dirty="0"/>
              <a:t>.</a:t>
            </a:r>
          </a:p>
          <a:p>
            <a:r>
              <a:rPr lang="en-US" dirty="0"/>
              <a:t>No slide original do Kurose </a:t>
            </a:r>
            <a:r>
              <a:rPr lang="en-US" dirty="0" err="1"/>
              <a:t>estava</a:t>
            </a:r>
            <a:r>
              <a:rPr lang="en-US" dirty="0"/>
              <a:t> “</a:t>
            </a:r>
            <a:r>
              <a:rPr lang="en-US" dirty="0" err="1"/>
              <a:t>inversamente</a:t>
            </a:r>
            <a:r>
              <a:rPr lang="en-US" dirty="0"/>
              <a:t>”, que é </a:t>
            </a:r>
            <a:r>
              <a:rPr lang="en-US" dirty="0" err="1"/>
              <a:t>errado</a:t>
            </a:r>
            <a:r>
              <a:rPr lang="en-US" dirty="0"/>
              <a:t>, </a:t>
            </a:r>
            <a:r>
              <a:rPr lang="en-US" dirty="0" err="1"/>
              <a:t>preferimos</a:t>
            </a:r>
            <a:r>
              <a:rPr lang="en-US" dirty="0"/>
              <a:t> o </a:t>
            </a:r>
            <a:r>
              <a:rPr lang="en-US" dirty="0" err="1"/>
              <a:t>caminho</a:t>
            </a:r>
            <a:r>
              <a:rPr lang="en-US" dirty="0"/>
              <a:t> com </a:t>
            </a:r>
            <a:r>
              <a:rPr lang="en-US" dirty="0" err="1"/>
              <a:t>menor</a:t>
            </a:r>
            <a:r>
              <a:rPr lang="en-US" dirty="0"/>
              <a:t> </a:t>
            </a:r>
            <a:r>
              <a:rPr lang="en-US" dirty="0" err="1"/>
              <a:t>congestionamento</a:t>
            </a:r>
            <a:r>
              <a:rPr lang="en-US" dirty="0"/>
              <a:t>, </a:t>
            </a:r>
            <a:r>
              <a:rPr lang="en-US" dirty="0" err="1"/>
              <a:t>portanto</a:t>
            </a:r>
            <a:r>
              <a:rPr lang="en-US" dirty="0"/>
              <a:t> </a:t>
            </a:r>
            <a:r>
              <a:rPr lang="en-US" dirty="0" err="1"/>
              <a:t>ele</a:t>
            </a:r>
            <a:r>
              <a:rPr lang="en-US" dirty="0"/>
              <a:t> </a:t>
            </a:r>
            <a:r>
              <a:rPr lang="en-US" dirty="0" err="1"/>
              <a:t>deve</a:t>
            </a:r>
            <a:r>
              <a:rPr lang="en-US" dirty="0"/>
              <a:t> </a:t>
            </a:r>
            <a:r>
              <a:rPr lang="en-US" dirty="0" err="1"/>
              <a:t>ter</a:t>
            </a:r>
            <a:r>
              <a:rPr lang="en-US" dirty="0"/>
              <a:t> </a:t>
            </a:r>
            <a:r>
              <a:rPr lang="en-US" dirty="0" err="1"/>
              <a:t>custo</a:t>
            </a:r>
            <a:r>
              <a:rPr lang="en-US" dirty="0"/>
              <a:t> </a:t>
            </a:r>
            <a:r>
              <a:rPr lang="en-US" dirty="0" err="1"/>
              <a:t>menor</a:t>
            </a:r>
            <a:r>
              <a:rPr lang="en-US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208806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09133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57737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72194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54076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of Bellman-Ford slides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8.2 (changes over 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improved animations of Dijkstra’s algorithm and Bellman Ford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various improvements to BGP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SDN: added Google Orion (2021 Google network SDN control plane)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41998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15076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03011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53031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286703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437789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corrigido</a:t>
            </a:r>
            <a:r>
              <a:rPr lang="en-US" dirty="0"/>
              <a:t> </a:t>
            </a:r>
            <a:r>
              <a:rPr lang="en-US" dirty="0" err="1"/>
              <a:t>destino</a:t>
            </a:r>
            <a:r>
              <a:rPr lang="en-US" dirty="0"/>
              <a:t> z </a:t>
            </a:r>
            <a:r>
              <a:rPr lang="en-US" dirty="0" err="1"/>
              <a:t>na</a:t>
            </a:r>
            <a:r>
              <a:rPr lang="en-US" dirty="0"/>
              <a:t> </a:t>
            </a:r>
            <a:r>
              <a:rPr lang="en-US" dirty="0" err="1"/>
              <a:t>tabela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SDN = Software Defined Network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Possível solução: esperar</a:t>
            </a:r>
            <a:r>
              <a:rPr lang="pt-BR" baseline="0" dirty="0"/>
              <a:t> intervalo aleatório entre cada atualização do algoritmo</a:t>
            </a:r>
            <a:endParaRPr lang="pt-B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118118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Corrigi</a:t>
            </a:r>
            <a:r>
              <a:rPr lang="en-US" dirty="0"/>
              <a:t> a </a:t>
            </a:r>
            <a:r>
              <a:rPr lang="en-US" dirty="0" err="1"/>
              <a:t>ordem</a:t>
            </a:r>
            <a:r>
              <a:rPr lang="en-US" dirty="0"/>
              <a:t> dos </a:t>
            </a:r>
            <a:r>
              <a:rPr lang="en-US" dirty="0" err="1"/>
              <a:t>elementos</a:t>
            </a:r>
            <a:r>
              <a:rPr lang="en-US" dirty="0"/>
              <a:t> do min() </a:t>
            </a:r>
            <a:r>
              <a:rPr lang="en-US" dirty="0" err="1"/>
              <a:t>na</a:t>
            </a:r>
            <a:r>
              <a:rPr lang="en-US" dirty="0"/>
              <a:t> </a:t>
            </a:r>
            <a:r>
              <a:rPr lang="en-US" dirty="0" err="1"/>
              <a:t>terceira</a:t>
            </a:r>
            <a:r>
              <a:rPr lang="en-US" dirty="0"/>
              <a:t> </a:t>
            </a:r>
            <a:r>
              <a:rPr lang="en-US" dirty="0" err="1"/>
              <a:t>linha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Mencionar o reverso envenenado e o limite de saltos do RIP.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567334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013666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RIP implementado no BSD-UNIX em 1982. Usa saltos como métrica. 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357425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-109" charset="0"/>
                <a:ea typeface="MS PGothic" pitchFamily="34" charset="-128"/>
                <a:cs typeface="ＭＳ Ｐゴシック" charset="0"/>
              </a:rPr>
              <a:t>OSPF usa o protocolo de camada superior 89.</a:t>
            </a:r>
          </a:p>
          <a:p>
            <a:r>
              <a:rPr lang="pt-BR" sz="1200" b="0" i="0" u="none" strike="noStrike" kern="1200" baseline="0" dirty="0">
                <a:solidFill>
                  <a:schemeClr val="tx1"/>
                </a:solidFill>
                <a:latin typeface="Times New Roman" pitchFamily="-109" charset="0"/>
                <a:ea typeface="MS PGothic" pitchFamily="34" charset="-128"/>
              </a:rPr>
              <a:t>Pesos de cada enlace podem ser configurados.</a:t>
            </a:r>
            <a:endParaRPr lang="pt-BR" dirty="0"/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65309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23696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Each router then locally runs Dijkstra’s shortest-path algorithm to determine a shortest-path tree to all </a:t>
            </a:r>
            <a:r>
              <a:rPr lang="en-US" sz="1800" i="1" dirty="0">
                <a:effectLst/>
                <a:latin typeface="TimesLTPro"/>
              </a:rPr>
              <a:t>subnets</a:t>
            </a:r>
            <a:r>
              <a:rPr lang="en-US" sz="1800" dirty="0">
                <a:effectLst/>
                <a:latin typeface="TimesLTPro"/>
              </a:rPr>
              <a:t>, with itself as the root node. </a:t>
            </a:r>
            <a:endParaRPr lang="en-US" dirty="0">
              <a:effectLst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872170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effectLst/>
                <a:latin typeface="TimesLTPro"/>
              </a:rPr>
              <a:t>Since an inter-AS routing protocol involves coordination among multiple ASs, communicating ASs must run the same inter-AS routing protocol. In fact, in the Internet, all ASs run the same inter-AS routing protocol, called the Border Gateway Protocol, more commonly known as </a:t>
            </a:r>
            <a:r>
              <a:rPr lang="en-US" sz="1200" b="1" dirty="0">
                <a:effectLst/>
                <a:latin typeface="TimesLTPro"/>
              </a:rPr>
              <a:t>BGP </a:t>
            </a:r>
            <a:endParaRPr lang="en-US" dirty="0"/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07126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42736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190775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Intent Framework, </a:t>
            </a:r>
            <a:r>
              <a:rPr lang="en-US" dirty="0" err="1"/>
              <a:t>exemplos</a:t>
            </a:r>
            <a:r>
              <a:rPr lang="en-US" dirty="0"/>
              <a:t>: configure </a:t>
            </a:r>
            <a:r>
              <a:rPr lang="en-US" dirty="0" err="1"/>
              <a:t>uma</a:t>
            </a:r>
            <a:r>
              <a:rPr lang="en-US" dirty="0"/>
              <a:t> </a:t>
            </a:r>
            <a:r>
              <a:rPr lang="en-US" dirty="0" err="1"/>
              <a:t>conexão</a:t>
            </a:r>
            <a:r>
              <a:rPr lang="en-US" dirty="0"/>
              <a:t> </a:t>
            </a:r>
            <a:r>
              <a:rPr lang="en-US" dirty="0" err="1"/>
              <a:t>entra</a:t>
            </a:r>
            <a:r>
              <a:rPr lang="en-US" dirty="0"/>
              <a:t> </a:t>
            </a:r>
            <a:r>
              <a:rPr lang="en-US" dirty="0" err="1"/>
              <a:t>os</a:t>
            </a:r>
            <a:r>
              <a:rPr lang="en-US" dirty="0"/>
              <a:t> </a:t>
            </a:r>
            <a:r>
              <a:rPr lang="en-US" dirty="0" err="1"/>
              <a:t>hospedeiros</a:t>
            </a:r>
            <a:r>
              <a:rPr lang="en-US" dirty="0"/>
              <a:t> A e B; </a:t>
            </a:r>
            <a:r>
              <a:rPr lang="en-US" dirty="0" err="1"/>
              <a:t>ou</a:t>
            </a:r>
            <a:r>
              <a:rPr lang="en-US" dirty="0"/>
              <a:t> </a:t>
            </a:r>
            <a:r>
              <a:rPr lang="en-US" dirty="0" err="1"/>
              <a:t>não</a:t>
            </a:r>
            <a:r>
              <a:rPr lang="en-US" dirty="0"/>
              <a:t> </a:t>
            </a:r>
            <a:r>
              <a:rPr lang="en-US" dirty="0" err="1"/>
              <a:t>deixe</a:t>
            </a:r>
            <a:r>
              <a:rPr lang="en-US" dirty="0"/>
              <a:t> </a:t>
            </a:r>
            <a:r>
              <a:rPr lang="en-US" dirty="0" err="1"/>
              <a:t>os</a:t>
            </a:r>
            <a:r>
              <a:rPr lang="en-US" dirty="0"/>
              <a:t> </a:t>
            </a:r>
            <a:r>
              <a:rPr lang="en-US" dirty="0" err="1"/>
              <a:t>hospedeiros</a:t>
            </a:r>
            <a:r>
              <a:rPr lang="en-US" dirty="0"/>
              <a:t> A e B se </a:t>
            </a:r>
            <a:r>
              <a:rPr lang="en-US" dirty="0" err="1"/>
              <a:t>comunicarem</a:t>
            </a:r>
            <a:r>
              <a:rPr lang="en-US" dirty="0"/>
              <a:t>.</a:t>
            </a:r>
          </a:p>
          <a:p>
            <a:r>
              <a:rPr lang="en-US" dirty="0"/>
              <a:t>ONOS </a:t>
            </a:r>
            <a:r>
              <a:rPr lang="en-US" dirty="0" err="1"/>
              <a:t>funciona</a:t>
            </a:r>
            <a:r>
              <a:rPr lang="en-US" dirty="0"/>
              <a:t> </a:t>
            </a:r>
            <a:r>
              <a:rPr lang="en-US" dirty="0" err="1"/>
              <a:t>como</a:t>
            </a:r>
            <a:r>
              <a:rPr lang="en-US" dirty="0"/>
              <a:t> um </a:t>
            </a:r>
            <a:r>
              <a:rPr lang="en-US" dirty="0" err="1"/>
              <a:t>serviço</a:t>
            </a:r>
            <a:r>
              <a:rPr lang="en-US" dirty="0"/>
              <a:t> </a:t>
            </a:r>
            <a:r>
              <a:rPr lang="en-US" dirty="0" err="1"/>
              <a:t>em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</a:t>
            </a:r>
            <a:r>
              <a:rPr lang="en-US" dirty="0" err="1"/>
              <a:t>série</a:t>
            </a:r>
            <a:r>
              <a:rPr lang="en-US" dirty="0"/>
              <a:t> de </a:t>
            </a:r>
            <a:r>
              <a:rPr lang="en-US" dirty="0" err="1"/>
              <a:t>servidores</a:t>
            </a:r>
            <a:r>
              <a:rPr lang="en-US" dirty="0"/>
              <a:t> </a:t>
            </a:r>
            <a:r>
              <a:rPr lang="en-US" dirty="0" err="1"/>
              <a:t>interconectados</a:t>
            </a:r>
            <a:r>
              <a:rPr lang="en-US" dirty="0"/>
              <a:t>, com </a:t>
            </a:r>
            <a:r>
              <a:rPr lang="en-US" dirty="0" err="1"/>
              <a:t>cada</a:t>
            </a:r>
            <a:r>
              <a:rPr lang="en-US" dirty="0"/>
              <a:t> </a:t>
            </a:r>
            <a:r>
              <a:rPr lang="en-US" dirty="0" err="1"/>
              <a:t>servidor</a:t>
            </a:r>
            <a:r>
              <a:rPr lang="en-US" dirty="0"/>
              <a:t> </a:t>
            </a:r>
            <a:r>
              <a:rPr lang="en-US" dirty="0" err="1"/>
              <a:t>executando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</a:t>
            </a:r>
            <a:r>
              <a:rPr lang="en-US" dirty="0" err="1"/>
              <a:t>cópia</a:t>
            </a:r>
            <a:r>
              <a:rPr lang="en-US" dirty="0"/>
              <a:t> </a:t>
            </a:r>
            <a:r>
              <a:rPr lang="en-US" dirty="0" err="1"/>
              <a:t>idêntica</a:t>
            </a:r>
            <a:r>
              <a:rPr lang="en-US" dirty="0"/>
              <a:t> do software do ONOS. </a:t>
            </a:r>
            <a:r>
              <a:rPr lang="en-US" dirty="0" err="1"/>
              <a:t>Seu</a:t>
            </a:r>
            <a:r>
              <a:rPr lang="en-US" dirty="0"/>
              <a:t> </a:t>
            </a:r>
            <a:r>
              <a:rPr lang="en-US" dirty="0" err="1"/>
              <a:t>núcleo</a:t>
            </a:r>
            <a:r>
              <a:rPr lang="en-US" dirty="0"/>
              <a:t> </a:t>
            </a:r>
            <a:r>
              <a:rPr lang="en-US" dirty="0" err="1"/>
              <a:t>oferece</a:t>
            </a:r>
            <a:r>
              <a:rPr lang="en-US" dirty="0"/>
              <a:t> </a:t>
            </a:r>
            <a:r>
              <a:rPr lang="en-US" dirty="0" err="1"/>
              <a:t>os</a:t>
            </a:r>
            <a:r>
              <a:rPr lang="en-US" dirty="0"/>
              <a:t> </a:t>
            </a:r>
            <a:r>
              <a:rPr lang="en-US" dirty="0" err="1"/>
              <a:t>mecanismos</a:t>
            </a:r>
            <a:r>
              <a:rPr lang="en-US" dirty="0"/>
              <a:t> para </a:t>
            </a:r>
            <a:r>
              <a:rPr lang="en-US" dirty="0" err="1"/>
              <a:t>replicação</a:t>
            </a:r>
            <a:r>
              <a:rPr lang="en-US" dirty="0"/>
              <a:t> e </a:t>
            </a:r>
            <a:r>
              <a:rPr lang="en-US" dirty="0" err="1"/>
              <a:t>coordenação</a:t>
            </a:r>
            <a:r>
              <a:rPr lang="en-US" dirty="0"/>
              <a:t> dos </a:t>
            </a:r>
            <a:r>
              <a:rPr lang="en-US" dirty="0" err="1"/>
              <a:t>serviços</a:t>
            </a:r>
            <a:r>
              <a:rPr lang="en-US" dirty="0"/>
              <a:t>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683510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and so in this sense a migration away from “protocols” is indeed underway!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Explain structure of Orion in figure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Repeat after each reveal</a:t>
            </a:r>
            <a:r>
              <a:rPr lang="en-US" b="1" dirty="0"/>
              <a:t>: no protocol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1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Coflows: “a </a:t>
            </a:r>
            <a:r>
              <a:rPr lang="en-US" i="1" dirty="0">
                <a:solidFill>
                  <a:srgbClr val="C00000"/>
                </a:solidFill>
              </a:rPr>
              <a:t>collection of flows </a:t>
            </a:r>
            <a:r>
              <a:rPr lang="en-US" dirty="0"/>
              <a:t>between two groups of machines with associated semantics and a collective objective”; [Sigcomm’13, Sigcomm’15, Sigcomm’18].  Not unlike multiprocessor scheduling in the 1980’s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0" i="0" dirty="0">
                <a:solidFill>
                  <a:srgbClr val="4D5156"/>
                </a:solidFill>
                <a:effectLst/>
                <a:latin typeface="arial" panose="020B0604020202020204" pitchFamily="34" charset="0"/>
              </a:rPr>
              <a:t>NSDI’21 = 18th USENIX Symposium on Networked Systems Design and Implementation (</a:t>
            </a:r>
            <a:r>
              <a:rPr lang="en-US" b="1" i="0" dirty="0">
                <a:solidFill>
                  <a:srgbClr val="5F6368"/>
                </a:solidFill>
                <a:effectLst/>
                <a:latin typeface="arial" panose="020B0604020202020204" pitchFamily="34" charset="0"/>
              </a:rPr>
              <a:t>NSDI '21</a:t>
            </a:r>
            <a:r>
              <a:rPr lang="en-US" b="0" i="0" dirty="0">
                <a:solidFill>
                  <a:srgbClr val="4D5156"/>
                </a:solidFill>
                <a:effectLst/>
                <a:latin typeface="arial" panose="020B0604020202020204" pitchFamily="34" charset="0"/>
              </a:rPr>
              <a:t>)</a:t>
            </a: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SLA = </a:t>
            </a:r>
            <a:r>
              <a:rPr lang="pt-BR" b="1" i="0" dirty="0">
                <a:solidFill>
                  <a:srgbClr val="5F6368"/>
                </a:solidFill>
                <a:effectLst/>
                <a:latin typeface="arial" panose="020B0604020202020204" pitchFamily="34" charset="0"/>
              </a:rPr>
              <a:t>Service </a:t>
            </a:r>
            <a:r>
              <a:rPr lang="pt-BR" b="1" i="0" dirty="0" err="1">
                <a:solidFill>
                  <a:srgbClr val="5F6368"/>
                </a:solidFill>
                <a:effectLst/>
                <a:latin typeface="arial" panose="020B0604020202020204" pitchFamily="34" charset="0"/>
              </a:rPr>
              <a:t>Level</a:t>
            </a:r>
            <a:r>
              <a:rPr lang="pt-BR" b="1" i="0" dirty="0">
                <a:solidFill>
                  <a:srgbClr val="5F6368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pt-BR" b="1" i="0" dirty="0" err="1">
                <a:solidFill>
                  <a:srgbClr val="5F6368"/>
                </a:solidFill>
                <a:effectLst/>
                <a:latin typeface="arial" panose="020B0604020202020204" pitchFamily="34" charset="0"/>
              </a:rPr>
              <a:t>Agreement</a:t>
            </a:r>
            <a:r>
              <a:rPr lang="pt-BR" b="0" i="0" dirty="0">
                <a:solidFill>
                  <a:srgbClr val="4D5156"/>
                </a:solidFill>
                <a:effectLst/>
                <a:latin typeface="arial" panose="020B0604020202020204" pitchFamily="34" charset="0"/>
              </a:rPr>
              <a:t> é um acordo de nível de serviços entre um fornecedor e um cliente.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0B9AD7C-0B85-8241-942C-312D41AE2098}" type="slidenum">
              <a:rPr lang="en-US" smtClean="0"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304724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netPlumber: 1msec to verify an incremental rule change in Google’s backbone network; Veriflow: hundreds of microseconds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0B9AD7C-0B85-8241-942C-312D41AE20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516650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Como vimos, a revolução SDN está levando à substituição disruptiva de switches e roteadores monolíticos dedicados (com planos de dados e de controle) por hardware de comutação simples e um plano de controle de software sofisticado. Uma generalização de SDN conhecida como virtualização de funções de rede (NFV) (que discutimos anteriormente na Seção 4.5) também visa a substituição disruptiva de </a:t>
            </a:r>
            <a:r>
              <a:rPr lang="pt-BR" dirty="0" err="1"/>
              <a:t>middleboxes</a:t>
            </a:r>
            <a:r>
              <a:rPr lang="pt-BR" dirty="0"/>
              <a:t> sofisticadas (como </a:t>
            </a:r>
            <a:r>
              <a:rPr lang="pt-BR" dirty="0" err="1"/>
              <a:t>middleboxes</a:t>
            </a:r>
            <a:r>
              <a:rPr lang="pt-BR" dirty="0"/>
              <a:t> com hardware dedicado e software proprietário para cache/serviço de mídia) por servidores simples de commodities, comutação e armazenamento. Uma segunda área de pesquisa importante busca estender os conceitos de SDN do ambiente </a:t>
            </a:r>
            <a:r>
              <a:rPr lang="pt-BR" dirty="0" err="1"/>
              <a:t>intra-AS</a:t>
            </a:r>
            <a:r>
              <a:rPr lang="pt-BR" dirty="0"/>
              <a:t> para o ambiente </a:t>
            </a:r>
            <a:r>
              <a:rPr lang="pt-BR" dirty="0" err="1"/>
              <a:t>inter-AS</a:t>
            </a:r>
            <a:r>
              <a:rPr lang="pt-BR" dirty="0"/>
              <a:t> [Gupta 2014].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558890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347175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Supressão de fonte (</a:t>
            </a:r>
            <a:r>
              <a:rPr lang="pt-BR" dirty="0" err="1"/>
              <a:t>source</a:t>
            </a:r>
            <a:r>
              <a:rPr lang="pt-BR" dirty="0"/>
              <a:t> </a:t>
            </a:r>
            <a:r>
              <a:rPr lang="pt-BR" dirty="0" err="1"/>
              <a:t>quench</a:t>
            </a:r>
            <a:r>
              <a:rPr lang="pt-BR" dirty="0"/>
              <a:t>) descontinuado na RFC 1812 de 1995; e formalmente na RFC 6633 de 2012.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855781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153369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3573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213300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vis: editor de </a:t>
            </a:r>
            <a:r>
              <a:rPr lang="en-US" dirty="0" err="1"/>
              <a:t>texto</a:t>
            </a:r>
            <a:r>
              <a:rPr lang="en-US" dirty="0"/>
              <a:t> que </a:t>
            </a:r>
            <a:r>
              <a:rPr lang="en-US" dirty="0" err="1"/>
              <a:t>combina</a:t>
            </a:r>
            <a:r>
              <a:rPr lang="en-US" dirty="0"/>
              <a:t> </a:t>
            </a:r>
            <a:r>
              <a:rPr lang="en-US" dirty="0" err="1"/>
              <a:t>características</a:t>
            </a:r>
            <a:r>
              <a:rPr lang="en-US" dirty="0"/>
              <a:t> do vi e do </a:t>
            </a:r>
            <a:r>
              <a:rPr lang="en-US" dirty="0" err="1"/>
              <a:t>sam</a:t>
            </a:r>
            <a:endParaRPr lang="en-US" dirty="0"/>
          </a:p>
          <a:p>
            <a:r>
              <a:rPr lang="en-US" dirty="0"/>
              <a:t>CLI: </a:t>
            </a:r>
            <a:r>
              <a:rPr lang="en-US" dirty="0" err="1"/>
              <a:t>comandos</a:t>
            </a:r>
            <a:r>
              <a:rPr lang="en-US" dirty="0"/>
              <a:t> </a:t>
            </a:r>
            <a:r>
              <a:rPr lang="en-US" dirty="0" err="1"/>
              <a:t>dependem</a:t>
            </a:r>
            <a:r>
              <a:rPr lang="en-US" dirty="0"/>
              <a:t> de </a:t>
            </a:r>
            <a:r>
              <a:rPr lang="en-US" dirty="0" err="1"/>
              <a:t>dispositivo</a:t>
            </a:r>
            <a:r>
              <a:rPr lang="en-US" dirty="0"/>
              <a:t> e de </a:t>
            </a:r>
            <a:r>
              <a:rPr lang="en-US" dirty="0" err="1"/>
              <a:t>fabricante</a:t>
            </a:r>
            <a:r>
              <a:rPr lang="en-US" dirty="0"/>
              <a:t>; </a:t>
            </a:r>
            <a:r>
              <a:rPr lang="en-US" dirty="0" err="1"/>
              <a:t>não</a:t>
            </a:r>
            <a:r>
              <a:rPr lang="en-US" dirty="0"/>
              <a:t> </a:t>
            </a:r>
            <a:r>
              <a:rPr lang="en-US" dirty="0" err="1"/>
              <a:t>escala</a:t>
            </a:r>
            <a:r>
              <a:rPr lang="en-US" dirty="0"/>
              <a:t>. GUIs </a:t>
            </a:r>
            <a:r>
              <a:rPr lang="en-US" dirty="0" err="1"/>
              <a:t>usadas</a:t>
            </a:r>
            <a:r>
              <a:rPr lang="en-US" dirty="0"/>
              <a:t> </a:t>
            </a:r>
            <a:r>
              <a:rPr lang="en-US" dirty="0" err="1"/>
              <a:t>em</a:t>
            </a:r>
            <a:r>
              <a:rPr lang="en-US" dirty="0"/>
              <a:t> </a:t>
            </a:r>
            <a:r>
              <a:rPr lang="en-US" dirty="0" err="1"/>
              <a:t>dispositivos</a:t>
            </a:r>
            <a:r>
              <a:rPr lang="en-US" dirty="0"/>
              <a:t> </a:t>
            </a:r>
            <a:r>
              <a:rPr lang="en-US" dirty="0" err="1"/>
              <a:t>domésticos</a:t>
            </a:r>
            <a:r>
              <a:rPr lang="en-US" dirty="0"/>
              <a:t> </a:t>
            </a:r>
            <a:r>
              <a:rPr lang="en-US" dirty="0" err="1"/>
              <a:t>como</a:t>
            </a:r>
            <a:r>
              <a:rPr lang="en-US" dirty="0"/>
              <a:t> </a:t>
            </a:r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/>
              <a:t>roteadores</a:t>
            </a:r>
            <a:r>
              <a:rPr lang="en-US" dirty="0"/>
              <a:t> </a:t>
            </a:r>
            <a:r>
              <a:rPr lang="en-US" dirty="0" err="1"/>
              <a:t>funcionam</a:t>
            </a:r>
            <a:r>
              <a:rPr lang="en-US" dirty="0"/>
              <a:t> </a:t>
            </a:r>
            <a:r>
              <a:rPr lang="en-US" dirty="0" err="1"/>
              <a:t>bem</a:t>
            </a:r>
            <a:r>
              <a:rPr lang="en-US" dirty="0"/>
              <a:t> para </a:t>
            </a:r>
            <a:r>
              <a:rPr lang="en-US" dirty="0" err="1"/>
              <a:t>disposiitivos</a:t>
            </a:r>
            <a:r>
              <a:rPr lang="en-US" dirty="0"/>
              <a:t> </a:t>
            </a:r>
            <a:r>
              <a:rPr lang="en-US" dirty="0" err="1"/>
              <a:t>únicos</a:t>
            </a:r>
            <a:r>
              <a:rPr lang="en-US" dirty="0"/>
              <a:t> e simples, mas </a:t>
            </a:r>
            <a:r>
              <a:rPr lang="en-US" dirty="0" err="1"/>
              <a:t>também</a:t>
            </a:r>
            <a:r>
              <a:rPr lang="en-US" dirty="0"/>
              <a:t> </a:t>
            </a:r>
            <a:r>
              <a:rPr lang="en-US" dirty="0" err="1"/>
              <a:t>não</a:t>
            </a:r>
            <a:r>
              <a:rPr lang="en-US" dirty="0"/>
              <a:t> </a:t>
            </a:r>
            <a:r>
              <a:rPr lang="en-US" dirty="0" err="1"/>
              <a:t>escalam</a:t>
            </a:r>
            <a:r>
              <a:rPr lang="en-US" dirty="0"/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MIB: Management Information Base </a:t>
            </a:r>
          </a:p>
          <a:p>
            <a:r>
              <a:rPr lang="en-US" dirty="0" err="1"/>
              <a:t>Alguns</a:t>
            </a:r>
            <a:r>
              <a:rPr lang="en-US" dirty="0"/>
              <a:t> MIBs </a:t>
            </a:r>
            <a:r>
              <a:rPr lang="en-US" dirty="0" err="1"/>
              <a:t>são</a:t>
            </a:r>
            <a:r>
              <a:rPr lang="en-US" dirty="0"/>
              <a:t> </a:t>
            </a:r>
            <a:r>
              <a:rPr lang="en-US" dirty="0" err="1"/>
              <a:t>específicos</a:t>
            </a:r>
            <a:r>
              <a:rPr lang="en-US" dirty="0"/>
              <a:t> de </a:t>
            </a:r>
            <a:r>
              <a:rPr lang="en-US" dirty="0" err="1"/>
              <a:t>fabricante</a:t>
            </a:r>
            <a:r>
              <a:rPr lang="en-US" dirty="0"/>
              <a:t>, outros </a:t>
            </a:r>
            <a:r>
              <a:rPr lang="en-US" dirty="0" err="1"/>
              <a:t>são</a:t>
            </a:r>
            <a:r>
              <a:rPr lang="en-US" dirty="0"/>
              <a:t> </a:t>
            </a:r>
            <a:r>
              <a:rPr lang="en-US" dirty="0" err="1"/>
              <a:t>comuns</a:t>
            </a:r>
            <a:r>
              <a:rPr lang="en-US" dirty="0"/>
              <a:t> (ex.: </a:t>
            </a:r>
            <a:r>
              <a:rPr lang="en-US" dirty="0" err="1"/>
              <a:t>número</a:t>
            </a:r>
            <a:r>
              <a:rPr lang="en-US" dirty="0"/>
              <a:t> de </a:t>
            </a:r>
            <a:r>
              <a:rPr lang="en-US" dirty="0" err="1"/>
              <a:t>datagramas</a:t>
            </a:r>
            <a:r>
              <a:rPr lang="en-US" dirty="0"/>
              <a:t> IP </a:t>
            </a:r>
            <a:r>
              <a:rPr lang="en-US" dirty="0" err="1"/>
              <a:t>descartados</a:t>
            </a:r>
            <a:r>
              <a:rPr lang="en-US" dirty="0"/>
              <a:t> no </a:t>
            </a:r>
            <a:r>
              <a:rPr lang="en-US" dirty="0" err="1"/>
              <a:t>roteador</a:t>
            </a:r>
            <a:r>
              <a:rPr lang="en-US" dirty="0"/>
              <a:t> </a:t>
            </a:r>
            <a:r>
              <a:rPr lang="en-US" dirty="0" err="1"/>
              <a:t>devido</a:t>
            </a:r>
            <a:r>
              <a:rPr lang="en-US" dirty="0"/>
              <a:t> a </a:t>
            </a:r>
            <a:r>
              <a:rPr lang="en-US" dirty="0" err="1"/>
              <a:t>erros</a:t>
            </a:r>
            <a:r>
              <a:rPr lang="en-US" dirty="0"/>
              <a:t> no </a:t>
            </a:r>
            <a:r>
              <a:rPr lang="en-US" dirty="0" err="1"/>
              <a:t>cabeçalho</a:t>
            </a:r>
            <a:r>
              <a:rPr lang="en-US" dirty="0"/>
              <a:t> IP, </a:t>
            </a:r>
            <a:r>
              <a:rPr lang="en-US" dirty="0" err="1"/>
              <a:t>ou</a:t>
            </a:r>
            <a:r>
              <a:rPr lang="en-US" dirty="0"/>
              <a:t> o </a:t>
            </a:r>
            <a:r>
              <a:rPr lang="en-US" dirty="0" err="1"/>
              <a:t>número</a:t>
            </a:r>
            <a:r>
              <a:rPr lang="en-US" dirty="0"/>
              <a:t> de </a:t>
            </a:r>
            <a:r>
              <a:rPr lang="en-US" dirty="0" err="1"/>
              <a:t>segmentos</a:t>
            </a:r>
            <a:r>
              <a:rPr lang="en-US" dirty="0"/>
              <a:t> UDP </a:t>
            </a:r>
            <a:r>
              <a:rPr lang="en-US" dirty="0" err="1"/>
              <a:t>recebidos</a:t>
            </a:r>
            <a:r>
              <a:rPr lang="en-US" dirty="0"/>
              <a:t> </a:t>
            </a:r>
            <a:r>
              <a:rPr lang="en-US" dirty="0" err="1"/>
              <a:t>em</a:t>
            </a:r>
            <a:r>
              <a:rPr lang="en-US" dirty="0"/>
              <a:t> um </a:t>
            </a:r>
            <a:r>
              <a:rPr lang="en-US" dirty="0" err="1"/>
              <a:t>hospedeiro</a:t>
            </a:r>
            <a:r>
              <a:rPr lang="en-US" dirty="0"/>
              <a:t>). </a:t>
            </a:r>
            <a:r>
              <a:rPr lang="en-US" dirty="0" err="1"/>
              <a:t>Operador</a:t>
            </a:r>
            <a:r>
              <a:rPr lang="en-US" dirty="0"/>
              <a:t> de rede </a:t>
            </a:r>
            <a:r>
              <a:rPr lang="en-US" dirty="0" err="1"/>
              <a:t>tipicamente</a:t>
            </a:r>
            <a:r>
              <a:rPr lang="en-US" dirty="0"/>
              <a:t> </a:t>
            </a:r>
            <a:r>
              <a:rPr lang="en-US" dirty="0" err="1"/>
              <a:t>lê</a:t>
            </a:r>
            <a:r>
              <a:rPr lang="en-US" dirty="0"/>
              <a:t> MIBs para </a:t>
            </a:r>
            <a:r>
              <a:rPr lang="en-US" dirty="0" err="1"/>
              <a:t>obter</a:t>
            </a:r>
            <a:r>
              <a:rPr lang="en-US" dirty="0"/>
              <a:t> </a:t>
            </a:r>
            <a:r>
              <a:rPr lang="en-US" dirty="0" err="1"/>
              <a:t>estados</a:t>
            </a:r>
            <a:r>
              <a:rPr lang="en-US" dirty="0"/>
              <a:t> e </a:t>
            </a:r>
            <a:r>
              <a:rPr lang="en-US" dirty="0" err="1"/>
              <a:t>estatísticas</a:t>
            </a:r>
            <a:r>
              <a:rPr lang="en-US" dirty="0"/>
              <a:t> e </a:t>
            </a:r>
            <a:r>
              <a:rPr lang="en-US" dirty="0" err="1"/>
              <a:t>usa</a:t>
            </a:r>
            <a:r>
              <a:rPr lang="en-US" dirty="0"/>
              <a:t> CLI para </a:t>
            </a:r>
            <a:r>
              <a:rPr lang="en-US" dirty="0" err="1"/>
              <a:t>configurar</a:t>
            </a:r>
            <a:r>
              <a:rPr lang="en-US" dirty="0"/>
              <a:t> </a:t>
            </a:r>
            <a:r>
              <a:rPr lang="en-US" dirty="0" err="1"/>
              <a:t>dispositivo</a:t>
            </a:r>
            <a:r>
              <a:rPr lang="en-US" dirty="0"/>
              <a:t>.</a:t>
            </a:r>
          </a:p>
          <a:p>
            <a:r>
              <a:rPr lang="en-US" dirty="0" err="1"/>
              <a:t>holístico</a:t>
            </a:r>
            <a:r>
              <a:rPr lang="en-US" dirty="0"/>
              <a:t>: </a:t>
            </a:r>
            <a:r>
              <a:rPr lang="pt-BR" b="0" i="0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relativo a holismo; que busca um entendimento integral dos fenômenos; holista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408426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281945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dirty="0">
                <a:solidFill>
                  <a:srgbClr val="C00000"/>
                </a:solidFill>
              </a:rPr>
              <a:t>SMI: </a:t>
            </a:r>
            <a:r>
              <a:rPr lang="pt-BR" altLang="en-US" dirty="0" err="1">
                <a:solidFill>
                  <a:srgbClr val="C00000"/>
                </a:solidFill>
              </a:rPr>
              <a:t>Structure</a:t>
            </a:r>
            <a:r>
              <a:rPr lang="pt-BR" altLang="en-US" dirty="0">
                <a:solidFill>
                  <a:srgbClr val="C00000"/>
                </a:solidFill>
              </a:rPr>
              <a:t> </a:t>
            </a:r>
            <a:r>
              <a:rPr lang="pt-BR" altLang="en-US" dirty="0" err="1">
                <a:solidFill>
                  <a:srgbClr val="C00000"/>
                </a:solidFill>
              </a:rPr>
              <a:t>of</a:t>
            </a:r>
            <a:r>
              <a:rPr lang="pt-BR" altLang="en-US" dirty="0">
                <a:solidFill>
                  <a:srgbClr val="C00000"/>
                </a:solidFill>
              </a:rPr>
              <a:t> Management </a:t>
            </a:r>
            <a:r>
              <a:rPr lang="pt-BR" altLang="en-US" dirty="0" err="1">
                <a:solidFill>
                  <a:srgbClr val="C00000"/>
                </a:solidFill>
              </a:rPr>
              <a:t>Information</a:t>
            </a:r>
            <a:r>
              <a:rPr lang="pt-BR" altLang="en-US" dirty="0">
                <a:solidFill>
                  <a:srgbClr val="C00000"/>
                </a:solidFill>
              </a:rPr>
              <a:t> - </a:t>
            </a:r>
            <a:r>
              <a:rPr lang="pt-BR" altLang="en-US" dirty="0"/>
              <a:t>linguagem de definição de dados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934082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84295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934408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55921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Removido</a:t>
            </a:r>
            <a:r>
              <a:rPr lang="en-US" dirty="0"/>
              <a:t> </a:t>
            </a:r>
            <a:r>
              <a:rPr lang="en-US" dirty="0" err="1"/>
              <a:t>pelo</a:t>
            </a:r>
            <a:r>
              <a:rPr lang="en-US" dirty="0"/>
              <a:t> Kurose </a:t>
            </a:r>
            <a:r>
              <a:rPr lang="en-US" dirty="0" err="1"/>
              <a:t>na</a:t>
            </a:r>
            <a:r>
              <a:rPr lang="en-US" dirty="0"/>
              <a:t> Ed. 9</a:t>
            </a:r>
          </a:p>
          <a:p>
            <a:r>
              <a:rPr lang="en-US" dirty="0"/>
              <a:t>ODL e ONOS </a:t>
            </a:r>
            <a:r>
              <a:rPr lang="en-US" dirty="0" err="1"/>
              <a:t>são</a:t>
            </a:r>
            <a:r>
              <a:rPr lang="en-US" dirty="0"/>
              <a:t> </a:t>
            </a:r>
            <a:r>
              <a:rPr lang="en-US" dirty="0" err="1"/>
              <a:t>controladores</a:t>
            </a:r>
            <a:r>
              <a:rPr lang="en-US" dirty="0"/>
              <a:t> open source </a:t>
            </a:r>
            <a:r>
              <a:rPr lang="en-US" dirty="0" err="1"/>
              <a:t>desenvolvidos</a:t>
            </a:r>
            <a:r>
              <a:rPr lang="en-US" dirty="0"/>
              <a:t> </a:t>
            </a:r>
            <a:r>
              <a:rPr lang="en-US" dirty="0" err="1"/>
              <a:t>em</a:t>
            </a:r>
            <a:r>
              <a:rPr lang="en-US" dirty="0"/>
              <a:t> </a:t>
            </a:r>
            <a:r>
              <a:rPr lang="en-US" dirty="0" err="1"/>
              <a:t>parceria</a:t>
            </a:r>
            <a:r>
              <a:rPr lang="en-US" dirty="0"/>
              <a:t> com a Linux Foundation e </a:t>
            </a:r>
            <a:r>
              <a:rPr lang="en-US" dirty="0" err="1"/>
              <a:t>tem</a:t>
            </a:r>
            <a:r>
              <a:rPr lang="en-US" dirty="0"/>
              <a:t> </a:t>
            </a:r>
            <a:r>
              <a:rPr lang="en-US" dirty="0" err="1"/>
              <a:t>obtido</a:t>
            </a:r>
            <a:r>
              <a:rPr lang="en-US" dirty="0"/>
              <a:t> um </a:t>
            </a:r>
            <a:r>
              <a:rPr lang="en-US" dirty="0" err="1"/>
              <a:t>suporte</a:t>
            </a:r>
            <a:r>
              <a:rPr lang="en-US" dirty="0"/>
              <a:t> </a:t>
            </a:r>
            <a:r>
              <a:rPr lang="en-US" dirty="0" err="1"/>
              <a:t>considerável</a:t>
            </a:r>
            <a:r>
              <a:rPr lang="en-US" dirty="0"/>
              <a:t> da </a:t>
            </a:r>
            <a:r>
              <a:rPr lang="en-US" dirty="0" err="1"/>
              <a:t>indústria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929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46784-6061-4301-B066-82570949A3F7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8" name="Espaço Reservado para Conteúdo 7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10363200" cy="45720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40492343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10" name="Retângulo de cantos arredondados 9"/>
          <p:cNvSpPr/>
          <p:nvPr/>
        </p:nvSpPr>
        <p:spPr>
          <a:xfrm>
            <a:off x="87084" y="69760"/>
            <a:ext cx="12017829" cy="6692201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3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963084" y="952505"/>
            <a:ext cx="10363200" cy="1362075"/>
          </a:xfrm>
        </p:spPr>
        <p:txBody>
          <a:bodyPr anchor="b" anchorCtr="0"/>
          <a:lstStyle>
            <a:lvl1pPr algn="l">
              <a:buNone/>
              <a:defRPr sz="4000" b="0" cap="none"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963084" y="2547938"/>
            <a:ext cx="10363200" cy="1338262"/>
          </a:xfrm>
        </p:spPr>
        <p:txBody>
          <a:bodyPr anchor="t" anchorCtr="0"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5EC651-3794-4BFA-B8EA-3B4B56413734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1066800" y="6172200"/>
            <a:ext cx="5334000" cy="457200"/>
          </a:xfrm>
        </p:spPr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Retângulo 6"/>
          <p:cNvSpPr/>
          <p:nvPr/>
        </p:nvSpPr>
        <p:spPr>
          <a:xfrm flipV="1">
            <a:off x="92551" y="2376830"/>
            <a:ext cx="12018020" cy="9144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92198" y="2341480"/>
            <a:ext cx="12018375" cy="45719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Retângulo 8"/>
          <p:cNvSpPr/>
          <p:nvPr/>
        </p:nvSpPr>
        <p:spPr>
          <a:xfrm>
            <a:off x="91078" y="2468880"/>
            <a:ext cx="12019495" cy="45720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195072" y="6208776"/>
            <a:ext cx="609600" cy="457200"/>
          </a:xfrm>
        </p:spPr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2044779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626CBA-78A0-4C3B-A468-FAD95C2BFE61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9" name="Espaço Reservado para Conteúdo 8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4998720" cy="45720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11" name="Espaço Reservado para Conteúdo 10"/>
          <p:cNvSpPr>
            <a:spLocks noGrp="1"/>
          </p:cNvSpPr>
          <p:nvPr>
            <p:ph sz="quarter" idx="2"/>
          </p:nvPr>
        </p:nvSpPr>
        <p:spPr>
          <a:xfrm>
            <a:off x="6578600" y="1447800"/>
            <a:ext cx="4998720" cy="45720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168858835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273050"/>
            <a:ext cx="10363200" cy="1143000"/>
          </a:xfrm>
        </p:spPr>
        <p:txBody>
          <a:bodyPr anchor="b" anchorCtr="0"/>
          <a:lstStyle>
            <a:lvl1pPr>
              <a:defRPr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1219200" y="1447800"/>
            <a:ext cx="4978400" cy="762000"/>
          </a:xfrm>
          <a:noFill/>
          <a:ln w="12700" cap="sq" cmpd="sng" algn="ctr">
            <a:noFill/>
            <a:prstDash val="solid"/>
          </a:ln>
        </p:spPr>
        <p:txBody>
          <a:bodyPr lIns="91440" anchor="b" anchorCtr="0">
            <a:noAutofit/>
          </a:bodyPr>
          <a:lstStyle>
            <a:lvl1pPr marL="0" indent="0">
              <a:buNone/>
              <a:defRPr sz="2400" b="1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3"/>
          </p:nvPr>
        </p:nvSpPr>
        <p:spPr>
          <a:xfrm>
            <a:off x="6604000" y="1447800"/>
            <a:ext cx="4978400" cy="762000"/>
          </a:xfrm>
          <a:noFill/>
          <a:ln w="12700" cap="sq" cmpd="sng" algn="ctr">
            <a:noFill/>
            <a:prstDash val="solid"/>
          </a:ln>
        </p:spPr>
        <p:txBody>
          <a:bodyPr lIns="91440" anchor="b" anchorCtr="0">
            <a:noAutofit/>
          </a:bodyPr>
          <a:lstStyle>
            <a:lvl1pPr marL="0" indent="0">
              <a:buNone/>
              <a:defRPr sz="2400" b="1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37D5EB-FAE6-4114-A6FE-BFD2D201523B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11" name="Espaço Reservado para Conteúdo 10"/>
          <p:cNvSpPr>
            <a:spLocks noGrp="1"/>
          </p:cNvSpPr>
          <p:nvPr>
            <p:ph sz="half" idx="2"/>
          </p:nvPr>
        </p:nvSpPr>
        <p:spPr>
          <a:xfrm>
            <a:off x="1219200" y="2247900"/>
            <a:ext cx="4978400" cy="38862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13" name="Espaço Reservado para Conteúdo 12"/>
          <p:cNvSpPr>
            <a:spLocks noGrp="1"/>
          </p:cNvSpPr>
          <p:nvPr>
            <p:ph sz="half" idx="4"/>
          </p:nvPr>
        </p:nvSpPr>
        <p:spPr>
          <a:xfrm>
            <a:off x="6604000" y="2247900"/>
            <a:ext cx="4978400" cy="38862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00778000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A88F62-EB7D-45AC-927F-05DA6784D58A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1659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7B48BB-B420-4920-91EA-61E7550EC915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7946278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9" name="Retângulo de cantos arredondados 8"/>
          <p:cNvSpPr/>
          <p:nvPr/>
        </p:nvSpPr>
        <p:spPr>
          <a:xfrm>
            <a:off x="85344" y="69755"/>
            <a:ext cx="12017829" cy="6693408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273050"/>
            <a:ext cx="10363200" cy="1143000"/>
          </a:xfrm>
        </p:spPr>
        <p:txBody>
          <a:bodyPr anchor="b" anchorCtr="0"/>
          <a:lstStyle>
            <a:lvl1pPr algn="l">
              <a:buNone/>
              <a:defRPr sz="4000" b="0"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2"/>
          </p:nvPr>
        </p:nvSpPr>
        <p:spPr>
          <a:xfrm>
            <a:off x="1219200" y="1600200"/>
            <a:ext cx="2540000" cy="4495800"/>
          </a:xfrm>
        </p:spPr>
        <p:txBody>
          <a:bodyPr/>
          <a:lstStyle>
            <a:lvl1pPr marL="0" indent="0"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48774-09E3-4D26-A601-8755271C6254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11" name="Espaço Reservado para Conteúdo 10"/>
          <p:cNvSpPr>
            <a:spLocks noGrp="1"/>
          </p:cNvSpPr>
          <p:nvPr>
            <p:ph sz="quarter" idx="1"/>
          </p:nvPr>
        </p:nvSpPr>
        <p:spPr>
          <a:xfrm>
            <a:off x="3962400" y="1600200"/>
            <a:ext cx="7620000" cy="44958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3944276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4900550"/>
            <a:ext cx="9753600" cy="522288"/>
          </a:xfrm>
        </p:spPr>
        <p:txBody>
          <a:bodyPr anchor="ctr">
            <a:noAutofit/>
          </a:bodyPr>
          <a:lstStyle>
            <a:lvl1pPr algn="l">
              <a:buNone/>
              <a:defRPr sz="2800" b="0"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219200" y="5445825"/>
            <a:ext cx="9753600" cy="685800"/>
          </a:xfrm>
        </p:spPr>
        <p:txBody>
          <a:bodyPr/>
          <a:lstStyle>
            <a:lvl1pPr marL="0" indent="0">
              <a:buFontTx/>
              <a:buNone/>
              <a:defRPr sz="16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E3034-92E1-4283-A95E-5FA7DEA0FC5D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1219200" y="6172200"/>
            <a:ext cx="5181600" cy="457200"/>
          </a:xfrm>
        </p:spPr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195072" y="6208776"/>
            <a:ext cx="609600" cy="457200"/>
          </a:xfrm>
        </p:spPr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11" name="Retângulo 10"/>
          <p:cNvSpPr/>
          <p:nvPr/>
        </p:nvSpPr>
        <p:spPr>
          <a:xfrm flipV="1">
            <a:off x="91076" y="4683555"/>
            <a:ext cx="12009120" cy="9144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2" name="Retângulo 11"/>
          <p:cNvSpPr/>
          <p:nvPr/>
        </p:nvSpPr>
        <p:spPr>
          <a:xfrm>
            <a:off x="91347" y="4650479"/>
            <a:ext cx="12008852" cy="45719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Retângulo 12"/>
          <p:cNvSpPr/>
          <p:nvPr/>
        </p:nvSpPr>
        <p:spPr>
          <a:xfrm>
            <a:off x="91350" y="4773229"/>
            <a:ext cx="12008849" cy="48807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91081" y="66680"/>
            <a:ext cx="12002497" cy="4581525"/>
          </a:xfrm>
          <a:prstGeom prst="round2SameRect">
            <a:avLst>
              <a:gd name="adj1" fmla="val 7101"/>
              <a:gd name="adj2" fmla="val 0"/>
            </a:avLst>
          </a:prstGeom>
          <a:solidFill>
            <a:schemeClr val="bg2"/>
          </a:solidFill>
          <a:ln w="63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pt-BR"/>
              <a:t>Clique no ícone para adicionar uma imagem</a:t>
            </a:r>
            <a:endParaRPr kumimoji="0" lang="en-US" dirty="0"/>
          </a:p>
        </p:txBody>
      </p:sp>
    </p:spTree>
    <p:extLst>
      <p:ext uri="{BB962C8B-B14F-4D97-AF65-F5344CB8AC3E}">
        <p14:creationId xmlns:p14="http://schemas.microsoft.com/office/powerpoint/2010/main" val="31996078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648E13-D382-430F-8B20-8F71C1EB7CD5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541641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839200" y="274646"/>
            <a:ext cx="2682240" cy="5851525"/>
          </a:xfrm>
        </p:spPr>
        <p:txBody>
          <a:bodyPr vert="eaVert"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1219200" y="274645"/>
            <a:ext cx="7416800" cy="5851525"/>
          </a:xfrm>
        </p:spPr>
        <p:txBody>
          <a:bodyPr vert="eaVert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C7E04C-9D42-4FFC-89A3-239778FA604E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57709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ítulo, text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21AE0068-710F-4375-8284-A42444354BA2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47112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tângulo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13" name="Retângulo de cantos arredondados 12"/>
          <p:cNvSpPr/>
          <p:nvPr/>
        </p:nvSpPr>
        <p:spPr>
          <a:xfrm>
            <a:off x="87084" y="69760"/>
            <a:ext cx="12017829" cy="6692201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Subtítulo 8"/>
          <p:cNvSpPr>
            <a:spLocks noGrp="1"/>
          </p:cNvSpPr>
          <p:nvPr>
            <p:ph type="subTitle" idx="1"/>
          </p:nvPr>
        </p:nvSpPr>
        <p:spPr>
          <a:xfrm>
            <a:off x="1727200" y="3200400"/>
            <a:ext cx="8534400" cy="1600200"/>
          </a:xfrm>
        </p:spPr>
        <p:txBody>
          <a:bodyPr/>
          <a:lstStyle>
            <a:lvl1pPr marL="0" indent="0" algn="ctr">
              <a:buNone/>
              <a:defRPr sz="26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pt-BR"/>
              <a:t>Clique para editar o estilo do subtítulo mestre</a:t>
            </a:r>
            <a:endParaRPr kumimoji="0" lang="en-US"/>
          </a:p>
        </p:txBody>
      </p:sp>
      <p:sp>
        <p:nvSpPr>
          <p:cNvPr id="28" name="Espaço Reservado para Data 2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669658-8047-4E64-89A9-9A6EFED45717}" type="datetime1">
              <a:rPr lang="pt-BR" smtClean="0">
                <a:solidFill>
                  <a:srgbClr val="1F497D"/>
                </a:solidFill>
              </a:rPr>
              <a:pPr/>
              <a:t>22/10/2025</a:t>
            </a:fld>
            <a:endParaRPr lang="pt-BR">
              <a:solidFill>
                <a:srgbClr val="1F497D"/>
              </a:solidFill>
            </a:endParaRPr>
          </a:p>
        </p:txBody>
      </p:sp>
      <p:sp>
        <p:nvSpPr>
          <p:cNvPr id="17" name="Espaço Reservado para Rodapé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29" name="Espaço Reservado para Número de Slide 28"/>
          <p:cNvSpPr>
            <a:spLocks noGrp="1"/>
          </p:cNvSpPr>
          <p:nvPr>
            <p:ph type="sldNum" sz="quarter" idx="12"/>
          </p:nvPr>
        </p:nvSpPr>
        <p:spPr/>
        <p:txBody>
          <a:bodyPr lIns="0" tIns="0" rIns="0" bIns="0">
            <a:noAutofit/>
          </a:bodyPr>
          <a:lstStyle>
            <a:lvl1pPr>
              <a:defRPr sz="1400">
                <a:solidFill>
                  <a:srgbClr val="FFFFFF"/>
                </a:solidFill>
              </a:defRPr>
            </a:lvl1pPr>
          </a:lstStyle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7" name="Retângulo 6"/>
          <p:cNvSpPr/>
          <p:nvPr/>
        </p:nvSpPr>
        <p:spPr>
          <a:xfrm>
            <a:off x="83911" y="1449308"/>
            <a:ext cx="12028716" cy="1527349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" name="Retângulo 9"/>
          <p:cNvSpPr/>
          <p:nvPr/>
        </p:nvSpPr>
        <p:spPr>
          <a:xfrm>
            <a:off x="83911" y="1396720"/>
            <a:ext cx="12028716" cy="120580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1" name="Retângulo 10"/>
          <p:cNvSpPr/>
          <p:nvPr/>
        </p:nvSpPr>
        <p:spPr>
          <a:xfrm>
            <a:off x="83911" y="2976649"/>
            <a:ext cx="12028716" cy="110532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Título 7"/>
          <p:cNvSpPr>
            <a:spLocks noGrp="1"/>
          </p:cNvSpPr>
          <p:nvPr>
            <p:ph type="ctrTitle"/>
          </p:nvPr>
        </p:nvSpPr>
        <p:spPr>
          <a:xfrm>
            <a:off x="609600" y="1505935"/>
            <a:ext cx="10972800" cy="1470025"/>
          </a:xfrm>
        </p:spPr>
        <p:txBody>
          <a:bodyPr anchor="ctr"/>
          <a:lstStyle>
            <a:lvl1pPr algn="ctr">
              <a:defRPr lang="en-US" dirty="0">
                <a:solidFill>
                  <a:srgbClr val="FFFFFF"/>
                </a:solidFill>
              </a:defRPr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16164670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Relationship Id="rId1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 cstate="print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tângulo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8" name="Retângulo de cantos arredondados 7"/>
          <p:cNvSpPr/>
          <p:nvPr/>
        </p:nvSpPr>
        <p:spPr>
          <a:xfrm>
            <a:off x="85344" y="69755"/>
            <a:ext cx="12017829" cy="6693408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Espaço Reservado para Título 21"/>
          <p:cNvSpPr>
            <a:spLocks noGrp="1"/>
          </p:cNvSpPr>
          <p:nvPr>
            <p:ph type="title"/>
          </p:nvPr>
        </p:nvSpPr>
        <p:spPr>
          <a:xfrm>
            <a:off x="1219200" y="274638"/>
            <a:ext cx="10363200" cy="1143000"/>
          </a:xfrm>
          <a:prstGeom prst="rect">
            <a:avLst/>
          </a:prstGeom>
        </p:spPr>
        <p:txBody>
          <a:bodyPr bIns="91440" anchor="b" anchorCtr="0">
            <a:normAutofit/>
          </a:bodyPr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13" name="Espaço Reservado para Texto 12"/>
          <p:cNvSpPr>
            <a:spLocks noGrp="1"/>
          </p:cNvSpPr>
          <p:nvPr>
            <p:ph type="body" idx="1"/>
          </p:nvPr>
        </p:nvSpPr>
        <p:spPr>
          <a:xfrm>
            <a:off x="1219200" y="1447800"/>
            <a:ext cx="10363200" cy="4572000"/>
          </a:xfrm>
          <a:prstGeom prst="rect">
            <a:avLst/>
          </a:prstGeom>
        </p:spPr>
        <p:txBody>
          <a:bodyPr>
            <a:normAutofit/>
          </a:bodyPr>
          <a:lstStyle/>
          <a:p>
            <a:pPr lvl="0" eaLnBrk="1" latinLnBrk="0" hangingPunct="1"/>
            <a:r>
              <a:rPr kumimoji="0" lang="pt-BR"/>
              <a:t>Clique para editar os estilos do texto mestre</a:t>
            </a:r>
          </a:p>
          <a:p>
            <a:pPr lvl="1" eaLnBrk="1" latinLnBrk="0" hangingPunct="1"/>
            <a:r>
              <a:rPr kumimoji="0" lang="pt-BR"/>
              <a:t>Segundo nível</a:t>
            </a:r>
          </a:p>
          <a:p>
            <a:pPr lvl="2" eaLnBrk="1" latinLnBrk="0" hangingPunct="1"/>
            <a:r>
              <a:rPr kumimoji="0" lang="pt-BR"/>
              <a:t>Terceiro nível</a:t>
            </a:r>
          </a:p>
          <a:p>
            <a:pPr lvl="3" eaLnBrk="1" latinLnBrk="0" hangingPunct="1"/>
            <a:r>
              <a:rPr kumimoji="0" lang="pt-BR"/>
              <a:t>Quarto nível</a:t>
            </a:r>
          </a:p>
          <a:p>
            <a:pPr lvl="4" eaLnBrk="1" latinLnBrk="0" hangingPunct="1"/>
            <a:r>
              <a:rPr kumimoji="0" lang="pt-BR"/>
              <a:t>Quinto nível</a:t>
            </a:r>
            <a:endParaRPr kumimoji="0" lang="en-US"/>
          </a:p>
        </p:txBody>
      </p:sp>
      <p:sp>
        <p:nvSpPr>
          <p:cNvPr id="14" name="Espaço Reservado para Data 13"/>
          <p:cNvSpPr>
            <a:spLocks noGrp="1"/>
          </p:cNvSpPr>
          <p:nvPr>
            <p:ph type="dt" sz="half" idx="2"/>
          </p:nvPr>
        </p:nvSpPr>
        <p:spPr>
          <a:xfrm>
            <a:off x="8229600" y="6191250"/>
            <a:ext cx="3302000" cy="476250"/>
          </a:xfrm>
          <a:prstGeom prst="rect">
            <a:avLst/>
          </a:prstGeom>
        </p:spPr>
        <p:txBody>
          <a:bodyPr anchor="ctr" anchorCtr="0"/>
          <a:lstStyle>
            <a:lvl1pPr algn="r" eaLnBrk="1" latinLnBrk="0" hangingPunct="1">
              <a:defRPr kumimoji="0" sz="1400">
                <a:solidFill>
                  <a:schemeClr val="tx2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9C0EA651-FEDC-4047-AD0D-F43A24BDDF47}" type="datetime1">
              <a:rPr lang="pt-BR" smtClean="0">
                <a:solidFill>
                  <a:srgbClr val="1F497D"/>
                </a:solidFill>
                <a:latin typeface="Calibri"/>
                <a:ea typeface="+mn-ea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22/10/2025</a:t>
            </a:fld>
            <a:endParaRPr lang="pt-BR">
              <a:solidFill>
                <a:srgbClr val="1F497D"/>
              </a:solidFill>
              <a:latin typeface="Calibri"/>
              <a:ea typeface="+mn-ea"/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3"/>
          </p:nvPr>
        </p:nvSpPr>
        <p:spPr>
          <a:xfrm>
            <a:off x="1219200" y="6172200"/>
            <a:ext cx="5283200" cy="457200"/>
          </a:xfrm>
          <a:prstGeom prst="rect">
            <a:avLst/>
          </a:prstGeom>
        </p:spPr>
        <p:txBody>
          <a:bodyPr anchor="ctr" anchorCtr="0"/>
          <a:lstStyle>
            <a:lvl1pPr eaLnBrk="1" latinLnBrk="0" hangingPunct="1">
              <a:defRPr kumimoji="0" sz="1400">
                <a:solidFill>
                  <a:schemeClr val="tx2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pt-BR">
              <a:solidFill>
                <a:srgbClr val="1F497D"/>
              </a:solidFill>
              <a:latin typeface="Calibri"/>
              <a:ea typeface="+mn-ea"/>
            </a:endParaRPr>
          </a:p>
        </p:txBody>
      </p:sp>
      <p:sp>
        <p:nvSpPr>
          <p:cNvPr id="23" name="Espaço Reservado para Número de Slide 22"/>
          <p:cNvSpPr>
            <a:spLocks noGrp="1"/>
          </p:cNvSpPr>
          <p:nvPr>
            <p:ph type="sldNum" sz="quarter" idx="4"/>
          </p:nvPr>
        </p:nvSpPr>
        <p:spPr>
          <a:xfrm>
            <a:off x="195072" y="6210300"/>
            <a:ext cx="609600" cy="457200"/>
          </a:xfrm>
          <a:prstGeom prst="ellipse">
            <a:avLst/>
          </a:prstGeom>
          <a:solidFill>
            <a:schemeClr val="accent1"/>
          </a:solidFill>
        </p:spPr>
        <p:txBody>
          <a:bodyPr wrap="none" lIns="0" tIns="0" rIns="0" bIns="0" anchor="ctr" anchorCtr="1">
            <a:noAutofit/>
          </a:bodyPr>
          <a:lstStyle>
            <a:lvl1pPr algn="ctr" eaLnBrk="1" latinLnBrk="0" hangingPunct="1">
              <a:defRPr kumimoji="0" sz="1400">
                <a:solidFill>
                  <a:srgbClr val="FFFFFF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2119D8CF-8DEC-4D9F-84EE-ADF04DFF3391}" type="slidenum">
              <a:rPr lang="pt-BR" smtClean="0"/>
              <a:pPr fontAlgn="auto">
                <a:spcBef>
                  <a:spcPts val="0"/>
                </a:spcBef>
                <a:spcAft>
                  <a:spcPts val="0"/>
                </a:spcAft>
              </a:pPr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968846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hf hdr="0" ftr="0" dt="0"/>
  <p:txStyles>
    <p:titleStyle>
      <a:lvl1pPr algn="l" rtl="0" eaLnBrk="1" latinLnBrk="0" hangingPunct="1">
        <a:spcBef>
          <a:spcPct val="0"/>
        </a:spcBef>
        <a:buNone/>
        <a:defRPr kumimoji="0"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ts val="580"/>
        </a:spcBef>
        <a:buClr>
          <a:schemeClr val="accent1"/>
        </a:buClr>
        <a:buSzPct val="8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28600" algn="l" rtl="0" eaLnBrk="1" latinLnBrk="0" hangingPunct="1">
        <a:spcBef>
          <a:spcPts val="370"/>
        </a:spcBef>
        <a:buClr>
          <a:schemeClr val="accent2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228600" algn="l" rtl="0" eaLnBrk="1" latinLnBrk="0" hangingPunct="1">
        <a:spcBef>
          <a:spcPts val="370"/>
        </a:spcBef>
        <a:buClr>
          <a:schemeClr val="accent1">
            <a:tint val="60000"/>
          </a:schemeClr>
        </a:buClr>
        <a:buSzPct val="8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228600" algn="l" rtl="0" eaLnBrk="1" latinLnBrk="0" hangingPunct="1">
        <a:spcBef>
          <a:spcPts val="370"/>
        </a:spcBef>
        <a:buClr>
          <a:schemeClr val="accent3"/>
        </a:buClr>
        <a:buSzPct val="80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ts val="370"/>
        </a:spcBef>
        <a:buClr>
          <a:schemeClr val="accent3"/>
        </a:buClr>
        <a:buFontTx/>
        <a:buChar char="o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645920" indent="-228600" algn="l" rtl="0" eaLnBrk="1" latinLnBrk="0" hangingPunct="1">
        <a:spcBef>
          <a:spcPts val="370"/>
        </a:spcBef>
        <a:buClr>
          <a:schemeClr val="accent3"/>
        </a:buClr>
        <a:buChar char="•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228600" algn="l" rtl="0" eaLnBrk="1" latinLnBrk="0" hangingPunct="1">
        <a:spcBef>
          <a:spcPts val="370"/>
        </a:spcBef>
        <a:buClr>
          <a:schemeClr val="accent2"/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228600" algn="l" rtl="0" eaLnBrk="1" latinLnBrk="0" hangingPunct="1">
        <a:spcBef>
          <a:spcPts val="370"/>
        </a:spcBef>
        <a:buClr>
          <a:schemeClr val="accent1">
            <a:tint val="60000"/>
          </a:schemeClr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228600" algn="l" rtl="0" eaLnBrk="1" latinLnBrk="0" hangingPunct="1">
        <a:spcBef>
          <a:spcPts val="370"/>
        </a:spcBef>
        <a:buClr>
          <a:schemeClr val="accent2">
            <a:tint val="60000"/>
          </a:schemeClr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amzn.to/4oH9IGY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Relationship Id="rId4" Type="http://schemas.openxmlformats.org/officeDocument/2006/relationships/hyperlink" Target="http://www.fabriciobreve.com/" TargetMode="Externa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18" Type="http://schemas.openxmlformats.org/officeDocument/2006/relationships/image" Target="../media/image24.png"/><Relationship Id="rId3" Type="http://schemas.openxmlformats.org/officeDocument/2006/relationships/image" Target="../media/image9.png"/><Relationship Id="rId21" Type="http://schemas.openxmlformats.org/officeDocument/2006/relationships/image" Target="../media/image27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2.png"/><Relationship Id="rId20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5" Type="http://schemas.openxmlformats.org/officeDocument/2006/relationships/image" Target="../media/image21.png"/><Relationship Id="rId23" Type="http://schemas.openxmlformats.org/officeDocument/2006/relationships/image" Target="../media/image29.png"/><Relationship Id="rId10" Type="http://schemas.openxmlformats.org/officeDocument/2006/relationships/image" Target="../media/image16.png"/><Relationship Id="rId19" Type="http://schemas.openxmlformats.org/officeDocument/2006/relationships/image" Target="../media/image25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Relationship Id="rId22" Type="http://schemas.openxmlformats.org/officeDocument/2006/relationships/image" Target="../media/image28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jpeg"/><Relationship Id="rId3" Type="http://schemas.openxmlformats.org/officeDocument/2006/relationships/hyperlink" Target="https://amzn.to/3rO8NcR" TargetMode="External"/><Relationship Id="rId7" Type="http://schemas.openxmlformats.org/officeDocument/2006/relationships/image" Target="../media/image48.jpeg"/><Relationship Id="rId2" Type="http://schemas.openxmlformats.org/officeDocument/2006/relationships/hyperlink" Target="https://amzn.to/2YQNQCd" TargetMode="External"/><Relationship Id="rId1" Type="http://schemas.openxmlformats.org/officeDocument/2006/relationships/slideLayout" Target="../slideLayouts/slideLayout10.xml"/><Relationship Id="rId6" Type="http://schemas.openxmlformats.org/officeDocument/2006/relationships/hyperlink" Target="https://amzn.to/33G5oAh" TargetMode="External"/><Relationship Id="rId11" Type="http://schemas.openxmlformats.org/officeDocument/2006/relationships/image" Target="../media/image52.jpeg"/><Relationship Id="rId5" Type="http://schemas.openxmlformats.org/officeDocument/2006/relationships/hyperlink" Target="https://amzn.to/2GL5xd1" TargetMode="External"/><Relationship Id="rId10" Type="http://schemas.openxmlformats.org/officeDocument/2006/relationships/image" Target="../media/image51.jpeg"/><Relationship Id="rId4" Type="http://schemas.openxmlformats.org/officeDocument/2006/relationships/hyperlink" Target="https://amzn.to/33F144w" TargetMode="External"/><Relationship Id="rId9" Type="http://schemas.openxmlformats.org/officeDocument/2006/relationships/image" Target="../media/image50.jpeg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emf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8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emf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8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7.jpe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pt-BR" sz="4000" b="1" dirty="0"/>
              <a:t>A Camada de Rede: Plano de Controle</a:t>
            </a: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pt-BR" sz="6000" dirty="0"/>
              <a:t>Redes de Computadores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DB5C52BC-C3AA-4D93-AF24-52FCDC6C7F1A}"/>
              </a:ext>
            </a:extLst>
          </p:cNvPr>
          <p:cNvSpPr txBox="1"/>
          <p:nvPr/>
        </p:nvSpPr>
        <p:spPr>
          <a:xfrm>
            <a:off x="4267199" y="6184361"/>
            <a:ext cx="624051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pt-BR" sz="900" b="1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Nota</a:t>
            </a:r>
            <a:r>
              <a:rPr lang="pt-BR" altLang="pt-BR" sz="9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: a maioria dos slides dessa apresentação são traduzidos ou adaptados dos slides disponibilizados gratuitamente pelos autores do livro </a:t>
            </a:r>
            <a:r>
              <a:rPr lang="pt-BR" sz="900" dirty="0">
                <a:solidFill>
                  <a:prstClr val="black"/>
                </a:solidFill>
                <a:latin typeface="Arial" charset="0"/>
                <a:ea typeface="ＭＳ Ｐゴシック" pitchFamily="34" charset="-128"/>
                <a:hlinkClick r:id="rId3"/>
              </a:rPr>
              <a:t>KUROSE, James F. e ROSS, Keith W. </a:t>
            </a:r>
            <a:r>
              <a:rPr lang="pt-BR" sz="900" i="1" dirty="0">
                <a:solidFill>
                  <a:prstClr val="black"/>
                </a:solidFill>
                <a:latin typeface="Arial" charset="0"/>
                <a:ea typeface="ＭＳ Ｐゴシック" pitchFamily="34" charset="-128"/>
                <a:hlinkClick r:id="rId3"/>
              </a:rPr>
              <a:t>Computer Networking: A Top-Down Approach</a:t>
            </a:r>
            <a:r>
              <a:rPr lang="pt-BR" sz="900" dirty="0">
                <a:solidFill>
                  <a:prstClr val="black"/>
                </a:solidFill>
                <a:latin typeface="Arial" charset="0"/>
                <a:ea typeface="ＭＳ Ｐゴシック" pitchFamily="34" charset="-128"/>
                <a:hlinkClick r:id="rId3"/>
              </a:rPr>
              <a:t>. 9</a:t>
            </a:r>
            <a:r>
              <a:rPr lang="pt-BR" sz="900" baseline="30000" dirty="0">
                <a:solidFill>
                  <a:prstClr val="black"/>
                </a:solidFill>
                <a:latin typeface="Arial" charset="0"/>
                <a:ea typeface="ＭＳ Ｐゴシック" pitchFamily="34" charset="-128"/>
                <a:hlinkClick r:id="rId3"/>
              </a:rPr>
              <a:t>th</a:t>
            </a:r>
            <a:r>
              <a:rPr lang="pt-BR" sz="900" dirty="0">
                <a:solidFill>
                  <a:prstClr val="black"/>
                </a:solidFill>
                <a:latin typeface="Arial" charset="0"/>
                <a:ea typeface="ＭＳ Ｐゴシック" pitchFamily="34" charset="-128"/>
                <a:hlinkClick r:id="rId3"/>
              </a:rPr>
              <a:t> </a:t>
            </a:r>
            <a:r>
              <a:rPr lang="pt-BR" sz="900" dirty="0" err="1">
                <a:solidFill>
                  <a:prstClr val="black"/>
                </a:solidFill>
                <a:latin typeface="Arial" charset="0"/>
                <a:ea typeface="ＭＳ Ｐゴシック" pitchFamily="34" charset="-128"/>
                <a:hlinkClick r:id="rId3"/>
              </a:rPr>
              <a:t>Edition</a:t>
            </a:r>
            <a:r>
              <a:rPr lang="pt-BR" sz="900" dirty="0">
                <a:solidFill>
                  <a:prstClr val="black"/>
                </a:solidFill>
                <a:latin typeface="Arial" charset="0"/>
                <a:ea typeface="ＭＳ Ｐゴシック" pitchFamily="34" charset="-128"/>
                <a:hlinkClick r:id="rId3"/>
              </a:rPr>
              <a:t>. Pearson</a:t>
            </a:r>
            <a:r>
              <a:rPr lang="pt-BR" sz="900">
                <a:solidFill>
                  <a:prstClr val="black"/>
                </a:solidFill>
                <a:latin typeface="Arial" charset="0"/>
                <a:ea typeface="ＭＳ Ｐゴシック" pitchFamily="34" charset="-128"/>
                <a:hlinkClick r:id="rId3"/>
              </a:rPr>
              <a:t>, 2025.</a:t>
            </a:r>
            <a:r>
              <a:rPr lang="pt-BR" sz="90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 </a:t>
            </a:r>
            <a:r>
              <a:rPr lang="pt-BR" sz="900" dirty="0">
                <a:solidFill>
                  <a:prstClr val="black"/>
                </a:solidFill>
                <a:latin typeface="Arial" charset="0"/>
                <a:ea typeface="ＭＳ Ｐゴシック" pitchFamily="34" charset="-128"/>
              </a:rPr>
              <a:t>Todo o material pertencente aos seus respectivos autores está protegido por direito autoral.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D95819B9-7346-ECB6-BF6A-EE2FE14E1D24}"/>
              </a:ext>
            </a:extLst>
          </p:cNvPr>
          <p:cNvSpPr txBox="1"/>
          <p:nvPr/>
        </p:nvSpPr>
        <p:spPr>
          <a:xfrm>
            <a:off x="4888682" y="4629426"/>
            <a:ext cx="241463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dirty="0"/>
              <a:t>Fabricio Breve</a:t>
            </a:r>
          </a:p>
          <a:p>
            <a:pPr algn="ctr"/>
            <a:r>
              <a:rPr lang="pt-BR" dirty="0">
                <a:hlinkClick r:id="rId4"/>
              </a:rPr>
              <a:t>www.fabriciobreve.com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280384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fontScale="92500" lnSpcReduction="20000"/>
          </a:bodyPr>
          <a:lstStyle/>
          <a:p>
            <a:pPr marL="130175" indent="0">
              <a:buNone/>
            </a:pPr>
            <a:r>
              <a:rPr lang="pt-BR" sz="3200" dirty="0">
                <a:solidFill>
                  <a:srgbClr val="C00000"/>
                </a:solidFill>
              </a:rPr>
              <a:t>Objetivo do protocolo de roteamento</a:t>
            </a:r>
            <a:r>
              <a:rPr lang="pt-BR" dirty="0">
                <a:solidFill>
                  <a:srgbClr val="C00000"/>
                </a:solidFill>
              </a:rPr>
              <a:t>: </a:t>
            </a:r>
            <a:r>
              <a:rPr lang="pt-BR" dirty="0"/>
              <a:t>determinar caminhos “bons” (equivalentemente, rotas), do hospedeiro de origem ao hospedeiro de destino, por meio da rede de roteadores</a:t>
            </a:r>
          </a:p>
          <a:p>
            <a:pPr marL="407988" indent="-277813"/>
            <a:r>
              <a:rPr lang="pt-BR" dirty="0">
                <a:solidFill>
                  <a:srgbClr val="C00000"/>
                </a:solidFill>
              </a:rPr>
              <a:t>caminho: </a:t>
            </a:r>
            <a:r>
              <a:rPr lang="pt-BR" dirty="0"/>
              <a:t>sequência de roteadores que os pacotes atravessam de um dado hospedeiro de origem até um hospedeiro de destino final</a:t>
            </a:r>
          </a:p>
          <a:p>
            <a:pPr marL="407988" indent="-277813"/>
            <a:r>
              <a:rPr lang="pt-BR" dirty="0">
                <a:solidFill>
                  <a:srgbClr val="C00000"/>
                </a:solidFill>
              </a:rPr>
              <a:t>“bom”: </a:t>
            </a:r>
            <a:r>
              <a:rPr lang="pt-BR" dirty="0"/>
              <a:t>menor “custo”, “mais rápido”, “menos congestionado”</a:t>
            </a:r>
          </a:p>
          <a:p>
            <a:pPr marL="407988" indent="-277813"/>
            <a:r>
              <a:rPr lang="pt-BR" dirty="0"/>
              <a:t>roteamento: um desafio de rede “top-10”! 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pt-BR"/>
              <a:t>Protocolos de roteamento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251496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400" dirty="0">
                <a:solidFill>
                  <a:prstClr val="black"/>
                </a:solidFill>
                <a:latin typeface="Calibri" panose="020F0502020204030204"/>
              </a:rPr>
              <a:t>     empresarial</a:t>
            </a:r>
            <a:endParaRPr kumimoji="0" lang="pt-BR" altLang="en-US" sz="14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nacional ou global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 dirty="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1800" b="0" i="0" u="none" strike="noStrike" kern="1200" cap="none" spc="0" normalizeH="0" baseline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aplicação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rede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enlace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física</a:t>
                </a: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aplicação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rede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enlace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0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física</a:t>
                </a: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rede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enlace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física</a:t>
                  </a: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rede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enlace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física</a:t>
                  </a: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rede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enlace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física</a:t>
                  </a: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rede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enlace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física</a:t>
                  </a: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rede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enlace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física</a:t>
                  </a:r>
                  <a:endParaRPr kumimoji="0" lang="pt-BR" altLang="en-US" sz="24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pt-BR" sz="1100" b="0" i="0" u="none" strike="noStrike" kern="1200" cap="none" spc="0" normalizeH="0" baseline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20000"/>
          </a:bodyPr>
          <a:lstStyle/>
          <a:p>
            <a:pPr indent="-290513">
              <a:lnSpc>
                <a:spcPct val="100000"/>
              </a:lnSpc>
            </a:pPr>
            <a:r>
              <a:rPr lang="pt-BR" sz="3200" dirty="0"/>
              <a:t>fortalecendo o plano de controle: sistema distribuído confiável, escalável com desempenho e seguro</a:t>
            </a:r>
          </a:p>
          <a:p>
            <a:pPr lvl="1">
              <a:lnSpc>
                <a:spcPct val="100000"/>
              </a:lnSpc>
            </a:pPr>
            <a:r>
              <a:rPr lang="pt-BR" sz="2800" dirty="0"/>
              <a:t>robustez a falhas: aproveita a forte teoria de sistema distribuído confiável para o plano de controle</a:t>
            </a:r>
          </a:p>
          <a:p>
            <a:pPr lvl="1">
              <a:lnSpc>
                <a:spcPct val="100000"/>
              </a:lnSpc>
            </a:pPr>
            <a:r>
              <a:rPr lang="pt-BR" sz="2800" dirty="0"/>
              <a:t>confiabilidade e segurança: “incorporados” desde o primeiro dia? </a:t>
            </a:r>
          </a:p>
          <a:p>
            <a:pPr indent="-290513">
              <a:lnSpc>
                <a:spcPct val="100000"/>
              </a:lnSpc>
            </a:pPr>
            <a:r>
              <a:rPr lang="pt-BR" sz="3200" dirty="0"/>
              <a:t>redes e protocolos que atendem aos requisitos específicos da missão</a:t>
            </a:r>
          </a:p>
          <a:p>
            <a:pPr lvl="1">
              <a:lnSpc>
                <a:spcPct val="100000"/>
              </a:lnSpc>
            </a:pPr>
            <a:r>
              <a:rPr lang="pt-BR" sz="2800" dirty="0"/>
              <a:t>por exemplo, em tempo real, </a:t>
            </a:r>
            <a:r>
              <a:rPr lang="pt-BR" sz="2800" dirty="0" err="1"/>
              <a:t>ultra-confiável</a:t>
            </a:r>
            <a:r>
              <a:rPr lang="pt-BR" sz="2800" dirty="0"/>
              <a:t>, </a:t>
            </a:r>
            <a:r>
              <a:rPr lang="pt-BR" sz="2800" dirty="0" err="1"/>
              <a:t>ultra-seguro</a:t>
            </a:r>
            <a:endParaRPr lang="pt-BR" sz="2800" dirty="0"/>
          </a:p>
          <a:p>
            <a:pPr indent="-290513">
              <a:lnSpc>
                <a:spcPct val="100000"/>
              </a:lnSpc>
            </a:pPr>
            <a:r>
              <a:rPr lang="pt-BR" sz="3200" dirty="0"/>
              <a:t>escala na Internet: além de um único AS</a:t>
            </a:r>
          </a:p>
          <a:p>
            <a:pPr indent="-290513">
              <a:lnSpc>
                <a:spcPct val="100000"/>
              </a:lnSpc>
            </a:pPr>
            <a:r>
              <a:rPr lang="pt-BR" sz="3200" dirty="0"/>
              <a:t>SDN é crítica em redes celulares 5G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pt-BR"/>
              <a:t>SDN: desafios selecionados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100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 fontScale="92500" lnSpcReduction="20000"/>
          </a:bodyPr>
          <a:lstStyle/>
          <a:p>
            <a:pPr indent="-290513">
              <a:lnSpc>
                <a:spcPct val="100000"/>
              </a:lnSpc>
            </a:pPr>
            <a:r>
              <a:rPr lang="pt-BR" sz="3200" dirty="0"/>
              <a:t>Tabelas de encaminhamento calculadas por SDN versus calculadas por roteador</a:t>
            </a:r>
            <a:r>
              <a:rPr lang="en-US" sz="3200" dirty="0"/>
              <a:t>:</a:t>
            </a:r>
          </a:p>
          <a:p>
            <a:pPr lvl="1" indent="-290513">
              <a:lnSpc>
                <a:spcPct val="100000"/>
              </a:lnSpc>
            </a:pPr>
            <a:r>
              <a:rPr lang="pt-BR" sz="2800" dirty="0"/>
              <a:t>apenas um exemplo de cálculo lógico-centralizado versus cálculo de protocolo</a:t>
            </a:r>
            <a:endParaRPr lang="en-US" sz="2800" dirty="0"/>
          </a:p>
          <a:p>
            <a:pPr indent="-290513">
              <a:lnSpc>
                <a:spcPct val="100000"/>
              </a:lnSpc>
            </a:pPr>
            <a:r>
              <a:rPr lang="pt-BR" sz="3200" dirty="0"/>
              <a:t>pode-se imaginar o controle de congestionamento computado por SDN</a:t>
            </a:r>
            <a:r>
              <a:rPr lang="en-US" sz="3200" dirty="0"/>
              <a:t>: </a:t>
            </a:r>
          </a:p>
          <a:p>
            <a:pPr lvl="1" indent="-290513">
              <a:lnSpc>
                <a:spcPct val="100000"/>
              </a:lnSpc>
            </a:pPr>
            <a:r>
              <a:rPr lang="pt-BR" sz="2800" dirty="0"/>
              <a:t>o controlador define as taxas do remetente com base nos níveis de congestionamento relatados pelo roteador (ao controlador)</a:t>
            </a:r>
            <a:r>
              <a:rPr lang="en-US" sz="2800" dirty="0"/>
              <a:t>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SDN e o futuro dos protocolos de rede tradicionais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2800" dirty="0">
                  <a:solidFill>
                    <a:srgbClr val="0000A8"/>
                  </a:solidFill>
                </a:rPr>
                <a:t>Como a implementação da funcionalidade de rede (SDN versus protocolos) evoluirá?</a:t>
              </a:r>
              <a:endParaRPr lang="en-US" sz="2800" dirty="0">
                <a:solidFill>
                  <a:srgbClr val="0000A8"/>
                </a:solidFill>
              </a:endParaRP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rede: roteiro do “plano de controle”</a:t>
            </a:r>
            <a:endParaRPr lang="pt-BR" sz="440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pt-BR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introdução
protocolos de roteamento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intra-ISP: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6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102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99F1B25-1E59-3454-6A50-CF46E6FD49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44515" y="1589373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15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/>
              <a:t>ICMP: internet </a:t>
            </a:r>
            <a:r>
              <a:rPr lang="pt-BR" dirty="0" err="1"/>
              <a:t>control</a:t>
            </a:r>
            <a:r>
              <a:rPr lang="pt-BR" dirty="0"/>
              <a:t> </a:t>
            </a:r>
            <a:r>
              <a:rPr lang="pt-BR" dirty="0" err="1"/>
              <a:t>message</a:t>
            </a:r>
            <a:r>
              <a:rPr lang="pt-BR" dirty="0"/>
              <a:t> </a:t>
            </a:r>
            <a:r>
              <a:rPr lang="pt-BR" dirty="0" err="1"/>
              <a:t>protocol</a:t>
            </a:r>
            <a:endParaRPr lang="pt-BR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4-</a:t>
            </a:r>
            <a:fld id="{C4204591-24BD-A542-B9D5-F8D8A88D2FEE}" type="slidenum">
              <a:rPr lang="pt-BR" smtClean="0"/>
              <a:pPr/>
              <a:t>103</a:t>
            </a:fld>
            <a:endParaRPr lang="pt-BR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pt-BR" dirty="0"/>
              <a:t>usado por hospedeiros e roteadores para comunicar informações em nível de rede</a:t>
            </a:r>
          </a:p>
          <a:p>
            <a:pPr lvl="1"/>
            <a:r>
              <a:rPr lang="pt-BR" dirty="0"/>
              <a:t>relatório de erros: hospedeiro, rede, porta, ou protocolo inacessível</a:t>
            </a:r>
          </a:p>
          <a:p>
            <a:pPr lvl="1"/>
            <a:r>
              <a:rPr lang="pt-BR" dirty="0"/>
              <a:t>solicitação/resposta de eco (usado por </a:t>
            </a:r>
            <a:r>
              <a:rPr lang="pt-BR" dirty="0" err="1"/>
              <a:t>ping</a:t>
            </a:r>
            <a:r>
              <a:rPr lang="pt-BR" dirty="0"/>
              <a:t>)</a:t>
            </a:r>
            <a:endParaRPr lang="pt-BR" sz="2000" dirty="0"/>
          </a:p>
          <a:p>
            <a:pPr indent="-295275"/>
            <a:r>
              <a:rPr lang="pt-BR" dirty="0"/>
              <a:t>camada de rede “acima” do IP</a:t>
            </a:r>
            <a:r>
              <a:rPr lang="pt-BR" altLang="ja-JP" dirty="0"/>
              <a:t>:</a:t>
            </a:r>
          </a:p>
          <a:p>
            <a:pPr lvl="1"/>
            <a:r>
              <a:rPr lang="pt-BR" dirty="0"/>
              <a:t>mensagens ICMP são transportadas em datagramas IP</a:t>
            </a:r>
          </a:p>
          <a:p>
            <a:pPr indent="-295275"/>
            <a:r>
              <a:rPr lang="pt-BR" i="1" dirty="0">
                <a:solidFill>
                  <a:srgbClr val="000099"/>
                </a:solidFill>
              </a:rPr>
              <a:t>mensagem ICMP:</a:t>
            </a:r>
            <a:r>
              <a:rPr lang="pt-BR" i="1" dirty="0"/>
              <a:t> </a:t>
            </a:r>
            <a:r>
              <a:rPr lang="pt-BR" dirty="0"/>
              <a:t>tipo, código mais os primeiros 8 bytes do datagrama IP causando erro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5288627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1800" u="sng" dirty="0"/>
              <a:t>Tipo</a:t>
            </a:r>
            <a:r>
              <a:rPr lang="pt-BR" sz="1800" dirty="0"/>
              <a:t>  </a:t>
            </a:r>
            <a:r>
              <a:rPr lang="pt-BR" sz="1800" u="sng" dirty="0"/>
              <a:t>Código</a:t>
            </a:r>
            <a:r>
              <a:rPr lang="pt-BR" sz="1800" dirty="0"/>
              <a:t> </a:t>
            </a:r>
            <a:r>
              <a:rPr lang="pt-BR" sz="1800" u="sng" dirty="0"/>
              <a:t>Descrição</a:t>
            </a:r>
            <a:endParaRPr lang="pt-BR" sz="1800" dirty="0"/>
          </a:p>
          <a:p>
            <a:r>
              <a:rPr lang="pt-BR" sz="1800" dirty="0"/>
              <a:t>0        0         resposta de eco (</a:t>
            </a:r>
            <a:r>
              <a:rPr lang="pt-BR" sz="1800" dirty="0" err="1"/>
              <a:t>ping</a:t>
            </a:r>
            <a:r>
              <a:rPr lang="pt-BR" sz="1800" dirty="0"/>
              <a:t>)</a:t>
            </a:r>
          </a:p>
          <a:p>
            <a:r>
              <a:rPr lang="pt-BR" sz="1800" dirty="0"/>
              <a:t>3        0         rede de destino inalcançável</a:t>
            </a:r>
          </a:p>
          <a:p>
            <a:r>
              <a:rPr lang="pt-BR" sz="1800" dirty="0"/>
              <a:t>3        1         hospedeiro de destino inalcançável</a:t>
            </a:r>
          </a:p>
          <a:p>
            <a:r>
              <a:rPr lang="pt-BR" sz="1800" dirty="0"/>
              <a:t>3        2         protocolo de destino inalcançável</a:t>
            </a:r>
          </a:p>
          <a:p>
            <a:r>
              <a:rPr lang="pt-BR" sz="1800" dirty="0"/>
              <a:t>3        3         porta de destino inalcançável</a:t>
            </a:r>
          </a:p>
          <a:p>
            <a:r>
              <a:rPr lang="pt-BR" sz="1800" dirty="0"/>
              <a:t>3        6         rede de destino desconhecida</a:t>
            </a:r>
          </a:p>
          <a:p>
            <a:r>
              <a:rPr lang="pt-BR" sz="1800" dirty="0"/>
              <a:t>3        7         hospedeiro de destino desconhecido</a:t>
            </a:r>
          </a:p>
          <a:p>
            <a:r>
              <a:rPr lang="pt-BR" sz="1800" dirty="0"/>
              <a:t>4        0         supressão de fonte (controle de</a:t>
            </a:r>
          </a:p>
          <a:p>
            <a:r>
              <a:rPr lang="pt-BR" sz="1800" dirty="0"/>
              <a:t>                     congestionamento – não usado)</a:t>
            </a:r>
          </a:p>
          <a:p>
            <a:r>
              <a:rPr lang="pt-BR" sz="1800" dirty="0"/>
              <a:t>8        0         requisição de eco (</a:t>
            </a:r>
            <a:r>
              <a:rPr lang="pt-BR" sz="1800" dirty="0" err="1"/>
              <a:t>ping</a:t>
            </a:r>
            <a:r>
              <a:rPr lang="pt-BR" sz="1800" dirty="0"/>
              <a:t>)</a:t>
            </a:r>
          </a:p>
          <a:p>
            <a:r>
              <a:rPr lang="pt-BR" sz="1800" dirty="0"/>
              <a:t>9        0         anúncio de rota</a:t>
            </a:r>
          </a:p>
          <a:p>
            <a:r>
              <a:rPr lang="pt-BR" sz="1800" dirty="0"/>
              <a:t>10      0         descoberta de rota</a:t>
            </a:r>
          </a:p>
          <a:p>
            <a:r>
              <a:rPr lang="pt-BR" sz="1800" dirty="0"/>
              <a:t>11      0         TTL expirado </a:t>
            </a:r>
          </a:p>
          <a:p>
            <a:r>
              <a:rPr lang="pt-BR" sz="1800" dirty="0"/>
              <a:t>12      0         cabeçalho IP inválido</a:t>
            </a:r>
          </a:p>
          <a:p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 err="1"/>
              <a:t>Traceroute</a:t>
            </a:r>
            <a:r>
              <a:rPr lang="pt-BR" dirty="0"/>
              <a:t> e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4-</a:t>
            </a:r>
            <a:fld id="{C4204591-24BD-A542-B9D5-F8D8A88D2FEE}" type="slidenum">
              <a:rPr lang="pt-BR" smtClean="0"/>
              <a:pPr/>
              <a:t>104</a:t>
            </a:fld>
            <a:endParaRPr lang="pt-BR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pt-BR" dirty="0"/>
              <a:t>quando a mensagem ICMP chega à origem: grava </a:t>
            </a:r>
            <a:r>
              <a:rPr lang="pt-BR" dirty="0" err="1"/>
              <a:t>RTTs</a:t>
            </a:r>
            <a:endParaRPr lang="pt-BR" dirty="0"/>
          </a:p>
          <a:p>
            <a:pPr marL="523875" lvl="1" indent="-180975">
              <a:defRPr/>
            </a:pPr>
            <a:endParaRPr lang="pt-BR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pt-BR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7037" y="2416490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pt-BR" sz="2800" dirty="0">
                <a:solidFill>
                  <a:srgbClr val="000099"/>
                </a:solidFill>
              </a:rPr>
              <a:t>critérios de parada 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/>
              <a:t>o segmento UDP eventualmente chega ao hospedeiro de destino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/>
              <a:t>destino retorna mensagem ICMP “porta inacessível” (tipo 3, código 3)</a:t>
            </a:r>
            <a:endParaRPr lang="pt-BR" altLang="ja-JP" sz="2400" dirty="0"/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/>
              <a:t>origem para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pt-BR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12082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1800" dirty="0">
                <a:solidFill>
                  <a:srgbClr val="CC0000"/>
                </a:solidFill>
              </a:rPr>
              <a:t>3 sondas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12082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1800" dirty="0">
                <a:solidFill>
                  <a:srgbClr val="CC0000"/>
                </a:solidFill>
              </a:rPr>
              <a:t>3 sondas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12082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1800" dirty="0">
                <a:solidFill>
                  <a:srgbClr val="CC0000"/>
                </a:solidFill>
              </a:rPr>
              <a:t>3 sondas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pt-BR" dirty="0"/>
              <a:t>origem envia conjuntos de segmentos UDP para destino</a:t>
            </a:r>
          </a:p>
          <a:p>
            <a:pPr marL="565150" lvl="1" indent="-222250">
              <a:defRPr/>
            </a:pPr>
            <a:r>
              <a:rPr lang="pt-BR" dirty="0"/>
              <a:t>1º conjunto tem TTL =1, 2º conjunto tem TTL=2, etc.</a:t>
            </a:r>
          </a:p>
          <a:p>
            <a:pPr marL="282575" indent="-282575">
              <a:defRPr/>
            </a:pPr>
            <a:r>
              <a:rPr lang="pt-BR" dirty="0"/>
              <a:t>datagrama no </a:t>
            </a:r>
            <a:r>
              <a:rPr lang="pt-BR" i="1" dirty="0" err="1"/>
              <a:t>n</a:t>
            </a:r>
            <a:r>
              <a:rPr lang="pt-BR" dirty="0" err="1"/>
              <a:t>-ésimo</a:t>
            </a:r>
            <a:r>
              <a:rPr lang="pt-BR" dirty="0"/>
              <a:t> conjunto chega ao </a:t>
            </a:r>
            <a:r>
              <a:rPr lang="pt-BR" i="1" dirty="0" err="1"/>
              <a:t>n</a:t>
            </a:r>
            <a:r>
              <a:rPr lang="pt-BR" dirty="0" err="1"/>
              <a:t>-ésimo</a:t>
            </a:r>
            <a:r>
              <a:rPr lang="pt-BR" dirty="0"/>
              <a:t> roteador:</a:t>
            </a:r>
          </a:p>
          <a:p>
            <a:pPr marL="523875" lvl="1" indent="-180975">
              <a:defRPr/>
            </a:pPr>
            <a:r>
              <a:rPr lang="pt-BR" dirty="0"/>
              <a:t>roteador descarta datagrama e envia mensagem ICMP para a origem (tipo 11, código 0)</a:t>
            </a:r>
          </a:p>
          <a:p>
            <a:pPr marL="523875" lvl="1" indent="-180975">
              <a:defRPr/>
            </a:pPr>
            <a:r>
              <a:rPr lang="pt-BR" dirty="0"/>
              <a:t>a mensagem ICMP possivelmente inclui o nome do roteador e o endereço IP</a:t>
            </a:r>
          </a:p>
          <a:p>
            <a:pPr marL="523875" lvl="1" indent="-180975">
              <a:defRPr/>
            </a:pPr>
            <a:endParaRPr lang="pt-BR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rede: roteiro do “plano de controle”</a:t>
            </a:r>
            <a:endParaRPr lang="pt-BR" sz="440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rgbClr val="0000A8"/>
              </a:buClr>
            </a:pPr>
            <a:r>
              <a:rPr lang="pt-BR" altLang="en-US" sz="36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</a:t>
            </a:r>
          </a:p>
          <a:p>
            <a:pPr marL="685800" lvl="1" indent="-219075"/>
            <a:r>
              <a:rPr lang="pt-BR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pt-BR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pt-BR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introdução
protocolos de roteamento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intra-ISP: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105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A7AC245-9596-6ECD-F859-CE302D29D9C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1263" y="1638554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8573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5D8288-A30F-B346-89F2-6C4A6812F9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075" y="1557773"/>
            <a:ext cx="10515600" cy="2230456"/>
          </a:xfrm>
        </p:spPr>
        <p:txBody>
          <a:bodyPr>
            <a:normAutofit fontScale="92500" lnSpcReduction="10000"/>
          </a:bodyPr>
          <a:lstStyle/>
          <a:p>
            <a:pPr indent="-284163">
              <a:defRPr/>
            </a:pPr>
            <a:r>
              <a:rPr lang="pt-BR" sz="3200" dirty="0">
                <a:solidFill>
                  <a:srgbClr val="0000A8"/>
                </a:solidFill>
              </a:rPr>
              <a:t>sistemas autônomos (também conhecidos como “redes”)</a:t>
            </a:r>
            <a:r>
              <a:rPr lang="en-US" sz="3200" dirty="0">
                <a:solidFill>
                  <a:srgbClr val="0000A8"/>
                </a:solidFill>
              </a:rPr>
              <a:t>: </a:t>
            </a:r>
            <a:r>
              <a:rPr lang="pt-BR" sz="3200" dirty="0"/>
              <a:t>milhares de componentes de hardware/software interagindo</a:t>
            </a:r>
            <a:endParaRPr lang="en-US" sz="3200" dirty="0"/>
          </a:p>
          <a:p>
            <a:pPr indent="-284163">
              <a:defRPr/>
            </a:pPr>
            <a:r>
              <a:rPr lang="pt-BR" sz="3200" dirty="0"/>
              <a:t>outros sistemas complexos que requerem monitoramento, configuração, controle </a:t>
            </a:r>
            <a:r>
              <a:rPr lang="en-US" sz="3200" dirty="0"/>
              <a:t>:</a:t>
            </a:r>
          </a:p>
          <a:p>
            <a:pPr lvl="1">
              <a:defRPr/>
            </a:pPr>
            <a:r>
              <a:rPr lang="pt-BR" sz="3000" dirty="0"/>
              <a:t>avião a jato, usina nuclear, outros</a:t>
            </a:r>
            <a:r>
              <a:rPr lang="en-US" sz="3000" dirty="0"/>
              <a:t>?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O que é gerenciamento de rede?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20A614A-762E-7F4E-AB21-A93FB6D5C4DE}"/>
              </a:ext>
            </a:extLst>
          </p:cNvPr>
          <p:cNvGrpSpPr/>
          <p:nvPr/>
        </p:nvGrpSpPr>
        <p:grpSpPr>
          <a:xfrm>
            <a:off x="1981694" y="4123789"/>
            <a:ext cx="8232775" cy="2093913"/>
            <a:chOff x="1981694" y="4123789"/>
            <a:chExt cx="8232775" cy="2093913"/>
          </a:xfrm>
        </p:grpSpPr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4AAF62B5-79AA-B240-A8E8-8798C98BC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1207" y="4153952"/>
              <a:ext cx="6958977" cy="19389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"</a:t>
              </a:r>
              <a:r>
                <a:rPr lang="en-US" sz="2000" dirty="0" err="1">
                  <a:solidFill>
                    <a:srgbClr val="000099"/>
                  </a:solidFill>
                  <a:latin typeface="Arial"/>
                  <a:cs typeface="Arial"/>
                </a:rPr>
                <a:t>Gerenciamento</a:t>
              </a:r>
              <a:r>
                <a:rPr lang="en-US" sz="2000" dirty="0">
                  <a:solidFill>
                    <a:srgbClr val="000099"/>
                  </a:solidFill>
                  <a:latin typeface="Arial"/>
                  <a:cs typeface="Arial"/>
                </a:rPr>
                <a:t> de rede </a:t>
              </a:r>
              <a:r>
                <a:rPr lang="pt-BR" sz="2000" dirty="0">
                  <a:latin typeface="Arial"/>
                  <a:cs typeface="Arial"/>
                </a:rPr>
                <a:t>inclui a implantação, integração e coordenação do hardware, software e elementos humanos para monitorar, testar, sondar, configurar, analisar, avaliar e controlar a rede e os recursos dos elementos para atender aos requisitos de tempo real, desempenho operacional, e Qualidade de Serviço a um custo razoável."</a:t>
              </a:r>
              <a:r>
                <a:rPr lang="en-US" dirty="0">
                  <a:latin typeface="Arial"/>
                  <a:cs typeface="Arial"/>
                </a:rPr>
                <a:t> 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C047F7E7-348B-A04F-BBBB-2D9AFE81A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957" y="4123789"/>
              <a:ext cx="7148512" cy="209391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aphicFrame>
          <p:nvGraphicFramePr>
            <p:cNvPr id="9" name="Object 8">
              <a:extLst>
                <a:ext uri="{FF2B5EF4-FFF2-40B4-BE49-F238E27FC236}">
                  <a16:creationId xmlns:a16="http://schemas.microsoft.com/office/drawing/2014/main" id="{326F51F9-30EF-DB47-86E4-F731C95FAECA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61886416"/>
                </p:ext>
              </p:extLst>
            </p:nvPr>
          </p:nvGraphicFramePr>
          <p:xfrm>
            <a:off x="1981694" y="4317464"/>
            <a:ext cx="1123950" cy="1600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" imgW="2870200" imgH="4089400" progId="MS_ClipArt_Gallery.2">
                    <p:embed/>
                  </p:oleObj>
                </mc:Choice>
                <mc:Fallback>
                  <p:oleObj name="Clip" r:id="rId2" imgW="2870200" imgH="4089400" progId="MS_ClipArt_Gallery.2">
                    <p:embed/>
                    <p:pic>
                      <p:nvPicPr>
                        <p:cNvPr id="3380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81694" y="4317464"/>
                          <a:ext cx="1123950" cy="1600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41997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Componentes de gerenciamento de rede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107</a:t>
            </a:fld>
            <a:endParaRPr lang="pt-BR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3968383" y="2925460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6787" y="3158537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67286" y="4112624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150" y="4603162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2112" y="3653837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425" y="4592049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3982954" y="2808993"/>
            <a:ext cx="4826741" cy="3307930"/>
            <a:chOff x="3982954" y="2808993"/>
            <a:chExt cx="4826741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82062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4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dispositivo gerenciado</a:t>
              </a:r>
              <a:endParaRPr lang="pt-BR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2047420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dispositivo gerenciado</a:t>
              </a:r>
              <a:endParaRPr lang="pt-BR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95598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dispositivo gerenciado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2047420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dispositivo gerenciado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2047420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dispositivo gerenciado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5091628" y="2760942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6514625" y="5150849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5273431" y="5539343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7193560" y="4043476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5792273" y="5919778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3623562" y="1917794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487553" y="2012797"/>
                <a:ext cx="607859" cy="344384"/>
                <a:chOff x="7252932" y="1864426"/>
                <a:chExt cx="607859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699330" y="4884646"/>
                <a:ext cx="607859" cy="344384"/>
                <a:chOff x="7252932" y="1864426"/>
                <a:chExt cx="607859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17881" y="5203301"/>
                <a:ext cx="607859" cy="344384"/>
                <a:chOff x="7252932" y="1864426"/>
                <a:chExt cx="607859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58707" y="3447732"/>
                <a:ext cx="607859" cy="344384"/>
                <a:chOff x="7252932" y="1864426"/>
                <a:chExt cx="607859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44466" y="5126183"/>
                <a:ext cx="607859" cy="344384"/>
                <a:chOff x="7252932" y="1864426"/>
                <a:chExt cx="607859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5649769" y="4179021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2739071" y="2226350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96056" y="2312106"/>
              <a:ext cx="1972015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b="0" i="0" u="none" strike="noStrike" kern="0" cap="none" spc="-100" normalizeH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servidor / controlador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 de gerenciamento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22" y="2788771"/>
              <a:ext cx="894217" cy="395103"/>
              <a:chOff x="7338951" y="1864426"/>
              <a:chExt cx="465856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400014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dados</a:t>
                </a:r>
              </a:p>
            </p:txBody>
          </p:sp>
        </p:grp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851B6279-A7BE-4E47-8F0D-1E0B5B9927C3}"/>
              </a:ext>
            </a:extLst>
          </p:cNvPr>
          <p:cNvSpPr txBox="1"/>
          <p:nvPr/>
        </p:nvSpPr>
        <p:spPr>
          <a:xfrm>
            <a:off x="427244" y="1735063"/>
            <a:ext cx="2515262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pt-BR" sz="2400" dirty="0">
                <a:solidFill>
                  <a:srgbClr val="C00000"/>
                </a:solidFill>
              </a:rPr>
              <a:t>Servidor de gerenciamento : </a:t>
            </a:r>
            <a:r>
              <a:rPr lang="pt-BR" sz="2000" dirty="0"/>
              <a:t>aplicação, normalmente com gerenciadores de rede (humanos) no ciclo</a:t>
            </a:r>
            <a:endParaRPr lang="pt-BR" dirty="0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D86A2D3-053E-DB45-B6EB-20F153132718}"/>
              </a:ext>
            </a:extLst>
          </p:cNvPr>
          <p:cNvSpPr txBox="1"/>
          <p:nvPr/>
        </p:nvSpPr>
        <p:spPr>
          <a:xfrm>
            <a:off x="8615190" y="1619479"/>
            <a:ext cx="33381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dirty="0">
                <a:solidFill>
                  <a:srgbClr val="C00000"/>
                </a:solidFill>
              </a:rPr>
              <a:t>Dispositivo gerenciado : </a:t>
            </a:r>
            <a:r>
              <a:rPr lang="pt-BR" sz="2000" dirty="0"/>
              <a:t>equipamento com hardware gerenciável e configurável, componentes de software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9C058F17-BF0D-9544-BD13-6E703C2F1A38}"/>
              </a:ext>
            </a:extLst>
          </p:cNvPr>
          <p:cNvSpPr txBox="1"/>
          <p:nvPr/>
        </p:nvSpPr>
        <p:spPr>
          <a:xfrm>
            <a:off x="9066884" y="3095739"/>
            <a:ext cx="2423710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dirty="0">
                <a:solidFill>
                  <a:srgbClr val="C00000"/>
                </a:solidFill>
              </a:rPr>
              <a:t>Dados: </a:t>
            </a:r>
            <a:r>
              <a:rPr lang="pt-BR" sz="2000" dirty="0"/>
              <a:t>dados de configuração do “estado” do dispositivo, dados operacionais, estatísticas do dispositivo</a:t>
            </a:r>
          </a:p>
          <a:p>
            <a:endParaRPr lang="pt-BR" dirty="0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6498569" y="3831275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5979637" y="2571162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3C019CDE-6D8E-E849-BBBA-330EBB7E77A3}"/>
              </a:ext>
            </a:extLst>
          </p:cNvPr>
          <p:cNvGrpSpPr/>
          <p:nvPr/>
        </p:nvGrpSpPr>
        <p:grpSpPr>
          <a:xfrm>
            <a:off x="428886" y="2159308"/>
            <a:ext cx="6873461" cy="4719028"/>
            <a:chOff x="428886" y="2159308"/>
            <a:chExt cx="6873461" cy="4719028"/>
          </a:xfrm>
        </p:grpSpPr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C3E77657-D6B4-FB41-BF96-304F7910CA28}"/>
                </a:ext>
              </a:extLst>
            </p:cNvPr>
            <p:cNvSpPr txBox="1"/>
            <p:nvPr/>
          </p:nvSpPr>
          <p:spPr>
            <a:xfrm>
              <a:off x="428886" y="3572816"/>
              <a:ext cx="2930486" cy="3305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2400" dirty="0">
                  <a:solidFill>
                    <a:srgbClr val="C00000"/>
                  </a:solidFill>
                </a:rPr>
                <a:t>Protocolo de gerenciamento de rede: </a:t>
              </a:r>
              <a:r>
                <a:rPr lang="pt-BR" sz="2000" dirty="0"/>
                <a:t>usado pelo servidor de gerenciamento para consultar, configurar, gerenciar o dispositivo; usado por dispositivos para informar o servidor de gerenciamento sobre dados e eventos.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013479D8-647E-ED40-9E3A-796896B7987C}"/>
                </a:ext>
              </a:extLst>
            </p:cNvPr>
            <p:cNvGrpSpPr/>
            <p:nvPr/>
          </p:nvGrpSpPr>
          <p:grpSpPr>
            <a:xfrm>
              <a:off x="3831136" y="2159308"/>
              <a:ext cx="3471211" cy="2974551"/>
              <a:chOff x="3831136" y="2159308"/>
              <a:chExt cx="3471211" cy="2974551"/>
            </a:xfrm>
          </p:grpSpPr>
          <p:cxnSp>
            <p:nvCxnSpPr>
              <p:cNvPr id="357" name="Straight Arrow Connector 356">
                <a:extLst>
                  <a:ext uri="{FF2B5EF4-FFF2-40B4-BE49-F238E27FC236}">
                    <a16:creationId xmlns:a16="http://schemas.microsoft.com/office/drawing/2014/main" id="{C55AE397-27AA-BE4B-975E-8544311A4C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3870" y="3013112"/>
                <a:ext cx="0" cy="2120747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Arrow Connector 358">
                <a:extLst>
                  <a:ext uri="{FF2B5EF4-FFF2-40B4-BE49-F238E27FC236}">
                    <a16:creationId xmlns:a16="http://schemas.microsoft.com/office/drawing/2014/main" id="{82DB823B-7FF4-1D4C-9AAC-0F7C4CB366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0190"/>
                <a:ext cx="3471211" cy="1856610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Arrow Connector 360">
                <a:extLst>
                  <a:ext uri="{FF2B5EF4-FFF2-40B4-BE49-F238E27FC236}">
                    <a16:creationId xmlns:a16="http://schemas.microsoft.com/office/drawing/2014/main" id="{C3E2E8C5-9CBE-7642-9F35-4C488B987B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6864"/>
                <a:ext cx="3294941" cy="599523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Arrow Connector 364">
                <a:extLst>
                  <a:ext uri="{FF2B5EF4-FFF2-40B4-BE49-F238E27FC236}">
                    <a16:creationId xmlns:a16="http://schemas.microsoft.com/office/drawing/2014/main" id="{421FB380-DB5B-BC41-AFD4-3F7E253971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41147" y="2159308"/>
                <a:ext cx="3084791" cy="860882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Arrow Connector 366">
                <a:extLst>
                  <a:ext uri="{FF2B5EF4-FFF2-40B4-BE49-F238E27FC236}">
                    <a16:creationId xmlns:a16="http://schemas.microsoft.com/office/drawing/2014/main" id="{ACF9E385-09DB-C84D-AE7B-3C13EDBFC0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4473" y="3023527"/>
                <a:ext cx="458433" cy="837885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9421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7" grpId="0"/>
      <p:bldP spid="348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015" y="341652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Abordagens do operador de rede para gerenciamento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108</a:t>
            </a:fld>
            <a:endParaRPr lang="pt-BR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7427686" y="2947494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6090" y="3180571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26589" y="4134658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729453" y="4625196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1415" y="3675871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35728" y="4614083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7442257" y="2831027"/>
            <a:ext cx="4826741" cy="3307930"/>
            <a:chOff x="3982954" y="2808993"/>
            <a:chExt cx="4826741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82062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4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dispositivo gerenciado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2047420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dispositivo gerenciado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82062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4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dispositivo gerenciado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2047420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dispositivo gerenciado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2047420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dispositivo gerenciado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8550931" y="2782976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9973928" y="5172883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8732734" y="5561377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10652863" y="4065510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9251576" y="5941812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7082865" y="1939828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487553" y="2012797"/>
                <a:ext cx="607859" cy="344384"/>
                <a:chOff x="7252932" y="1864426"/>
                <a:chExt cx="607859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699330" y="4884646"/>
                <a:ext cx="607859" cy="344384"/>
                <a:chOff x="7252932" y="1864426"/>
                <a:chExt cx="607859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17881" y="5203301"/>
                <a:ext cx="607859" cy="344384"/>
                <a:chOff x="7252932" y="1864426"/>
                <a:chExt cx="607859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58707" y="3447732"/>
                <a:ext cx="607859" cy="344384"/>
                <a:chOff x="7252932" y="1864426"/>
                <a:chExt cx="607859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44466" y="5126183"/>
                <a:ext cx="607859" cy="344384"/>
                <a:chOff x="7252932" y="1864426"/>
                <a:chExt cx="607859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52932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9109072" y="4201055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6198374" y="2248384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96051" y="2312106"/>
              <a:ext cx="1972015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b="0" i="0" u="none" strike="noStrike" kern="0" cap="none" spc="-100" normalizeH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servidor / controlador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 de gerenciamento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335600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-100" normalizeH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dados</a:t>
                </a:r>
              </a:p>
            </p:txBody>
          </p:sp>
        </p:grp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9957872" y="3853309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9438940" y="2593196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013479D8-647E-ED40-9E3A-796896B7987C}"/>
              </a:ext>
            </a:extLst>
          </p:cNvPr>
          <p:cNvGrpSpPr/>
          <p:nvPr/>
        </p:nvGrpSpPr>
        <p:grpSpPr>
          <a:xfrm>
            <a:off x="7290439" y="2181342"/>
            <a:ext cx="3471211" cy="2974551"/>
            <a:chOff x="3831136" y="2159308"/>
            <a:chExt cx="3471211" cy="2974551"/>
          </a:xfrm>
        </p:grpSpPr>
        <p:cxnSp>
          <p:nvCxnSpPr>
            <p:cNvPr id="357" name="Straight Arrow Connector 356">
              <a:extLst>
                <a:ext uri="{FF2B5EF4-FFF2-40B4-BE49-F238E27FC236}">
                  <a16:creationId xmlns:a16="http://schemas.microsoft.com/office/drawing/2014/main" id="{C55AE397-27AA-BE4B-975E-8544311A4CE5}"/>
                </a:ext>
              </a:extLst>
            </p:cNvPr>
            <p:cNvCxnSpPr>
              <a:cxnSpLocks/>
            </p:cNvCxnSpPr>
            <p:nvPr/>
          </p:nvCxnSpPr>
          <p:spPr>
            <a:xfrm>
              <a:off x="3833870" y="3013112"/>
              <a:ext cx="0" cy="2120747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>
              <a:extLst>
                <a:ext uri="{FF2B5EF4-FFF2-40B4-BE49-F238E27FC236}">
                  <a16:creationId xmlns:a16="http://schemas.microsoft.com/office/drawing/2014/main" id="{82DB823B-7FF4-1D4C-9AAC-0F7C4CB36642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0190"/>
              <a:ext cx="3471211" cy="1856610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Arrow Connector 360">
              <a:extLst>
                <a:ext uri="{FF2B5EF4-FFF2-40B4-BE49-F238E27FC236}">
                  <a16:creationId xmlns:a16="http://schemas.microsoft.com/office/drawing/2014/main" id="{C3E2E8C5-9CBE-7642-9F35-4C488B987B1F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6864"/>
              <a:ext cx="3294941" cy="599523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Arrow Connector 364">
              <a:extLst>
                <a:ext uri="{FF2B5EF4-FFF2-40B4-BE49-F238E27FC236}">
                  <a16:creationId xmlns:a16="http://schemas.microsoft.com/office/drawing/2014/main" id="{421FB380-DB5B-BC41-AFD4-3F7E253971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41147" y="2159308"/>
              <a:ext cx="3084791" cy="860882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Arrow Connector 366">
              <a:extLst>
                <a:ext uri="{FF2B5EF4-FFF2-40B4-BE49-F238E27FC236}">
                  <a16:creationId xmlns:a16="http://schemas.microsoft.com/office/drawing/2014/main" id="{ACF9E385-09DB-C84D-AE7B-3C13EDBFC0DC}"/>
                </a:ext>
              </a:extLst>
            </p:cNvPr>
            <p:cNvCxnSpPr>
              <a:cxnSpLocks/>
            </p:cNvCxnSpPr>
            <p:nvPr/>
          </p:nvCxnSpPr>
          <p:spPr>
            <a:xfrm>
              <a:off x="3834473" y="3023527"/>
              <a:ext cx="458433" cy="837885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Rectangle 3">
            <a:extLst>
              <a:ext uri="{FF2B5EF4-FFF2-40B4-BE49-F238E27FC236}">
                <a16:creationId xmlns:a16="http://schemas.microsoft.com/office/drawing/2014/main" id="{B1F7E91D-9830-244A-9EAC-A7AA760D51B8}"/>
              </a:ext>
            </a:extLst>
          </p:cNvPr>
          <p:cNvSpPr txBox="1">
            <a:spLocks noChangeArrowheads="1"/>
          </p:cNvSpPr>
          <p:nvPr/>
        </p:nvSpPr>
        <p:spPr>
          <a:xfrm>
            <a:off x="564423" y="1441374"/>
            <a:ext cx="5560956" cy="122470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pt-BR" sz="3000" dirty="0">
                <a:solidFill>
                  <a:srgbClr val="C00000"/>
                </a:solidFill>
              </a:rPr>
              <a:t>CLI </a:t>
            </a:r>
            <a:r>
              <a:rPr lang="pt-BR" sz="2600" dirty="0"/>
              <a:t>(Command </a:t>
            </a:r>
            <a:r>
              <a:rPr lang="pt-BR" sz="2600" dirty="0" err="1"/>
              <a:t>Line</a:t>
            </a:r>
            <a:r>
              <a:rPr lang="pt-BR" sz="2600" dirty="0"/>
              <a:t> Interface) </a:t>
            </a:r>
            <a:endParaRPr lang="pt-BR" sz="3000" dirty="0"/>
          </a:p>
          <a:p>
            <a:pPr lvl="1"/>
            <a:r>
              <a:rPr lang="pt-BR" sz="2200" dirty="0"/>
              <a:t>operador envia (digitação, scripts) diretamente para dispositivos individuais (ex.: vis </a:t>
            </a:r>
            <a:r>
              <a:rPr lang="pt-BR" sz="2200" dirty="0" err="1"/>
              <a:t>ssh</a:t>
            </a:r>
            <a:r>
              <a:rPr lang="pt-BR" sz="2200" dirty="0"/>
              <a:t>)</a:t>
            </a:r>
          </a:p>
        </p:txBody>
      </p:sp>
      <p:sp>
        <p:nvSpPr>
          <p:cNvPr id="177" name="Rectangle 3">
            <a:extLst>
              <a:ext uri="{FF2B5EF4-FFF2-40B4-BE49-F238E27FC236}">
                <a16:creationId xmlns:a16="http://schemas.microsoft.com/office/drawing/2014/main" id="{D3894652-CA4D-D44B-BE08-C92193D797CF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2673427"/>
            <a:ext cx="5441606" cy="15350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pt-BR" sz="3000" dirty="0">
                <a:solidFill>
                  <a:srgbClr val="C00000"/>
                </a:solidFill>
              </a:rPr>
              <a:t>SNMP/MIB </a:t>
            </a:r>
          </a:p>
          <a:p>
            <a:pPr lvl="1"/>
            <a:r>
              <a:rPr lang="pt-BR" sz="2200" dirty="0"/>
              <a:t>o operador consulta/configura dados de dispositivos (MIB) usando o </a:t>
            </a:r>
            <a:r>
              <a:rPr lang="pt-BR" sz="2200" dirty="0" err="1"/>
              <a:t>Simple</a:t>
            </a:r>
            <a:r>
              <a:rPr lang="pt-BR" sz="2200" dirty="0"/>
              <a:t> Network Management </a:t>
            </a:r>
            <a:r>
              <a:rPr lang="pt-BR" sz="2200" dirty="0" err="1"/>
              <a:t>Protocol</a:t>
            </a:r>
            <a:r>
              <a:rPr lang="pt-BR" sz="2200" dirty="0"/>
              <a:t> (SNMP)</a:t>
            </a:r>
          </a:p>
        </p:txBody>
      </p:sp>
      <p:sp>
        <p:nvSpPr>
          <p:cNvPr id="178" name="Rectangle 3">
            <a:extLst>
              <a:ext uri="{FF2B5EF4-FFF2-40B4-BE49-F238E27FC236}">
                <a16:creationId xmlns:a16="http://schemas.microsoft.com/office/drawing/2014/main" id="{55B528AC-68CA-274E-8AC0-BF0DA82DA8AE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4232314"/>
            <a:ext cx="6102618" cy="235577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spcBef>
                <a:spcPts val="0"/>
              </a:spcBef>
              <a:buNone/>
            </a:pPr>
            <a:r>
              <a:rPr lang="pt-BR" sz="3000" dirty="0">
                <a:solidFill>
                  <a:srgbClr val="C00000"/>
                </a:solidFill>
              </a:rPr>
              <a:t>NETCONF/YANG</a:t>
            </a:r>
          </a:p>
          <a:p>
            <a:pPr lvl="1">
              <a:spcBef>
                <a:spcPts val="0"/>
              </a:spcBef>
            </a:pPr>
            <a:r>
              <a:rPr lang="pt-BR" sz="2200" dirty="0"/>
              <a:t>mais abstrato, em toda a rede, holístico</a:t>
            </a:r>
          </a:p>
          <a:p>
            <a:pPr lvl="1">
              <a:spcBef>
                <a:spcPts val="0"/>
              </a:spcBef>
            </a:pPr>
            <a:r>
              <a:rPr lang="pt-BR" sz="2200" dirty="0"/>
              <a:t>ênfase no gerenciamento de configuração de vários dispositivos.</a:t>
            </a:r>
          </a:p>
          <a:p>
            <a:pPr lvl="1">
              <a:spcBef>
                <a:spcPts val="0"/>
              </a:spcBef>
            </a:pPr>
            <a:r>
              <a:rPr lang="pt-BR" sz="2200" dirty="0"/>
              <a:t>YANG: linguagem de modelagem de dados </a:t>
            </a:r>
          </a:p>
          <a:p>
            <a:pPr lvl="1">
              <a:spcBef>
                <a:spcPts val="0"/>
              </a:spcBef>
            </a:pPr>
            <a:r>
              <a:rPr lang="pt-BR" sz="2200" dirty="0"/>
              <a:t>NETCONF: comunica ações/dados compatíveis com YANG para/de/entre dispositivos remotos</a:t>
            </a:r>
          </a:p>
        </p:txBody>
      </p:sp>
    </p:spTree>
    <p:extLst>
      <p:ext uri="{BB962C8B-B14F-4D97-AF65-F5344CB8AC3E}">
        <p14:creationId xmlns:p14="http://schemas.microsoft.com/office/powerpoint/2010/main" val="422524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/>
      <p:bldP spid="178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Protocolo SNMP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109</a:t>
            </a:fld>
            <a:endParaRPr lang="pt-BR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833077-52B5-4841-9187-941DB1803220}"/>
              </a:ext>
            </a:extLst>
          </p:cNvPr>
          <p:cNvGrpSpPr/>
          <p:nvPr/>
        </p:nvGrpSpPr>
        <p:grpSpPr>
          <a:xfrm>
            <a:off x="1344054" y="1990663"/>
            <a:ext cx="4230478" cy="4057421"/>
            <a:chOff x="6588086" y="2144903"/>
            <a:chExt cx="4230478" cy="4057421"/>
          </a:xfrm>
        </p:grpSpPr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5FA29117-CB2C-A74E-9E10-1044A77B1A26}"/>
                </a:ext>
              </a:extLst>
            </p:cNvPr>
            <p:cNvSpPr>
              <a:spLocks/>
            </p:cNvSpPr>
            <p:nvPr/>
          </p:nvSpPr>
          <p:spPr bwMode="auto">
            <a:xfrm rot="16383367">
              <a:off x="7427686" y="2947494"/>
              <a:ext cx="4057421" cy="2452239"/>
            </a:xfrm>
            <a:custGeom>
              <a:avLst/>
              <a:gdLst>
                <a:gd name="T0" fmla="*/ 6 w 1794"/>
                <a:gd name="T1" fmla="*/ 483 h 933"/>
                <a:gd name="T2" fmla="*/ 108 w 1794"/>
                <a:gd name="T3" fmla="*/ 125 h 933"/>
                <a:gd name="T4" fmla="*/ 559 w 1794"/>
                <a:gd name="T5" fmla="*/ 100 h 933"/>
                <a:gd name="T6" fmla="*/ 1128 w 1794"/>
                <a:gd name="T7" fmla="*/ 29 h 933"/>
                <a:gd name="T8" fmla="*/ 1716 w 1794"/>
                <a:gd name="T9" fmla="*/ 275 h 933"/>
                <a:gd name="T10" fmla="*/ 1596 w 1794"/>
                <a:gd name="T11" fmla="*/ 827 h 933"/>
                <a:gd name="T12" fmla="*/ 1380 w 1794"/>
                <a:gd name="T13" fmla="*/ 911 h 933"/>
                <a:gd name="T14" fmla="*/ 840 w 1794"/>
                <a:gd name="T15" fmla="*/ 929 h 933"/>
                <a:gd name="T16" fmla="*/ 414 w 1794"/>
                <a:gd name="T17" fmla="*/ 911 h 933"/>
                <a:gd name="T18" fmla="*/ 143 w 1794"/>
                <a:gd name="T19" fmla="*/ 832 h 933"/>
                <a:gd name="T20" fmla="*/ 6 w 1794"/>
                <a:gd name="T21" fmla="*/ 483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pt-BR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" name="Line 252">
              <a:extLst>
                <a:ext uri="{FF2B5EF4-FFF2-40B4-BE49-F238E27FC236}">
                  <a16:creationId xmlns:a16="http://schemas.microsoft.com/office/drawing/2014/main" id="{A34271EB-0315-784C-80BC-73C898A295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6090" y="3180571"/>
              <a:ext cx="338138" cy="10429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9" name="Line 254">
              <a:extLst>
                <a:ext uri="{FF2B5EF4-FFF2-40B4-BE49-F238E27FC236}">
                  <a16:creationId xmlns:a16="http://schemas.microsoft.com/office/drawing/2014/main" id="{9671EA36-3631-B34F-BBB6-EFCD42331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6589" y="4134658"/>
              <a:ext cx="290202" cy="2514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" name="Line 272">
              <a:extLst>
                <a:ext uri="{FF2B5EF4-FFF2-40B4-BE49-F238E27FC236}">
                  <a16:creationId xmlns:a16="http://schemas.microsoft.com/office/drawing/2014/main" id="{856F4394-5D07-974B-8132-B7247126D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9453" y="4625196"/>
              <a:ext cx="373062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1" name="Line 272">
              <a:extLst>
                <a:ext uri="{FF2B5EF4-FFF2-40B4-BE49-F238E27FC236}">
                  <a16:creationId xmlns:a16="http://schemas.microsoft.com/office/drawing/2014/main" id="{C664C0E0-393B-C145-8BAF-3629B00A31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21415" y="3675871"/>
              <a:ext cx="371475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" name="Line 272">
              <a:extLst>
                <a:ext uri="{FF2B5EF4-FFF2-40B4-BE49-F238E27FC236}">
                  <a16:creationId xmlns:a16="http://schemas.microsoft.com/office/drawing/2014/main" id="{182FDAA5-6557-9844-A47B-222D95692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35728" y="4614083"/>
              <a:ext cx="309562" cy="1023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" name="Text Box 333">
              <a:extLst>
                <a:ext uri="{FF2B5EF4-FFF2-40B4-BE49-F238E27FC236}">
                  <a16:creationId xmlns:a16="http://schemas.microsoft.com/office/drawing/2014/main" id="{17674724-E440-5747-92B8-86C111010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2257" y="5831180"/>
              <a:ext cx="195598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40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dispositivo gerenciado</a:t>
              </a:r>
            </a:p>
          </p:txBody>
        </p:sp>
        <p:grpSp>
          <p:nvGrpSpPr>
            <p:cNvPr id="52" name="Group 906">
              <a:extLst>
                <a:ext uri="{FF2B5EF4-FFF2-40B4-BE49-F238E27FC236}">
                  <a16:creationId xmlns:a16="http://schemas.microsoft.com/office/drawing/2014/main" id="{C38045D2-1581-8B43-8612-8AA6DF605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73928" y="5172883"/>
              <a:ext cx="366712" cy="579438"/>
              <a:chOff x="4140" y="429"/>
              <a:chExt cx="1425" cy="2396"/>
            </a:xfrm>
          </p:grpSpPr>
          <p:sp>
            <p:nvSpPr>
              <p:cNvPr id="53" name="Freeform 907">
                <a:extLst>
                  <a:ext uri="{FF2B5EF4-FFF2-40B4-BE49-F238E27FC236}">
                    <a16:creationId xmlns:a16="http://schemas.microsoft.com/office/drawing/2014/main" id="{9BC3A3A6-1366-274C-801E-AE1C8C4E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" name="Rectangle 908">
                <a:extLst>
                  <a:ext uri="{FF2B5EF4-FFF2-40B4-BE49-F238E27FC236}">
                    <a16:creationId xmlns:a16="http://schemas.microsoft.com/office/drawing/2014/main" id="{D8E1A8E3-D677-9448-8E04-7D9A2B38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5" name="Freeform 909">
                <a:extLst>
                  <a:ext uri="{FF2B5EF4-FFF2-40B4-BE49-F238E27FC236}">
                    <a16:creationId xmlns:a16="http://schemas.microsoft.com/office/drawing/2014/main" id="{F9F3EC33-B650-A64A-871B-7EC626C42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" name="Freeform 910">
                <a:extLst>
                  <a:ext uri="{FF2B5EF4-FFF2-40B4-BE49-F238E27FC236}">
                    <a16:creationId xmlns:a16="http://schemas.microsoft.com/office/drawing/2014/main" id="{5833E139-248F-1447-88BC-C6C0C5AB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" name="Rectangle 911">
                <a:extLst>
                  <a:ext uri="{FF2B5EF4-FFF2-40B4-BE49-F238E27FC236}">
                    <a16:creationId xmlns:a16="http://schemas.microsoft.com/office/drawing/2014/main" id="{7D1BDDBC-3774-D647-8E10-3B1B58E0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58" name="Group 912">
                <a:extLst>
                  <a:ext uri="{FF2B5EF4-FFF2-40B4-BE49-F238E27FC236}">
                    <a16:creationId xmlns:a16="http://schemas.microsoft.com/office/drawing/2014/main" id="{6554743B-A179-AE4D-BB1E-3D7DCB9F39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3" name="AutoShape 913">
                  <a:extLst>
                    <a:ext uri="{FF2B5EF4-FFF2-40B4-BE49-F238E27FC236}">
                      <a16:creationId xmlns:a16="http://schemas.microsoft.com/office/drawing/2014/main" id="{E2B05CB3-CFDA-9149-8BC2-65068E354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4" name="AutoShape 914">
                  <a:extLst>
                    <a:ext uri="{FF2B5EF4-FFF2-40B4-BE49-F238E27FC236}">
                      <a16:creationId xmlns:a16="http://schemas.microsoft.com/office/drawing/2014/main" id="{E6138685-DB13-2447-AF35-F3E42603A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59" name="Rectangle 915">
                <a:extLst>
                  <a:ext uri="{FF2B5EF4-FFF2-40B4-BE49-F238E27FC236}">
                    <a16:creationId xmlns:a16="http://schemas.microsoft.com/office/drawing/2014/main" id="{CEEE2242-D7A6-5741-BF4F-ACF85CD7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0" name="Group 916">
                <a:extLst>
                  <a:ext uri="{FF2B5EF4-FFF2-40B4-BE49-F238E27FC236}">
                    <a16:creationId xmlns:a16="http://schemas.microsoft.com/office/drawing/2014/main" id="{8F7AA556-56D6-974F-AFA8-564489DD8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1" name="AutoShape 917">
                  <a:extLst>
                    <a:ext uri="{FF2B5EF4-FFF2-40B4-BE49-F238E27FC236}">
                      <a16:creationId xmlns:a16="http://schemas.microsoft.com/office/drawing/2014/main" id="{39C7E5BD-83B1-4342-9DCB-79D9C7A80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2" name="AutoShape 918">
                  <a:extLst>
                    <a:ext uri="{FF2B5EF4-FFF2-40B4-BE49-F238E27FC236}">
                      <a16:creationId xmlns:a16="http://schemas.microsoft.com/office/drawing/2014/main" id="{CB25B728-1785-C844-A0B5-742CC688E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1" name="Rectangle 919">
                <a:extLst>
                  <a:ext uri="{FF2B5EF4-FFF2-40B4-BE49-F238E27FC236}">
                    <a16:creationId xmlns:a16="http://schemas.microsoft.com/office/drawing/2014/main" id="{B18520A9-9A05-2B43-B67C-8C2F47EC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2" name="Rectangle 920">
                <a:extLst>
                  <a:ext uri="{FF2B5EF4-FFF2-40B4-BE49-F238E27FC236}">
                    <a16:creationId xmlns:a16="http://schemas.microsoft.com/office/drawing/2014/main" id="{9DA0024D-FC5B-5341-BF21-8708AD94F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3" name="Group 921">
                <a:extLst>
                  <a:ext uri="{FF2B5EF4-FFF2-40B4-BE49-F238E27FC236}">
                    <a16:creationId xmlns:a16="http://schemas.microsoft.com/office/drawing/2014/main" id="{981301B4-9857-5647-800D-6C50474E40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9" name="AutoShape 922">
                  <a:extLst>
                    <a:ext uri="{FF2B5EF4-FFF2-40B4-BE49-F238E27FC236}">
                      <a16:creationId xmlns:a16="http://schemas.microsoft.com/office/drawing/2014/main" id="{1B16B91A-C8DE-8645-8DE6-578C0406C8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0" name="AutoShape 923">
                  <a:extLst>
                    <a:ext uri="{FF2B5EF4-FFF2-40B4-BE49-F238E27FC236}">
                      <a16:creationId xmlns:a16="http://schemas.microsoft.com/office/drawing/2014/main" id="{23488613-A840-664D-B47C-2D6071A2C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4" name="Freeform 924">
                <a:extLst>
                  <a:ext uri="{FF2B5EF4-FFF2-40B4-BE49-F238E27FC236}">
                    <a16:creationId xmlns:a16="http://schemas.microsoft.com/office/drawing/2014/main" id="{E7E1FD00-D804-9948-B110-5C7E0960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5" name="Group 925">
                <a:extLst>
                  <a:ext uri="{FF2B5EF4-FFF2-40B4-BE49-F238E27FC236}">
                    <a16:creationId xmlns:a16="http://schemas.microsoft.com/office/drawing/2014/main" id="{655EE6D9-115C-9B47-8236-C75726F9E4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7" name="AutoShape 926">
                  <a:extLst>
                    <a:ext uri="{FF2B5EF4-FFF2-40B4-BE49-F238E27FC236}">
                      <a16:creationId xmlns:a16="http://schemas.microsoft.com/office/drawing/2014/main" id="{F4110FC0-46C6-4840-8086-3FAFE8303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78" name="AutoShape 927">
                  <a:extLst>
                    <a:ext uri="{FF2B5EF4-FFF2-40B4-BE49-F238E27FC236}">
                      <a16:creationId xmlns:a16="http://schemas.microsoft.com/office/drawing/2014/main" id="{5DDF1D67-B821-FA43-86AD-54B67B2AF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6" name="Rectangle 928">
                <a:extLst>
                  <a:ext uri="{FF2B5EF4-FFF2-40B4-BE49-F238E27FC236}">
                    <a16:creationId xmlns:a16="http://schemas.microsoft.com/office/drawing/2014/main" id="{D935AE77-81CD-7940-B6F3-30DFB9BC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7" name="Freeform 929">
                <a:extLst>
                  <a:ext uri="{FF2B5EF4-FFF2-40B4-BE49-F238E27FC236}">
                    <a16:creationId xmlns:a16="http://schemas.microsoft.com/office/drawing/2014/main" id="{5EFDFE1C-B209-B94B-9839-96286AD8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Freeform 930">
                <a:extLst>
                  <a:ext uri="{FF2B5EF4-FFF2-40B4-BE49-F238E27FC236}">
                    <a16:creationId xmlns:a16="http://schemas.microsoft.com/office/drawing/2014/main" id="{05D8DBC6-B99D-3F4A-AD14-D170C3CC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Oval 931">
                <a:extLst>
                  <a:ext uri="{FF2B5EF4-FFF2-40B4-BE49-F238E27FC236}">
                    <a16:creationId xmlns:a16="http://schemas.microsoft.com/office/drawing/2014/main" id="{A7F23770-E8E6-F945-86E9-C59A2D312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0" name="Freeform 932">
                <a:extLst>
                  <a:ext uri="{FF2B5EF4-FFF2-40B4-BE49-F238E27FC236}">
                    <a16:creationId xmlns:a16="http://schemas.microsoft.com/office/drawing/2014/main" id="{08613B8E-E31F-BA49-AA37-11422C5A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AutoShape 933">
                <a:extLst>
                  <a:ext uri="{FF2B5EF4-FFF2-40B4-BE49-F238E27FC236}">
                    <a16:creationId xmlns:a16="http://schemas.microsoft.com/office/drawing/2014/main" id="{6431957F-95C3-694D-823D-9FCDE027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2" name="AutoShape 934">
                <a:extLst>
                  <a:ext uri="{FF2B5EF4-FFF2-40B4-BE49-F238E27FC236}">
                    <a16:creationId xmlns:a16="http://schemas.microsoft.com/office/drawing/2014/main" id="{5A68ADC1-E322-4243-AB23-F0640EB7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3" name="Oval 935">
                <a:extLst>
                  <a:ext uri="{FF2B5EF4-FFF2-40B4-BE49-F238E27FC236}">
                    <a16:creationId xmlns:a16="http://schemas.microsoft.com/office/drawing/2014/main" id="{D92D3E13-EA2E-5D47-B798-6F427E5D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4" name="Oval 936">
                <a:extLst>
                  <a:ext uri="{FF2B5EF4-FFF2-40B4-BE49-F238E27FC236}">
                    <a16:creationId xmlns:a16="http://schemas.microsoft.com/office/drawing/2014/main" id="{C8DDDD04-57DD-1E48-A1B7-61BFA25A2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5" name="Oval 937">
                <a:extLst>
                  <a:ext uri="{FF2B5EF4-FFF2-40B4-BE49-F238E27FC236}">
                    <a16:creationId xmlns:a16="http://schemas.microsoft.com/office/drawing/2014/main" id="{669EEDDC-38E5-2342-925E-8AB1B931F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6" name="Rectangle 938">
                <a:extLst>
                  <a:ext uri="{FF2B5EF4-FFF2-40B4-BE49-F238E27FC236}">
                    <a16:creationId xmlns:a16="http://schemas.microsoft.com/office/drawing/2014/main" id="{ADD771FA-489B-4D40-93D6-7D8BE908C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1DD9798-0C95-A549-87C8-9CBB822C0044}"/>
                </a:ext>
              </a:extLst>
            </p:cNvPr>
            <p:cNvGrpSpPr/>
            <p:nvPr/>
          </p:nvGrpSpPr>
          <p:grpSpPr>
            <a:xfrm>
              <a:off x="8732734" y="5561377"/>
              <a:ext cx="683116" cy="378456"/>
              <a:chOff x="7493876" y="2774731"/>
              <a:chExt cx="1481958" cy="894622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5A0E6F2-8AD9-5847-90F6-12F5E95F1C9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7800ADA0-36D7-E940-BB30-A44A45F54B3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1CEA278-2A39-9746-A3B3-A0F10FB3D2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A1E407CB-FDAF-3D41-BC08-E33C3A16D4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CD667D61-BB41-4949-A194-D16F30EEA3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E02AF8DD-68B8-714E-9F81-79617E45DC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99965FE-6A62-E04D-9D49-C4CE4D1113D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2E97C674-51AB-CE41-A9F6-245F539FC0FB}"/>
                </a:ext>
              </a:extLst>
            </p:cNvPr>
            <p:cNvCxnSpPr>
              <a:cxnSpLocks/>
            </p:cNvCxnSpPr>
            <p:nvPr/>
          </p:nvCxnSpPr>
          <p:spPr>
            <a:xfrm>
              <a:off x="10652863" y="4065510"/>
              <a:ext cx="16570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0EFD23D-98F3-2B43-B402-42B09587B592}"/>
                </a:ext>
              </a:extLst>
            </p:cNvPr>
            <p:cNvCxnSpPr/>
            <p:nvPr/>
          </p:nvCxnSpPr>
          <p:spPr>
            <a:xfrm>
              <a:off x="9251576" y="5941812"/>
              <a:ext cx="237507" cy="23750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7C977A1-299C-6C44-BDE8-3C09AD01A8B6}"/>
                </a:ext>
              </a:extLst>
            </p:cNvPr>
            <p:cNvGrpSpPr/>
            <p:nvPr/>
          </p:nvGrpSpPr>
          <p:grpSpPr>
            <a:xfrm>
              <a:off x="7082865" y="5130332"/>
              <a:ext cx="1784742" cy="783771"/>
              <a:chOff x="3623562" y="5108298"/>
              <a:chExt cx="1784742" cy="783771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E51A05DD-65D7-B34D-AD8D-CF776AFB1AE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Oval 306">
                <a:extLst>
                  <a:ext uri="{FF2B5EF4-FFF2-40B4-BE49-F238E27FC236}">
                    <a16:creationId xmlns:a16="http://schemas.microsoft.com/office/drawing/2014/main" id="{2C11C1D0-E304-A744-9474-8F08FA8B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15" name="Text Box 302">
                <a:extLst>
                  <a:ext uri="{FF2B5EF4-FFF2-40B4-BE49-F238E27FC236}">
                    <a16:creationId xmlns:a16="http://schemas.microsoft.com/office/drawing/2014/main" id="{033CC2D1-C904-714D-AEB8-39E70A54D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731290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agente</a:t>
                </a:r>
              </a:p>
            </p:txBody>
          </p: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DEEA68B4-187F-5545-8F45-C59AF396F926}"/>
                  </a:ext>
                </a:extLst>
              </p:cNvPr>
              <p:cNvGrpSpPr/>
              <p:nvPr/>
            </p:nvGrpSpPr>
            <p:grpSpPr>
              <a:xfrm>
                <a:off x="4230238" y="5203301"/>
                <a:ext cx="607859" cy="344384"/>
                <a:chOff x="7265289" y="1864426"/>
                <a:chExt cx="607859" cy="344384"/>
              </a:xfrm>
            </p:grpSpPr>
            <p:sp>
              <p:nvSpPr>
                <p:cNvPr id="117" name="Can 116">
                  <a:extLst>
                    <a:ext uri="{FF2B5EF4-FFF2-40B4-BE49-F238E27FC236}">
                      <a16:creationId xmlns:a16="http://schemas.microsoft.com/office/drawing/2014/main" id="{16B1EAAC-4363-604F-8A20-51D1F8EE226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Text Box 305">
                  <a:extLst>
                    <a:ext uri="{FF2B5EF4-FFF2-40B4-BE49-F238E27FC236}">
                      <a16:creationId xmlns:a16="http://schemas.microsoft.com/office/drawing/2014/main" id="{4972F5B9-5A2C-5842-AAB9-4F1920AFC6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65289" y="1889518"/>
                  <a:ext cx="607859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-100" normalizeH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A47275B4-99B3-614B-8CC9-BD9585428ABB}"/>
                </a:ext>
              </a:extLst>
            </p:cNvPr>
            <p:cNvGrpSpPr/>
            <p:nvPr/>
          </p:nvGrpSpPr>
          <p:grpSpPr>
            <a:xfrm>
              <a:off x="9109072" y="4201055"/>
              <a:ext cx="736270" cy="422596"/>
              <a:chOff x="3668110" y="2448910"/>
              <a:chExt cx="3794234" cy="2165130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A6BDFBD9-E0E0-BD46-8D20-2F1694AD620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ED73D33-D6DD-AC48-AF11-D42CBAC27A3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614BCF10-D37E-C946-B9A1-12C9ADFB668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AD2102FD-9EB8-4C46-BFE8-37886A16630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8642742E-844C-4A4A-9191-5FB04A20FB5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AEF299AB-9AA9-E447-82E4-3B866D364780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3B9B17CF-7342-604C-ADED-F6698296837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C80E60E-8BE9-2246-B9F0-26A363070E80}"/>
                </a:ext>
              </a:extLst>
            </p:cNvPr>
            <p:cNvSpPr/>
            <p:nvPr/>
          </p:nvSpPr>
          <p:spPr>
            <a:xfrm flipH="1">
              <a:off x="6990267" y="2857446"/>
              <a:ext cx="1644149" cy="664161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3869" h="664161">
                  <a:moveTo>
                    <a:pt x="81411" y="228350"/>
                  </a:moveTo>
                  <a:cubicBezTo>
                    <a:pt x="307042" y="145223"/>
                    <a:pt x="255473" y="210465"/>
                    <a:pt x="419294" y="0"/>
                  </a:cubicBezTo>
                  <a:cubicBezTo>
                    <a:pt x="706258" y="244471"/>
                    <a:pt x="774088" y="202501"/>
                    <a:pt x="1503869" y="105448"/>
                  </a:cubicBezTo>
                  <a:cubicBezTo>
                    <a:pt x="712253" y="306662"/>
                    <a:pt x="601683" y="418737"/>
                    <a:pt x="0" y="664161"/>
                  </a:cubicBezTo>
                  <a:lnTo>
                    <a:pt x="81411" y="22835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1" name="Oval 280">
              <a:extLst>
                <a:ext uri="{FF2B5EF4-FFF2-40B4-BE49-F238E27FC236}">
                  <a16:creationId xmlns:a16="http://schemas.microsoft.com/office/drawing/2014/main" id="{B58377D7-0FB3-AB44-9585-DACE157EB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8086" y="2335576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2" name="Text Box 276">
              <a:extLst>
                <a:ext uri="{FF2B5EF4-FFF2-40B4-BE49-F238E27FC236}">
                  <a16:creationId xmlns:a16="http://schemas.microsoft.com/office/drawing/2014/main" id="{17AFC3D1-04B4-5A45-BCAA-B0426DBE5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0120" y="2378207"/>
              <a:ext cx="1795750" cy="5127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0" cap="none" spc="-100" normalizeH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servidor / controlador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 de gerenciamento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07EC245-2D2E-524A-9338-F2014B4A33AC}"/>
                </a:ext>
              </a:extLst>
            </p:cNvPr>
            <p:cNvGrpSpPr/>
            <p:nvPr/>
          </p:nvGrpSpPr>
          <p:grpSpPr>
            <a:xfrm>
              <a:off x="7972177" y="2226911"/>
              <a:ext cx="897159" cy="395103"/>
              <a:chOff x="7338951" y="1864426"/>
              <a:chExt cx="427511" cy="344384"/>
            </a:xfrm>
          </p:grpSpPr>
          <p:sp>
            <p:nvSpPr>
              <p:cNvPr id="144" name="Can 143">
                <a:extLst>
                  <a:ext uri="{FF2B5EF4-FFF2-40B4-BE49-F238E27FC236}">
                    <a16:creationId xmlns:a16="http://schemas.microsoft.com/office/drawing/2014/main" id="{07CA7064-144E-5D42-9D43-1ED456269C8E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5" name="Text Box 305">
                <a:extLst>
                  <a:ext uri="{FF2B5EF4-FFF2-40B4-BE49-F238E27FC236}">
                    <a16:creationId xmlns:a16="http://schemas.microsoft.com/office/drawing/2014/main" id="{981B5001-7D42-9B44-9184-C6BEB0072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31734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dados</a:t>
                </a:r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1CDC5FDE-1AE2-D342-9D4E-42E29839C2E3}"/>
                </a:ext>
              </a:extLst>
            </p:cNvPr>
            <p:cNvGrpSpPr/>
            <p:nvPr/>
          </p:nvGrpSpPr>
          <p:grpSpPr>
            <a:xfrm>
              <a:off x="9957872" y="3853309"/>
              <a:ext cx="683116" cy="378456"/>
              <a:chOff x="7493876" y="2774731"/>
              <a:chExt cx="1481958" cy="894622"/>
            </a:xfrm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AABD5FD-2DEC-234A-9B0E-69F2A778EBD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AA4F8807-A5FE-8B4D-A49A-5411C381A7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38750EE-25BC-FD4E-B140-2B2701A1E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941A678F-8CF8-3841-9F75-8297E8F9E4F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2AC9F9DD-DD98-C245-8971-E956DBC8AA6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1CB7DE4C-6976-9644-BF51-FD206A511E2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565AFC9-E5E0-854F-8DD9-D262364E36B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" name="Group 44">
              <a:extLst>
                <a:ext uri="{FF2B5EF4-FFF2-40B4-BE49-F238E27FC236}">
                  <a16:creationId xmlns:a16="http://schemas.microsoft.com/office/drawing/2014/main" id="{26D6B096-8AA0-9248-8655-651856DD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8940" y="2593196"/>
              <a:ext cx="903288" cy="727075"/>
              <a:chOff x="-44" y="1473"/>
              <a:chExt cx="981" cy="1105"/>
            </a:xfrm>
          </p:grpSpPr>
          <p:pic>
            <p:nvPicPr>
              <p:cNvPr id="155" name="Picture 45" descr="desktop_computer_stylized_medium">
                <a:extLst>
                  <a:ext uri="{FF2B5EF4-FFF2-40B4-BE49-F238E27FC236}">
                    <a16:creationId xmlns:a16="http://schemas.microsoft.com/office/drawing/2014/main" id="{E42917D3-51DE-CC44-B777-801DB82C3A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B811A35D-B1E6-1D4E-96D6-512772E789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296 w 356"/>
                  <a:gd name="T3" fmla="*/ 69 h 368"/>
                  <a:gd name="T4" fmla="*/ 1537 w 356"/>
                  <a:gd name="T5" fmla="*/ 1447 h 368"/>
                  <a:gd name="T6" fmla="*/ 339 w 356"/>
                  <a:gd name="T7" fmla="*/ 181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9" name="Group 906">
              <a:extLst>
                <a:ext uri="{FF2B5EF4-FFF2-40B4-BE49-F238E27FC236}">
                  <a16:creationId xmlns:a16="http://schemas.microsoft.com/office/drawing/2014/main" id="{BCCC75C2-A082-3E4D-9311-1CF4F48A0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0931" y="2782976"/>
              <a:ext cx="469569" cy="865434"/>
              <a:chOff x="4140" y="429"/>
              <a:chExt cx="1425" cy="2396"/>
            </a:xfrm>
          </p:grpSpPr>
          <p:sp>
            <p:nvSpPr>
              <p:cNvPr id="20" name="Freeform 907">
                <a:extLst>
                  <a:ext uri="{FF2B5EF4-FFF2-40B4-BE49-F238E27FC236}">
                    <a16:creationId xmlns:a16="http://schemas.microsoft.com/office/drawing/2014/main" id="{04BB147E-840C-DE46-9146-79261E98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Rectangle 908">
                <a:extLst>
                  <a:ext uri="{FF2B5EF4-FFF2-40B4-BE49-F238E27FC236}">
                    <a16:creationId xmlns:a16="http://schemas.microsoft.com/office/drawing/2014/main" id="{74A6372E-9918-184E-8CF6-F4EC47329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2" name="Freeform 909">
                <a:extLst>
                  <a:ext uri="{FF2B5EF4-FFF2-40B4-BE49-F238E27FC236}">
                    <a16:creationId xmlns:a16="http://schemas.microsoft.com/office/drawing/2014/main" id="{9C9F01CD-3B40-3F49-8A91-CCC809C4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" name="Freeform 910">
                <a:extLst>
                  <a:ext uri="{FF2B5EF4-FFF2-40B4-BE49-F238E27FC236}">
                    <a16:creationId xmlns:a16="http://schemas.microsoft.com/office/drawing/2014/main" id="{9BD2822F-415E-8D4A-9607-FEB8BEEE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911">
                <a:extLst>
                  <a:ext uri="{FF2B5EF4-FFF2-40B4-BE49-F238E27FC236}">
                    <a16:creationId xmlns:a16="http://schemas.microsoft.com/office/drawing/2014/main" id="{C7399E77-78C7-C24F-95F8-F18F5274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5" name="Group 912">
                <a:extLst>
                  <a:ext uri="{FF2B5EF4-FFF2-40B4-BE49-F238E27FC236}">
                    <a16:creationId xmlns:a16="http://schemas.microsoft.com/office/drawing/2014/main" id="{D2DCD716-A28D-D640-9D1E-99DF14AA2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0" name="AutoShape 913">
                  <a:extLst>
                    <a:ext uri="{FF2B5EF4-FFF2-40B4-BE49-F238E27FC236}">
                      <a16:creationId xmlns:a16="http://schemas.microsoft.com/office/drawing/2014/main" id="{EF207317-C1AD-2E40-B4E4-A1D6255B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1" name="AutoShape 914">
                  <a:extLst>
                    <a:ext uri="{FF2B5EF4-FFF2-40B4-BE49-F238E27FC236}">
                      <a16:creationId xmlns:a16="http://schemas.microsoft.com/office/drawing/2014/main" id="{16CE442E-E20A-334C-A403-BC64BF99A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6" name="Rectangle 915">
                <a:extLst>
                  <a:ext uri="{FF2B5EF4-FFF2-40B4-BE49-F238E27FC236}">
                    <a16:creationId xmlns:a16="http://schemas.microsoft.com/office/drawing/2014/main" id="{28FA3441-BC8E-2842-A407-0210A8F0B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7" name="Group 916">
                <a:extLst>
                  <a:ext uri="{FF2B5EF4-FFF2-40B4-BE49-F238E27FC236}">
                    <a16:creationId xmlns:a16="http://schemas.microsoft.com/office/drawing/2014/main" id="{110699F4-051B-1D4D-9149-18E647044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" name="AutoShape 917">
                  <a:extLst>
                    <a:ext uri="{FF2B5EF4-FFF2-40B4-BE49-F238E27FC236}">
                      <a16:creationId xmlns:a16="http://schemas.microsoft.com/office/drawing/2014/main" id="{1CC13F05-0DA9-5148-AF28-10B10243D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9" name="AutoShape 918">
                  <a:extLst>
                    <a:ext uri="{FF2B5EF4-FFF2-40B4-BE49-F238E27FC236}">
                      <a16:creationId xmlns:a16="http://schemas.microsoft.com/office/drawing/2014/main" id="{1628A625-4279-E24A-BA70-86B665ABC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8" name="Rectangle 919">
                <a:extLst>
                  <a:ext uri="{FF2B5EF4-FFF2-40B4-BE49-F238E27FC236}">
                    <a16:creationId xmlns:a16="http://schemas.microsoft.com/office/drawing/2014/main" id="{6542E8F3-01BD-154D-9277-BC1C94320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9" name="Rectangle 920">
                <a:extLst>
                  <a:ext uri="{FF2B5EF4-FFF2-40B4-BE49-F238E27FC236}">
                    <a16:creationId xmlns:a16="http://schemas.microsoft.com/office/drawing/2014/main" id="{CE8C5428-4D14-D043-8D86-0B0EDD6CD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0" name="Group 921">
                <a:extLst>
                  <a:ext uri="{FF2B5EF4-FFF2-40B4-BE49-F238E27FC236}">
                    <a16:creationId xmlns:a16="http://schemas.microsoft.com/office/drawing/2014/main" id="{BEC9288B-B387-F342-B135-640E94C6B8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" name="AutoShape 922">
                  <a:extLst>
                    <a:ext uri="{FF2B5EF4-FFF2-40B4-BE49-F238E27FC236}">
                      <a16:creationId xmlns:a16="http://schemas.microsoft.com/office/drawing/2014/main" id="{1CFF9524-938B-2C4C-A921-0A00DBF9A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7" name="AutoShape 923">
                  <a:extLst>
                    <a:ext uri="{FF2B5EF4-FFF2-40B4-BE49-F238E27FC236}">
                      <a16:creationId xmlns:a16="http://schemas.microsoft.com/office/drawing/2014/main" id="{FA2AACFC-5386-2F43-986B-CACE4CD60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1" name="Freeform 924">
                <a:extLst>
                  <a:ext uri="{FF2B5EF4-FFF2-40B4-BE49-F238E27FC236}">
                    <a16:creationId xmlns:a16="http://schemas.microsoft.com/office/drawing/2014/main" id="{B34F65FC-5DD9-1844-8679-1D90B0BB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32" name="Group 925">
                <a:extLst>
                  <a:ext uri="{FF2B5EF4-FFF2-40B4-BE49-F238E27FC236}">
                    <a16:creationId xmlns:a16="http://schemas.microsoft.com/office/drawing/2014/main" id="{BD9D600E-A9D1-5744-BDBA-379F39379B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" name="AutoShape 926">
                  <a:extLst>
                    <a:ext uri="{FF2B5EF4-FFF2-40B4-BE49-F238E27FC236}">
                      <a16:creationId xmlns:a16="http://schemas.microsoft.com/office/drawing/2014/main" id="{44F26692-4F64-1746-B6E1-067E0064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5" name="AutoShape 927">
                  <a:extLst>
                    <a:ext uri="{FF2B5EF4-FFF2-40B4-BE49-F238E27FC236}">
                      <a16:creationId xmlns:a16="http://schemas.microsoft.com/office/drawing/2014/main" id="{FB1CA480-91FF-B945-A76E-7B5FCE31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3" name="Rectangle 928">
                <a:extLst>
                  <a:ext uri="{FF2B5EF4-FFF2-40B4-BE49-F238E27FC236}">
                    <a16:creationId xmlns:a16="http://schemas.microsoft.com/office/drawing/2014/main" id="{5A3A9276-C345-464B-8351-32242D3C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" name="Freeform 929">
                <a:extLst>
                  <a:ext uri="{FF2B5EF4-FFF2-40B4-BE49-F238E27FC236}">
                    <a16:creationId xmlns:a16="http://schemas.microsoft.com/office/drawing/2014/main" id="{9BCB6E33-58EC-ED41-8D8D-BCA1695B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Freeform 930">
                <a:extLst>
                  <a:ext uri="{FF2B5EF4-FFF2-40B4-BE49-F238E27FC236}">
                    <a16:creationId xmlns:a16="http://schemas.microsoft.com/office/drawing/2014/main" id="{0C100D49-AAF6-CA47-A90C-76E6325A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Oval 931">
                <a:extLst>
                  <a:ext uri="{FF2B5EF4-FFF2-40B4-BE49-F238E27FC236}">
                    <a16:creationId xmlns:a16="http://schemas.microsoft.com/office/drawing/2014/main" id="{B2BB61D8-C877-0249-BFD6-ED66C968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" name="Freeform 932">
                <a:extLst>
                  <a:ext uri="{FF2B5EF4-FFF2-40B4-BE49-F238E27FC236}">
                    <a16:creationId xmlns:a16="http://schemas.microsoft.com/office/drawing/2014/main" id="{D176C451-0F25-964A-B592-6A7E06B0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933">
                <a:extLst>
                  <a:ext uri="{FF2B5EF4-FFF2-40B4-BE49-F238E27FC236}">
                    <a16:creationId xmlns:a16="http://schemas.microsoft.com/office/drawing/2014/main" id="{6735CA28-8EA2-8948-8D2A-3552A4451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" name="AutoShape 934">
                <a:extLst>
                  <a:ext uri="{FF2B5EF4-FFF2-40B4-BE49-F238E27FC236}">
                    <a16:creationId xmlns:a16="http://schemas.microsoft.com/office/drawing/2014/main" id="{80FF7387-0440-6E4B-9CC7-4E494D95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0" name="Oval 935">
                <a:extLst>
                  <a:ext uri="{FF2B5EF4-FFF2-40B4-BE49-F238E27FC236}">
                    <a16:creationId xmlns:a16="http://schemas.microsoft.com/office/drawing/2014/main" id="{3CDCC8EF-D2ED-5D4D-B0E8-48CDACC2B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1" name="Oval 936">
                <a:extLst>
                  <a:ext uri="{FF2B5EF4-FFF2-40B4-BE49-F238E27FC236}">
                    <a16:creationId xmlns:a16="http://schemas.microsoft.com/office/drawing/2014/main" id="{4AE67529-6877-CD43-9077-676EEEB68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2" name="Oval 937">
                <a:extLst>
                  <a:ext uri="{FF2B5EF4-FFF2-40B4-BE49-F238E27FC236}">
                    <a16:creationId xmlns:a16="http://schemas.microsoft.com/office/drawing/2014/main" id="{0171C3BC-99B4-9348-935E-D1B462D1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Rectangle 938">
                <a:extLst>
                  <a:ext uri="{FF2B5EF4-FFF2-40B4-BE49-F238E27FC236}">
                    <a16:creationId xmlns:a16="http://schemas.microsoft.com/office/drawing/2014/main" id="{23C8DD6D-73DE-AB44-8285-3B208D657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92DD89-5BC8-8A4D-91E3-FA73E28C5182}"/>
              </a:ext>
            </a:extLst>
          </p:cNvPr>
          <p:cNvGrpSpPr/>
          <p:nvPr/>
        </p:nvGrpSpPr>
        <p:grpSpPr>
          <a:xfrm>
            <a:off x="1057828" y="2941500"/>
            <a:ext cx="1123954" cy="2052752"/>
            <a:chOff x="1057828" y="2941500"/>
            <a:chExt cx="1123954" cy="2052752"/>
          </a:xfrm>
        </p:grpSpPr>
        <p:sp>
          <p:nvSpPr>
            <p:cNvPr id="177" name="Freeform 75">
              <a:extLst>
                <a:ext uri="{FF2B5EF4-FFF2-40B4-BE49-F238E27FC236}">
                  <a16:creationId xmlns:a16="http://schemas.microsoft.com/office/drawing/2014/main" id="{4B5E0ED2-DE39-2847-9900-F97BBFD83B1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99310" y="2941500"/>
              <a:ext cx="45719" cy="2052752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pt-BR">
                <a:latin typeface="Arial"/>
                <a:cs typeface="Arial"/>
              </a:endParaRPr>
            </a:p>
          </p:txBody>
        </p:sp>
        <p:grpSp>
          <p:nvGrpSpPr>
            <p:cNvPr id="178" name="Group 148">
              <a:extLst>
                <a:ext uri="{FF2B5EF4-FFF2-40B4-BE49-F238E27FC236}">
                  <a16:creationId xmlns:a16="http://schemas.microsoft.com/office/drawing/2014/main" id="{628023D0-54E7-B645-B3F8-268FF4B25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828" y="3208525"/>
              <a:ext cx="1123954" cy="369888"/>
              <a:chOff x="3743" y="460"/>
              <a:chExt cx="708" cy="233"/>
            </a:xfrm>
          </p:grpSpPr>
          <p:sp>
            <p:nvSpPr>
              <p:cNvPr id="179" name="Rectangle 87">
                <a:extLst>
                  <a:ext uri="{FF2B5EF4-FFF2-40B4-BE49-F238E27FC236}">
                    <a16:creationId xmlns:a16="http://schemas.microsoft.com/office/drawing/2014/main" id="{74BC3EE0-0D11-6044-9DE1-512202A8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472"/>
                <a:ext cx="675" cy="21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latin typeface="Arial"/>
                  <a:cs typeface="Arial"/>
                </a:endParaRPr>
              </a:p>
            </p:txBody>
          </p:sp>
          <p:sp>
            <p:nvSpPr>
              <p:cNvPr id="180" name="Text Box 86">
                <a:extLst>
                  <a:ext uri="{FF2B5EF4-FFF2-40B4-BE49-F238E27FC236}">
                    <a16:creationId xmlns:a16="http://schemas.microsoft.com/office/drawing/2014/main" id="{A2576985-4759-CD4C-AA65-7479E20FC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3" y="460"/>
                <a:ext cx="708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pt-BR" spc="-100">
                    <a:solidFill>
                      <a:srgbClr val="C00000"/>
                    </a:solidFill>
                    <a:latin typeface="Arial"/>
                    <a:cs typeface="Arial"/>
                  </a:rPr>
                  <a:t>requisição</a:t>
                </a:r>
              </a:p>
            </p:txBody>
          </p:sp>
        </p:grp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8F2AC33D-7F33-F24D-B943-82E641841473}"/>
              </a:ext>
            </a:extLst>
          </p:cNvPr>
          <p:cNvGrpSpPr>
            <a:grpSpLocks/>
          </p:cNvGrpSpPr>
          <p:nvPr/>
        </p:nvGrpSpPr>
        <p:grpSpPr bwMode="auto">
          <a:xfrm>
            <a:off x="2110287" y="2903775"/>
            <a:ext cx="1181009" cy="2046515"/>
            <a:chOff x="9419685" y="773929"/>
            <a:chExt cx="1181009" cy="2046515"/>
          </a:xfrm>
        </p:grpSpPr>
        <p:sp>
          <p:nvSpPr>
            <p:cNvPr id="182" name="Freeform 89">
              <a:extLst>
                <a:ext uri="{FF2B5EF4-FFF2-40B4-BE49-F238E27FC236}">
                  <a16:creationId xmlns:a16="http://schemas.microsoft.com/office/drawing/2014/main" id="{72D75643-3463-7A48-BA88-556BF36D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pt-BR">
                <a:latin typeface="Arial"/>
                <a:cs typeface="Arial"/>
              </a:endParaRPr>
            </a:p>
          </p:txBody>
        </p:sp>
        <p:sp>
          <p:nvSpPr>
            <p:cNvPr id="183" name="Rectangle 91">
              <a:extLst>
                <a:ext uri="{FF2B5EF4-FFF2-40B4-BE49-F238E27FC236}">
                  <a16:creationId xmlns:a16="http://schemas.microsoft.com/office/drawing/2014/main" id="{67511D9D-6B5F-104F-ADD8-9F0B5F8A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0582" y="2111739"/>
              <a:ext cx="1041606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pt-BR">
                <a:latin typeface="Arial"/>
                <a:cs typeface="Arial"/>
              </a:endParaRPr>
            </a:p>
          </p:txBody>
        </p:sp>
        <p:sp>
          <p:nvSpPr>
            <p:cNvPr id="184" name="Text Box 92">
              <a:extLst>
                <a:ext uri="{FF2B5EF4-FFF2-40B4-BE49-F238E27FC236}">
                  <a16:creationId xmlns:a16="http://schemas.microsoft.com/office/drawing/2014/main" id="{61B2E893-2A67-9343-AC5C-C0D5D199B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9685" y="2108274"/>
              <a:ext cx="1181009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pt-BR">
                  <a:solidFill>
                    <a:srgbClr val="CC0000"/>
                  </a:solidFill>
                  <a:latin typeface="Arial"/>
                  <a:cs typeface="Arial"/>
                </a:rPr>
                <a:t>resposta</a:t>
              </a: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3A5563D1-2C1C-9A46-9091-F0BD9B86662C}"/>
              </a:ext>
            </a:extLst>
          </p:cNvPr>
          <p:cNvGrpSpPr>
            <a:grpSpLocks/>
          </p:cNvGrpSpPr>
          <p:nvPr/>
        </p:nvGrpSpPr>
        <p:grpSpPr bwMode="auto">
          <a:xfrm>
            <a:off x="6470260" y="2985066"/>
            <a:ext cx="1651834" cy="2046515"/>
            <a:chOff x="8939247" y="773929"/>
            <a:chExt cx="1651834" cy="2046515"/>
          </a:xfrm>
        </p:grpSpPr>
        <p:sp>
          <p:nvSpPr>
            <p:cNvPr id="303" name="Freeform 89">
              <a:extLst>
                <a:ext uri="{FF2B5EF4-FFF2-40B4-BE49-F238E27FC236}">
                  <a16:creationId xmlns:a16="http://schemas.microsoft.com/office/drawing/2014/main" id="{A5CEC1D9-E060-3347-85B9-D307E8029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pt-BR">
                <a:latin typeface="Arial"/>
                <a:cs typeface="Arial"/>
              </a:endParaRPr>
            </a:p>
          </p:txBody>
        </p:sp>
        <p:sp>
          <p:nvSpPr>
            <p:cNvPr id="304" name="Rectangle 91">
              <a:extLst>
                <a:ext uri="{FF2B5EF4-FFF2-40B4-BE49-F238E27FC236}">
                  <a16:creationId xmlns:a16="http://schemas.microsoft.com/office/drawing/2014/main" id="{6690CAF8-B3A5-DB4B-8558-8B056473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5511" y="2111739"/>
              <a:ext cx="1546677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pt-BR">
                <a:latin typeface="Arial"/>
                <a:cs typeface="Arial"/>
              </a:endParaRPr>
            </a:p>
          </p:txBody>
        </p:sp>
        <p:sp>
          <p:nvSpPr>
            <p:cNvPr id="305" name="Text Box 92">
              <a:extLst>
                <a:ext uri="{FF2B5EF4-FFF2-40B4-BE49-F238E27FC236}">
                  <a16:creationId xmlns:a16="http://schemas.microsoft.com/office/drawing/2014/main" id="{BDC63414-3555-9E4F-8FC2-A56FBF17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39247" y="2033814"/>
              <a:ext cx="1651834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pt-BR" sz="1400" dirty="0">
                  <a:solidFill>
                    <a:srgbClr val="CC0000"/>
                  </a:solidFill>
                  <a:latin typeface="Arial"/>
                  <a:cs typeface="Arial"/>
                </a:rPr>
                <a:t>mensagem de armadilha</a:t>
              </a:r>
            </a:p>
          </p:txBody>
        </p:sp>
      </p:grpSp>
      <p:sp>
        <p:nvSpPr>
          <p:cNvPr id="306" name="Rectangle 3">
            <a:extLst>
              <a:ext uri="{FF2B5EF4-FFF2-40B4-BE49-F238E27FC236}">
                <a16:creationId xmlns:a16="http://schemas.microsoft.com/office/drawing/2014/main" id="{6FA4E408-445A-AB44-9743-B8A41C4DADC7}"/>
              </a:ext>
            </a:extLst>
          </p:cNvPr>
          <p:cNvSpPr txBox="1">
            <a:spLocks noChangeArrowheads="1"/>
          </p:cNvSpPr>
          <p:nvPr/>
        </p:nvSpPr>
        <p:spPr>
          <a:xfrm>
            <a:off x="798263" y="1390980"/>
            <a:ext cx="7772400" cy="603250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pt-BR"/>
              <a:t>Duas maneiras de transmitir informações e comandos MIB:</a:t>
            </a:r>
            <a:endParaRPr lang="pt-BR" sz="3200"/>
          </a:p>
        </p:txBody>
      </p:sp>
      <p:sp>
        <p:nvSpPr>
          <p:cNvPr id="307" name="Text Box 149">
            <a:extLst>
              <a:ext uri="{FF2B5EF4-FFF2-40B4-BE49-F238E27FC236}">
                <a16:creationId xmlns:a16="http://schemas.microsoft.com/office/drawing/2014/main" id="{93A1CC40-D384-1E41-81A1-A8B1BD5DB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8215" y="6050185"/>
            <a:ext cx="482696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dirty="0">
                <a:solidFill>
                  <a:srgbClr val="000099"/>
                </a:solidFill>
                <a:latin typeface="Arial"/>
                <a:cs typeface="Arial"/>
              </a:rPr>
              <a:t>modo requisição/resposta (</a:t>
            </a:r>
            <a:r>
              <a:rPr lang="pt-BR" dirty="0" err="1">
                <a:solidFill>
                  <a:srgbClr val="000099"/>
                </a:solidFill>
                <a:latin typeface="Arial"/>
                <a:cs typeface="Arial"/>
              </a:rPr>
              <a:t>request</a:t>
            </a:r>
            <a:r>
              <a:rPr lang="pt-BR" dirty="0">
                <a:solidFill>
                  <a:srgbClr val="000099"/>
                </a:solidFill>
                <a:latin typeface="Arial"/>
                <a:cs typeface="Arial"/>
              </a:rPr>
              <a:t>/response)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15C341D-941E-8D4D-86A6-FB85A854B6C4}"/>
              </a:ext>
            </a:extLst>
          </p:cNvPr>
          <p:cNvGrpSpPr/>
          <p:nvPr/>
        </p:nvGrpSpPr>
        <p:grpSpPr>
          <a:xfrm>
            <a:off x="6729466" y="2010860"/>
            <a:ext cx="4230478" cy="4441371"/>
            <a:chOff x="6729466" y="2010860"/>
            <a:chExt cx="4230478" cy="4441371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FFC10213-0DF8-0D43-A77A-890EC4EC2EF2}"/>
                </a:ext>
              </a:extLst>
            </p:cNvPr>
            <p:cNvGrpSpPr/>
            <p:nvPr/>
          </p:nvGrpSpPr>
          <p:grpSpPr>
            <a:xfrm>
              <a:off x="6729466" y="2010860"/>
              <a:ext cx="4230478" cy="4057421"/>
              <a:chOff x="6588086" y="2144903"/>
              <a:chExt cx="4230478" cy="4057421"/>
            </a:xfrm>
          </p:grpSpPr>
          <p:sp>
            <p:nvSpPr>
              <p:cNvPr id="187" name="Freeform 2">
                <a:extLst>
                  <a:ext uri="{FF2B5EF4-FFF2-40B4-BE49-F238E27FC236}">
                    <a16:creationId xmlns:a16="http://schemas.microsoft.com/office/drawing/2014/main" id="{6F7457B1-3BAC-FF45-AB07-ADCF4C600DF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383367">
                <a:off x="7427686" y="2947494"/>
                <a:ext cx="4057421" cy="2452239"/>
              </a:xfrm>
              <a:custGeom>
                <a:avLst/>
                <a:gdLst>
                  <a:gd name="T0" fmla="*/ 6 w 1794"/>
                  <a:gd name="T1" fmla="*/ 483 h 933"/>
                  <a:gd name="T2" fmla="*/ 108 w 1794"/>
                  <a:gd name="T3" fmla="*/ 125 h 933"/>
                  <a:gd name="T4" fmla="*/ 559 w 1794"/>
                  <a:gd name="T5" fmla="*/ 100 h 933"/>
                  <a:gd name="T6" fmla="*/ 1128 w 1794"/>
                  <a:gd name="T7" fmla="*/ 29 h 933"/>
                  <a:gd name="T8" fmla="*/ 1716 w 1794"/>
                  <a:gd name="T9" fmla="*/ 275 h 933"/>
                  <a:gd name="T10" fmla="*/ 1596 w 1794"/>
                  <a:gd name="T11" fmla="*/ 827 h 933"/>
                  <a:gd name="T12" fmla="*/ 1380 w 1794"/>
                  <a:gd name="T13" fmla="*/ 911 h 933"/>
                  <a:gd name="T14" fmla="*/ 840 w 1794"/>
                  <a:gd name="T15" fmla="*/ 929 h 933"/>
                  <a:gd name="T16" fmla="*/ 414 w 1794"/>
                  <a:gd name="T17" fmla="*/ 911 h 933"/>
                  <a:gd name="T18" fmla="*/ 143 w 1794"/>
                  <a:gd name="T19" fmla="*/ 832 h 933"/>
                  <a:gd name="T20" fmla="*/ 6 w 1794"/>
                  <a:gd name="T21" fmla="*/ 483 h 9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94"/>
                  <a:gd name="T34" fmla="*/ 0 h 933"/>
                  <a:gd name="T35" fmla="*/ 1794 w 1794"/>
                  <a:gd name="T36" fmla="*/ 933 h 9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94" h="933">
                    <a:moveTo>
                      <a:pt x="6" y="483"/>
                    </a:moveTo>
                    <a:cubicBezTo>
                      <a:pt x="0" y="365"/>
                      <a:pt x="16" y="189"/>
                      <a:pt x="108" y="125"/>
                    </a:cubicBezTo>
                    <a:cubicBezTo>
                      <a:pt x="200" y="61"/>
                      <a:pt x="389" y="116"/>
                      <a:pt x="559" y="100"/>
                    </a:cubicBezTo>
                    <a:cubicBezTo>
                      <a:pt x="729" y="84"/>
                      <a:pt x="935" y="0"/>
                      <a:pt x="1128" y="29"/>
                    </a:cubicBezTo>
                    <a:cubicBezTo>
                      <a:pt x="1321" y="58"/>
                      <a:pt x="1638" y="142"/>
                      <a:pt x="1716" y="275"/>
                    </a:cubicBezTo>
                    <a:cubicBezTo>
                      <a:pt x="1794" y="408"/>
                      <a:pt x="1652" y="721"/>
                      <a:pt x="1596" y="827"/>
                    </a:cubicBezTo>
                    <a:cubicBezTo>
                      <a:pt x="1540" y="933"/>
                      <a:pt x="1506" y="894"/>
                      <a:pt x="1380" y="911"/>
                    </a:cubicBezTo>
                    <a:cubicBezTo>
                      <a:pt x="1254" y="928"/>
                      <a:pt x="1001" y="929"/>
                      <a:pt x="840" y="929"/>
                    </a:cubicBezTo>
                    <a:cubicBezTo>
                      <a:pt x="679" y="929"/>
                      <a:pt x="530" y="927"/>
                      <a:pt x="414" y="911"/>
                    </a:cubicBezTo>
                    <a:cubicBezTo>
                      <a:pt x="298" y="895"/>
                      <a:pt x="211" y="903"/>
                      <a:pt x="143" y="832"/>
                    </a:cubicBezTo>
                    <a:cubicBezTo>
                      <a:pt x="75" y="761"/>
                      <a:pt x="4" y="624"/>
                      <a:pt x="6" y="483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pt-BR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8" name="Line 252">
                <a:extLst>
                  <a:ext uri="{FF2B5EF4-FFF2-40B4-BE49-F238E27FC236}">
                    <a16:creationId xmlns:a16="http://schemas.microsoft.com/office/drawing/2014/main" id="{52A2AB24-CDDB-3340-9EBC-DA0438FB2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96090" y="3180571"/>
                <a:ext cx="338138" cy="10429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Line 254">
                <a:extLst>
                  <a:ext uri="{FF2B5EF4-FFF2-40B4-BE49-F238E27FC236}">
                    <a16:creationId xmlns:a16="http://schemas.microsoft.com/office/drawing/2014/main" id="{94339F3D-C5EE-BE41-B39D-22ABE650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26589" y="4134658"/>
                <a:ext cx="290202" cy="2514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0" name="Line 272">
                <a:extLst>
                  <a:ext uri="{FF2B5EF4-FFF2-40B4-BE49-F238E27FC236}">
                    <a16:creationId xmlns:a16="http://schemas.microsoft.com/office/drawing/2014/main" id="{8E483EDB-27ED-F949-AC09-1E6E5BDA1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9453" y="4625196"/>
                <a:ext cx="373062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Line 272">
                <a:extLst>
                  <a:ext uri="{FF2B5EF4-FFF2-40B4-BE49-F238E27FC236}">
                    <a16:creationId xmlns:a16="http://schemas.microsoft.com/office/drawing/2014/main" id="{BD9C7230-4895-B240-9194-C17C3A19C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415" y="3675871"/>
                <a:ext cx="371475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2" name="Line 272">
                <a:extLst>
                  <a:ext uri="{FF2B5EF4-FFF2-40B4-BE49-F238E27FC236}">
                    <a16:creationId xmlns:a16="http://schemas.microsoft.com/office/drawing/2014/main" id="{FD309143-CD76-F441-BFFE-5F45E5E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35728" y="4614083"/>
                <a:ext cx="309562" cy="10239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3" name="Text Box 333">
                <a:extLst>
                  <a:ext uri="{FF2B5EF4-FFF2-40B4-BE49-F238E27FC236}">
                    <a16:creationId xmlns:a16="http://schemas.microsoft.com/office/drawing/2014/main" id="{730CAEC3-A9F6-4D44-9325-1BD8F3A1F0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42257" y="5831180"/>
                <a:ext cx="195598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sz="1400">
                    <a:solidFill>
                      <a:srgbClr val="000000"/>
                    </a:solidFill>
                    <a:latin typeface="Arial"/>
                    <a:ea typeface="ＭＳ Ｐゴシック" charset="0"/>
                    <a:cs typeface="Arial"/>
                  </a:rPr>
                  <a:t>dispositivo gerenciado</a:t>
                </a:r>
              </a:p>
            </p:txBody>
          </p:sp>
          <p:grpSp>
            <p:nvGrpSpPr>
              <p:cNvPr id="194" name="Group 906">
                <a:extLst>
                  <a:ext uri="{FF2B5EF4-FFF2-40B4-BE49-F238E27FC236}">
                    <a16:creationId xmlns:a16="http://schemas.microsoft.com/office/drawing/2014/main" id="{2803CA8B-8DCC-8944-A220-98074F5EF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973928" y="5172883"/>
                <a:ext cx="366712" cy="579438"/>
                <a:chOff x="4140" y="429"/>
                <a:chExt cx="1425" cy="2396"/>
              </a:xfrm>
            </p:grpSpPr>
            <p:sp>
              <p:nvSpPr>
                <p:cNvPr id="270" name="Freeform 907">
                  <a:extLst>
                    <a:ext uri="{FF2B5EF4-FFF2-40B4-BE49-F238E27FC236}">
                      <a16:creationId xmlns:a16="http://schemas.microsoft.com/office/drawing/2014/main" id="{BE9D940B-2A19-0C49-9DAA-D115CEA94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1" name="Rectangle 908">
                  <a:extLst>
                    <a:ext uri="{FF2B5EF4-FFF2-40B4-BE49-F238E27FC236}">
                      <a16:creationId xmlns:a16="http://schemas.microsoft.com/office/drawing/2014/main" id="{7AA723BB-C914-AA40-8061-5363E8AA1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2" name="Freeform 909">
                  <a:extLst>
                    <a:ext uri="{FF2B5EF4-FFF2-40B4-BE49-F238E27FC236}">
                      <a16:creationId xmlns:a16="http://schemas.microsoft.com/office/drawing/2014/main" id="{CB48ABC8-CCB3-0E41-AC38-B6FB9F07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3" name="Freeform 910">
                  <a:extLst>
                    <a:ext uri="{FF2B5EF4-FFF2-40B4-BE49-F238E27FC236}">
                      <a16:creationId xmlns:a16="http://schemas.microsoft.com/office/drawing/2014/main" id="{FAA62BB8-15B4-7C42-A252-8A01383D1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4" name="Rectangle 911">
                  <a:extLst>
                    <a:ext uri="{FF2B5EF4-FFF2-40B4-BE49-F238E27FC236}">
                      <a16:creationId xmlns:a16="http://schemas.microsoft.com/office/drawing/2014/main" id="{A961373B-EDFC-4E4B-8CFB-4E133B7B5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5" name="Group 912">
                  <a:extLst>
                    <a:ext uri="{FF2B5EF4-FFF2-40B4-BE49-F238E27FC236}">
                      <a16:creationId xmlns:a16="http://schemas.microsoft.com/office/drawing/2014/main" id="{066E1E93-C3B1-8D4C-BA43-DE898F50D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00" name="AutoShape 913">
                    <a:extLst>
                      <a:ext uri="{FF2B5EF4-FFF2-40B4-BE49-F238E27FC236}">
                        <a16:creationId xmlns:a16="http://schemas.microsoft.com/office/drawing/2014/main" id="{8A383D7D-E90A-FD45-99FB-C1602DF04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301" name="AutoShape 914">
                    <a:extLst>
                      <a:ext uri="{FF2B5EF4-FFF2-40B4-BE49-F238E27FC236}">
                        <a16:creationId xmlns:a16="http://schemas.microsoft.com/office/drawing/2014/main" id="{79A589D3-C9BE-EA4C-8E71-F0C4FB6DC5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6" name="Rectangle 915">
                  <a:extLst>
                    <a:ext uri="{FF2B5EF4-FFF2-40B4-BE49-F238E27FC236}">
                      <a16:creationId xmlns:a16="http://schemas.microsoft.com/office/drawing/2014/main" id="{785F1FF7-26B5-734D-8778-DB6AA1C07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7" name="Group 916">
                  <a:extLst>
                    <a:ext uri="{FF2B5EF4-FFF2-40B4-BE49-F238E27FC236}">
                      <a16:creationId xmlns:a16="http://schemas.microsoft.com/office/drawing/2014/main" id="{03B11247-BEA0-3449-8CA8-E68F5230F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98" name="AutoShape 917">
                    <a:extLst>
                      <a:ext uri="{FF2B5EF4-FFF2-40B4-BE49-F238E27FC236}">
                        <a16:creationId xmlns:a16="http://schemas.microsoft.com/office/drawing/2014/main" id="{20F082BF-3E20-C545-B17E-2B27260E3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9" name="AutoShape 918">
                    <a:extLst>
                      <a:ext uri="{FF2B5EF4-FFF2-40B4-BE49-F238E27FC236}">
                        <a16:creationId xmlns:a16="http://schemas.microsoft.com/office/drawing/2014/main" id="{E0945142-4795-CD4B-835E-00D0CA9AB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8" name="Rectangle 919">
                  <a:extLst>
                    <a:ext uri="{FF2B5EF4-FFF2-40B4-BE49-F238E27FC236}">
                      <a16:creationId xmlns:a16="http://schemas.microsoft.com/office/drawing/2014/main" id="{1B441006-E494-8242-AA0A-DAC698F0F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9" name="Rectangle 920">
                  <a:extLst>
                    <a:ext uri="{FF2B5EF4-FFF2-40B4-BE49-F238E27FC236}">
                      <a16:creationId xmlns:a16="http://schemas.microsoft.com/office/drawing/2014/main" id="{4F7B94AC-0709-7E42-BBC8-F7B3B56C8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80" name="Group 921">
                  <a:extLst>
                    <a:ext uri="{FF2B5EF4-FFF2-40B4-BE49-F238E27FC236}">
                      <a16:creationId xmlns:a16="http://schemas.microsoft.com/office/drawing/2014/main" id="{464F48D9-F9F4-E244-905E-7278A21B22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96" name="AutoShape 922">
                    <a:extLst>
                      <a:ext uri="{FF2B5EF4-FFF2-40B4-BE49-F238E27FC236}">
                        <a16:creationId xmlns:a16="http://schemas.microsoft.com/office/drawing/2014/main" id="{95D00213-8697-B24D-92BC-439D935BB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7" name="AutoShape 923">
                    <a:extLst>
                      <a:ext uri="{FF2B5EF4-FFF2-40B4-BE49-F238E27FC236}">
                        <a16:creationId xmlns:a16="http://schemas.microsoft.com/office/drawing/2014/main" id="{5B1E10B7-BDC6-C445-A4E7-F5A8D1900A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1" name="Freeform 924">
                  <a:extLst>
                    <a:ext uri="{FF2B5EF4-FFF2-40B4-BE49-F238E27FC236}">
                      <a16:creationId xmlns:a16="http://schemas.microsoft.com/office/drawing/2014/main" id="{68042F32-FDE6-FA4C-8B60-F4185AC61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82" name="Group 925">
                  <a:extLst>
                    <a:ext uri="{FF2B5EF4-FFF2-40B4-BE49-F238E27FC236}">
                      <a16:creationId xmlns:a16="http://schemas.microsoft.com/office/drawing/2014/main" id="{058826ED-20BE-CB43-9BA2-40852EB74F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94" name="AutoShape 926">
                    <a:extLst>
                      <a:ext uri="{FF2B5EF4-FFF2-40B4-BE49-F238E27FC236}">
                        <a16:creationId xmlns:a16="http://schemas.microsoft.com/office/drawing/2014/main" id="{776F5CFF-FD48-4049-A6D1-7E6E8823A5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5" name="AutoShape 927">
                    <a:extLst>
                      <a:ext uri="{FF2B5EF4-FFF2-40B4-BE49-F238E27FC236}">
                        <a16:creationId xmlns:a16="http://schemas.microsoft.com/office/drawing/2014/main" id="{D1998973-3D2E-2143-B9F3-C3266803D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3" name="Rectangle 928">
                  <a:extLst>
                    <a:ext uri="{FF2B5EF4-FFF2-40B4-BE49-F238E27FC236}">
                      <a16:creationId xmlns:a16="http://schemas.microsoft.com/office/drawing/2014/main" id="{FEB52868-0E1E-384A-B73D-470E994B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4" name="Freeform 929">
                  <a:extLst>
                    <a:ext uri="{FF2B5EF4-FFF2-40B4-BE49-F238E27FC236}">
                      <a16:creationId xmlns:a16="http://schemas.microsoft.com/office/drawing/2014/main" id="{FCD23244-85F5-144F-9AD1-E9E489410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5" name="Freeform 930">
                  <a:extLst>
                    <a:ext uri="{FF2B5EF4-FFF2-40B4-BE49-F238E27FC236}">
                      <a16:creationId xmlns:a16="http://schemas.microsoft.com/office/drawing/2014/main" id="{6F7F6FD3-6566-8D41-BEF7-22EDF7F58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6" name="Oval 931">
                  <a:extLst>
                    <a:ext uri="{FF2B5EF4-FFF2-40B4-BE49-F238E27FC236}">
                      <a16:creationId xmlns:a16="http://schemas.microsoft.com/office/drawing/2014/main" id="{1145E4D8-9564-B545-B1EA-77BE2B768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7" name="Freeform 932">
                  <a:extLst>
                    <a:ext uri="{FF2B5EF4-FFF2-40B4-BE49-F238E27FC236}">
                      <a16:creationId xmlns:a16="http://schemas.microsoft.com/office/drawing/2014/main" id="{0029AA3C-6DA1-A64B-B4C2-0740AF189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8" name="AutoShape 933">
                  <a:extLst>
                    <a:ext uri="{FF2B5EF4-FFF2-40B4-BE49-F238E27FC236}">
                      <a16:creationId xmlns:a16="http://schemas.microsoft.com/office/drawing/2014/main" id="{E5B45E40-856B-2647-A82E-19CACB8C7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9" name="AutoShape 934">
                  <a:extLst>
                    <a:ext uri="{FF2B5EF4-FFF2-40B4-BE49-F238E27FC236}">
                      <a16:creationId xmlns:a16="http://schemas.microsoft.com/office/drawing/2014/main" id="{51118500-7703-3042-BDEE-AB5C3F80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0" name="Oval 935">
                  <a:extLst>
                    <a:ext uri="{FF2B5EF4-FFF2-40B4-BE49-F238E27FC236}">
                      <a16:creationId xmlns:a16="http://schemas.microsoft.com/office/drawing/2014/main" id="{6C6F57D0-A129-F14E-9470-C841B004A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1" name="Oval 936">
                  <a:extLst>
                    <a:ext uri="{FF2B5EF4-FFF2-40B4-BE49-F238E27FC236}">
                      <a16:creationId xmlns:a16="http://schemas.microsoft.com/office/drawing/2014/main" id="{A407DF75-FBEA-9043-A7BA-CF566023D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2" name="Oval 937">
                  <a:extLst>
                    <a:ext uri="{FF2B5EF4-FFF2-40B4-BE49-F238E27FC236}">
                      <a16:creationId xmlns:a16="http://schemas.microsoft.com/office/drawing/2014/main" id="{4229442D-F403-1345-86DB-932438F98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3" name="Rectangle 938">
                  <a:extLst>
                    <a:ext uri="{FF2B5EF4-FFF2-40B4-BE49-F238E27FC236}">
                      <a16:creationId xmlns:a16="http://schemas.microsoft.com/office/drawing/2014/main" id="{9208DBBE-AA5D-DA45-AFF4-376449BC7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EE405A6B-E2C3-B944-BF7D-3DF19BEC09F8}"/>
                  </a:ext>
                </a:extLst>
              </p:cNvPr>
              <p:cNvGrpSpPr/>
              <p:nvPr/>
            </p:nvGrpSpPr>
            <p:grpSpPr>
              <a:xfrm>
                <a:off x="8732734" y="5561377"/>
                <a:ext cx="683116" cy="378456"/>
                <a:chOff x="7493876" y="2774731"/>
                <a:chExt cx="1481958" cy="894622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F0F3DFB6-9061-2E4A-84E2-8115ECE7E63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6355EB5D-3F74-1349-8218-847881F1175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65" name="Group 264">
                  <a:extLst>
                    <a:ext uri="{FF2B5EF4-FFF2-40B4-BE49-F238E27FC236}">
                      <a16:creationId xmlns:a16="http://schemas.microsoft.com/office/drawing/2014/main" id="{62069D1F-32BC-2A47-88CE-6192B777FE3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7D9BDC37-3685-9646-9BF5-5327A6ECFE0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3B73906A-F7FB-DD42-A7E9-35E80B81E91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125242C5-41C3-5740-88DA-C8F05C7A0FD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40B65062-A82D-2D46-A09F-17B9C8F587B1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0DFE4E30-DE23-D940-9CD5-6B8DADC0C3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52863" y="4065510"/>
                <a:ext cx="16570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8E911E6C-0005-E945-9D78-57E197866D76}"/>
                  </a:ext>
                </a:extLst>
              </p:cNvPr>
              <p:cNvCxnSpPr/>
              <p:nvPr/>
            </p:nvCxnSpPr>
            <p:spPr>
              <a:xfrm>
                <a:off x="9251576" y="5941812"/>
                <a:ext cx="237507" cy="23750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8091CDE5-9BC6-6840-8BA0-615CDC85705F}"/>
                  </a:ext>
                </a:extLst>
              </p:cNvPr>
              <p:cNvGrpSpPr/>
              <p:nvPr/>
            </p:nvGrpSpPr>
            <p:grpSpPr>
              <a:xfrm>
                <a:off x="7082865" y="5130332"/>
                <a:ext cx="1784742" cy="783771"/>
                <a:chOff x="3623562" y="5108298"/>
                <a:chExt cx="1784742" cy="783771"/>
              </a:xfrm>
            </p:grpSpPr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3FF1CEF-81C8-2548-8A1A-7F25FE7C53C0}"/>
                    </a:ext>
                  </a:extLst>
                </p:cNvPr>
                <p:cNvSpPr/>
                <p:nvPr/>
              </p:nvSpPr>
              <p:spPr>
                <a:xfrm flipH="1">
                  <a:off x="4018890" y="5238925"/>
                  <a:ext cx="1389414" cy="653144"/>
                </a:xfrm>
                <a:custGeom>
                  <a:avLst/>
                  <a:gdLst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414" h="653144">
                      <a:moveTo>
                        <a:pt x="59377" y="415637"/>
                      </a:moveTo>
                      <a:cubicBezTo>
                        <a:pt x="285008" y="332510"/>
                        <a:pt x="320635" y="320634"/>
                        <a:pt x="605641" y="0"/>
                      </a:cubicBezTo>
                      <a:lnTo>
                        <a:pt x="1389414" y="391887"/>
                      </a:lnTo>
                      <a:cubicBezTo>
                        <a:pt x="395845" y="482932"/>
                        <a:pt x="601683" y="407720"/>
                        <a:pt x="0" y="653144"/>
                      </a:cubicBezTo>
                      <a:lnTo>
                        <a:pt x="59377" y="41563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alpha val="56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8" name="Oval 306">
                  <a:extLst>
                    <a:ext uri="{FF2B5EF4-FFF2-40B4-BE49-F238E27FC236}">
                      <a16:creationId xmlns:a16="http://schemas.microsoft.com/office/drawing/2014/main" id="{14515583-1278-3C4C-922A-8765FBA14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3562" y="5108298"/>
                  <a:ext cx="1293812" cy="54500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59" name="Text Box 302">
                  <a:extLst>
                    <a:ext uri="{FF2B5EF4-FFF2-40B4-BE49-F238E27FC236}">
                      <a16:creationId xmlns:a16="http://schemas.microsoft.com/office/drawing/2014/main" id="{181D57B1-35E9-004F-8FFB-21ABF9208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6136" y="5229255"/>
                  <a:ext cx="731290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agente</a:t>
                  </a:r>
                </a:p>
              </p:txBody>
            </p: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DFBD49FD-0BDA-F74C-AA54-EE3E2C1BA22F}"/>
                    </a:ext>
                  </a:extLst>
                </p:cNvPr>
                <p:cNvGrpSpPr/>
                <p:nvPr/>
              </p:nvGrpSpPr>
              <p:grpSpPr>
                <a:xfrm>
                  <a:off x="4230238" y="5203301"/>
                  <a:ext cx="607859" cy="344384"/>
                  <a:chOff x="7265289" y="1864426"/>
                  <a:chExt cx="607859" cy="344384"/>
                </a:xfrm>
              </p:grpSpPr>
              <p:sp>
                <p:nvSpPr>
                  <p:cNvPr id="261" name="Can 260">
                    <a:extLst>
                      <a:ext uri="{FF2B5EF4-FFF2-40B4-BE49-F238E27FC236}">
                        <a16:creationId xmlns:a16="http://schemas.microsoft.com/office/drawing/2014/main" id="{F0B1ADAE-4E76-224D-A024-AB3AF7336EAA}"/>
                      </a:ext>
                    </a:extLst>
                  </p:cNvPr>
                  <p:cNvSpPr/>
                  <p:nvPr/>
                </p:nvSpPr>
                <p:spPr>
                  <a:xfrm>
                    <a:off x="7338951" y="1864426"/>
                    <a:ext cx="427511" cy="344384"/>
                  </a:xfrm>
                  <a:prstGeom prst="can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62" name="Text Box 305">
                    <a:extLst>
                      <a:ext uri="{FF2B5EF4-FFF2-40B4-BE49-F238E27FC236}">
                        <a16:creationId xmlns:a16="http://schemas.microsoft.com/office/drawing/2014/main" id="{5B37FAF3-0E4E-BE47-B9D3-2273878720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289" y="1889518"/>
                    <a:ext cx="607859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400" b="0" i="0" u="none" strike="noStrike" kern="0" cap="none" spc="-100" normalizeH="0">
                        <a:ln>
                          <a:noFill/>
                        </a:ln>
                        <a:solidFill>
                          <a:srgbClr val="0000A8"/>
                        </a:solidFill>
                        <a:effectLst/>
                        <a:uLnTx/>
                        <a:uFillTx/>
                        <a:latin typeface="Arial"/>
                        <a:ea typeface="ＭＳ Ｐゴシック" charset="0"/>
                        <a:cs typeface="Arial"/>
                      </a:rPr>
                      <a:t>dados</a:t>
                    </a:r>
                  </a:p>
                </p:txBody>
              </p:sp>
            </p:grpSp>
          </p:grp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E1AFFD5F-25B9-724B-AE65-C63BBCDAF564}"/>
                  </a:ext>
                </a:extLst>
              </p:cNvPr>
              <p:cNvGrpSpPr/>
              <p:nvPr/>
            </p:nvGrpSpPr>
            <p:grpSpPr>
              <a:xfrm>
                <a:off x="9109072" y="4201055"/>
                <a:ext cx="736270" cy="422596"/>
                <a:chOff x="3668110" y="2448910"/>
                <a:chExt cx="3794234" cy="2165130"/>
              </a:xfrm>
            </p:grpSpPr>
            <p:sp>
              <p:nvSpPr>
                <p:cNvPr id="250" name="Rectangle 249">
                  <a:extLst>
                    <a:ext uri="{FF2B5EF4-FFF2-40B4-BE49-F238E27FC236}">
                      <a16:creationId xmlns:a16="http://schemas.microsoft.com/office/drawing/2014/main" id="{26001E55-00F4-AC4E-A980-633165CE8F16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748721FF-437B-E049-B7AE-3D81CFF9E978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2" name="Group 251">
                  <a:extLst>
                    <a:ext uri="{FF2B5EF4-FFF2-40B4-BE49-F238E27FC236}">
                      <a16:creationId xmlns:a16="http://schemas.microsoft.com/office/drawing/2014/main" id="{39FDFE4C-AE99-3749-8A62-8593097011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BA66389A-89CE-544B-A780-C41426CFDEAB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AD030009-14DC-E941-8E90-F0E0068E4F06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C580A85-A52A-9C43-9E4E-C6B3B962727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2E60EB54-270A-9945-A021-2AC6F825DF3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C75602E-0316-BD4E-A901-A098016A0377}"/>
                  </a:ext>
                </a:extLst>
              </p:cNvPr>
              <p:cNvSpPr/>
              <p:nvPr/>
            </p:nvSpPr>
            <p:spPr>
              <a:xfrm flipH="1">
                <a:off x="6990267" y="2857446"/>
                <a:ext cx="1644149" cy="664161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591907 h 829414"/>
                  <a:gd name="connsiteX1" fmla="*/ 429371 w 1389414"/>
                  <a:gd name="connsiteY1" fmla="*/ 0 h 829414"/>
                  <a:gd name="connsiteX2" fmla="*/ 1389414 w 1389414"/>
                  <a:gd name="connsiteY2" fmla="*/ 568157 h 829414"/>
                  <a:gd name="connsiteX3" fmla="*/ 0 w 1389414"/>
                  <a:gd name="connsiteY3" fmla="*/ 829414 h 829414"/>
                  <a:gd name="connsiteX4" fmla="*/ 59377 w 1389414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25786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665100"/>
                  <a:gd name="connsiteY0" fmla="*/ 393603 h 829414"/>
                  <a:gd name="connsiteX1" fmla="*/ 429371 w 1665100"/>
                  <a:gd name="connsiteY1" fmla="*/ 0 h 829414"/>
                  <a:gd name="connsiteX2" fmla="*/ 1665100 w 1665100"/>
                  <a:gd name="connsiteY2" fmla="*/ 303752 h 829414"/>
                  <a:gd name="connsiteX3" fmla="*/ 0 w 1665100"/>
                  <a:gd name="connsiteY3" fmla="*/ 829414 h 829414"/>
                  <a:gd name="connsiteX4" fmla="*/ 81411 w 1665100"/>
                  <a:gd name="connsiteY4" fmla="*/ 393603 h 829414"/>
                  <a:gd name="connsiteX0" fmla="*/ 81411 w 1665100"/>
                  <a:gd name="connsiteY0" fmla="*/ 228350 h 664161"/>
                  <a:gd name="connsiteX1" fmla="*/ 419294 w 1665100"/>
                  <a:gd name="connsiteY1" fmla="*/ 0 h 664161"/>
                  <a:gd name="connsiteX2" fmla="*/ 1665100 w 1665100"/>
                  <a:gd name="connsiteY2" fmla="*/ 138499 h 664161"/>
                  <a:gd name="connsiteX3" fmla="*/ 0 w 1665100"/>
                  <a:gd name="connsiteY3" fmla="*/ 664161 h 664161"/>
                  <a:gd name="connsiteX4" fmla="*/ 81411 w 1665100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869" h="664161">
                    <a:moveTo>
                      <a:pt x="81411" y="228350"/>
                    </a:moveTo>
                    <a:cubicBezTo>
                      <a:pt x="307042" y="145223"/>
                      <a:pt x="255473" y="210465"/>
                      <a:pt x="419294" y="0"/>
                    </a:cubicBezTo>
                    <a:cubicBezTo>
                      <a:pt x="706258" y="244471"/>
                      <a:pt x="774088" y="202501"/>
                      <a:pt x="1503869" y="105448"/>
                    </a:cubicBezTo>
                    <a:cubicBezTo>
                      <a:pt x="712253" y="306662"/>
                      <a:pt x="601683" y="418737"/>
                      <a:pt x="0" y="664161"/>
                    </a:cubicBezTo>
                    <a:lnTo>
                      <a:pt x="81411" y="22835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Oval 280">
                <a:extLst>
                  <a:ext uri="{FF2B5EF4-FFF2-40B4-BE49-F238E27FC236}">
                    <a16:creationId xmlns:a16="http://schemas.microsoft.com/office/drawing/2014/main" id="{92E5D0E9-2FFF-2341-90EF-5EAFBE68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086" y="2335576"/>
                <a:ext cx="1853311" cy="68461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02" name="Text Box 276">
                <a:extLst>
                  <a:ext uri="{FF2B5EF4-FFF2-40B4-BE49-F238E27FC236}">
                    <a16:creationId xmlns:a16="http://schemas.microsoft.com/office/drawing/2014/main" id="{88D3C14F-CEB0-8644-A107-9956C8A582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10120" y="2378207"/>
                <a:ext cx="1795750" cy="5127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-100" normalizeH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servidor / controlador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 de gerenciamento</a:t>
                </a:r>
                <a:endParaRPr kumimoji="0" lang="pt-BR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91B58D9E-B31E-4041-9C3C-97FF9C7F0FBA}"/>
                  </a:ext>
                </a:extLst>
              </p:cNvPr>
              <p:cNvGrpSpPr/>
              <p:nvPr/>
            </p:nvGrpSpPr>
            <p:grpSpPr>
              <a:xfrm>
                <a:off x="7972177" y="2226911"/>
                <a:ext cx="897159" cy="395103"/>
                <a:chOff x="7338951" y="1864426"/>
                <a:chExt cx="427511" cy="344384"/>
              </a:xfrm>
            </p:grpSpPr>
            <p:sp>
              <p:nvSpPr>
                <p:cNvPr id="248" name="Can 247">
                  <a:extLst>
                    <a:ext uri="{FF2B5EF4-FFF2-40B4-BE49-F238E27FC236}">
                      <a16:creationId xmlns:a16="http://schemas.microsoft.com/office/drawing/2014/main" id="{AE928AB2-C2A9-3E4B-8FF1-19D3B48B28A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9" name="Text Box 305">
                  <a:extLst>
                    <a:ext uri="{FF2B5EF4-FFF2-40B4-BE49-F238E27FC236}">
                      <a16:creationId xmlns:a16="http://schemas.microsoft.com/office/drawing/2014/main" id="{9BE8886F-017D-DC49-9A47-D51843AED5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404793" y="1927928"/>
                  <a:ext cx="317347" cy="2682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0" normalizeH="0" baseline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dados</a:t>
                  </a:r>
                </a:p>
              </p:txBody>
            </p: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2BDAF6E8-D2D1-9240-B930-9C3091E9DBFE}"/>
                  </a:ext>
                </a:extLst>
              </p:cNvPr>
              <p:cNvGrpSpPr/>
              <p:nvPr/>
            </p:nvGrpSpPr>
            <p:grpSpPr>
              <a:xfrm>
                <a:off x="9957872" y="3853309"/>
                <a:ext cx="683116" cy="378456"/>
                <a:chOff x="7493876" y="2774731"/>
                <a:chExt cx="1481958" cy="894622"/>
              </a:xfrm>
            </p:grpSpPr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3DA0D65-F352-684A-81E9-AF90A9012AE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012260B1-6604-E74E-9135-FD9EEAE6E57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43" name="Group 242">
                  <a:extLst>
                    <a:ext uri="{FF2B5EF4-FFF2-40B4-BE49-F238E27FC236}">
                      <a16:creationId xmlns:a16="http://schemas.microsoft.com/office/drawing/2014/main" id="{0FC1AD3D-9627-5A47-82D1-8E1613F24F3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44" name="Freeform 243">
                    <a:extLst>
                      <a:ext uri="{FF2B5EF4-FFF2-40B4-BE49-F238E27FC236}">
                        <a16:creationId xmlns:a16="http://schemas.microsoft.com/office/drawing/2014/main" id="{2AC40C3B-A1B7-384A-883A-EA7FB8D1478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>
                    <a:extLst>
                      <a:ext uri="{FF2B5EF4-FFF2-40B4-BE49-F238E27FC236}">
                        <a16:creationId xmlns:a16="http://schemas.microsoft.com/office/drawing/2014/main" id="{2A9E7A38-CE8C-C844-8C03-E1A82BE55E6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 245">
                    <a:extLst>
                      <a:ext uri="{FF2B5EF4-FFF2-40B4-BE49-F238E27FC236}">
                        <a16:creationId xmlns:a16="http://schemas.microsoft.com/office/drawing/2014/main" id="{2F7A2B59-E205-2644-86E7-DF75D4C175F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 246">
                    <a:extLst>
                      <a:ext uri="{FF2B5EF4-FFF2-40B4-BE49-F238E27FC236}">
                        <a16:creationId xmlns:a16="http://schemas.microsoft.com/office/drawing/2014/main" id="{44F5365A-28EB-1042-872C-32C19D8BD4D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5" name="Group 44">
                <a:extLst>
                  <a:ext uri="{FF2B5EF4-FFF2-40B4-BE49-F238E27FC236}">
                    <a16:creationId xmlns:a16="http://schemas.microsoft.com/office/drawing/2014/main" id="{D087D198-E562-3A4F-BCB1-6D3121CB8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38940" y="2593196"/>
                <a:ext cx="903288" cy="727075"/>
                <a:chOff x="-44" y="1473"/>
                <a:chExt cx="981" cy="1105"/>
              </a:xfrm>
            </p:grpSpPr>
            <p:pic>
              <p:nvPicPr>
                <p:cNvPr id="239" name="Picture 45" descr="desktop_computer_stylized_medium">
                  <a:extLst>
                    <a:ext uri="{FF2B5EF4-FFF2-40B4-BE49-F238E27FC236}">
                      <a16:creationId xmlns:a16="http://schemas.microsoft.com/office/drawing/2014/main" id="{941609BC-5B9A-C64D-BF89-7746F994A18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" name="Freeform 46">
                  <a:extLst>
                    <a:ext uri="{FF2B5EF4-FFF2-40B4-BE49-F238E27FC236}">
                      <a16:creationId xmlns:a16="http://schemas.microsoft.com/office/drawing/2014/main" id="{66DCFBFD-5543-5746-9D77-AA585107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296 w 356"/>
                    <a:gd name="T3" fmla="*/ 69 h 368"/>
                    <a:gd name="T4" fmla="*/ 1537 w 356"/>
                    <a:gd name="T5" fmla="*/ 1447 h 368"/>
                    <a:gd name="T6" fmla="*/ 339 w 356"/>
                    <a:gd name="T7" fmla="*/ 181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906">
                <a:extLst>
                  <a:ext uri="{FF2B5EF4-FFF2-40B4-BE49-F238E27FC236}">
                    <a16:creationId xmlns:a16="http://schemas.microsoft.com/office/drawing/2014/main" id="{E707DA5C-E91A-EE4E-B3C9-E62E12062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50931" y="2782976"/>
                <a:ext cx="469569" cy="865434"/>
                <a:chOff x="4140" y="429"/>
                <a:chExt cx="1425" cy="2396"/>
              </a:xfrm>
            </p:grpSpPr>
            <p:sp>
              <p:nvSpPr>
                <p:cNvPr id="207" name="Freeform 907">
                  <a:extLst>
                    <a:ext uri="{FF2B5EF4-FFF2-40B4-BE49-F238E27FC236}">
                      <a16:creationId xmlns:a16="http://schemas.microsoft.com/office/drawing/2014/main" id="{BA358A67-043B-BA41-917A-B80E3C404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Rectangle 908">
                  <a:extLst>
                    <a:ext uri="{FF2B5EF4-FFF2-40B4-BE49-F238E27FC236}">
                      <a16:creationId xmlns:a16="http://schemas.microsoft.com/office/drawing/2014/main" id="{18A82B9C-A883-624F-A487-AD6A776F7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09" name="Freeform 909">
                  <a:extLst>
                    <a:ext uri="{FF2B5EF4-FFF2-40B4-BE49-F238E27FC236}">
                      <a16:creationId xmlns:a16="http://schemas.microsoft.com/office/drawing/2014/main" id="{DD8BA12E-357C-E841-848B-8DE85245B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Freeform 910">
                  <a:extLst>
                    <a:ext uri="{FF2B5EF4-FFF2-40B4-BE49-F238E27FC236}">
                      <a16:creationId xmlns:a16="http://schemas.microsoft.com/office/drawing/2014/main" id="{A18DEA0B-A738-5949-83FD-0988B963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Rectangle 911">
                  <a:extLst>
                    <a:ext uri="{FF2B5EF4-FFF2-40B4-BE49-F238E27FC236}">
                      <a16:creationId xmlns:a16="http://schemas.microsoft.com/office/drawing/2014/main" id="{DC9D03B8-F393-8D41-9C55-E2A2CE725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2" name="Group 912">
                  <a:extLst>
                    <a:ext uri="{FF2B5EF4-FFF2-40B4-BE49-F238E27FC236}">
                      <a16:creationId xmlns:a16="http://schemas.microsoft.com/office/drawing/2014/main" id="{29201AA5-B78A-794A-8A5B-1D18873B4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13">
                    <a:extLst>
                      <a:ext uri="{FF2B5EF4-FFF2-40B4-BE49-F238E27FC236}">
                        <a16:creationId xmlns:a16="http://schemas.microsoft.com/office/drawing/2014/main" id="{03D99842-A084-4E49-A5D1-82F4A53822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8" name="AutoShape 914">
                    <a:extLst>
                      <a:ext uri="{FF2B5EF4-FFF2-40B4-BE49-F238E27FC236}">
                        <a16:creationId xmlns:a16="http://schemas.microsoft.com/office/drawing/2014/main" id="{8E158DC9-61E9-A14C-8690-D2D8BC0DB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3" name="Rectangle 915">
                  <a:extLst>
                    <a:ext uri="{FF2B5EF4-FFF2-40B4-BE49-F238E27FC236}">
                      <a16:creationId xmlns:a16="http://schemas.microsoft.com/office/drawing/2014/main" id="{C527E74C-879F-D843-87B5-BEC2F5A00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4" name="Group 916">
                  <a:extLst>
                    <a:ext uri="{FF2B5EF4-FFF2-40B4-BE49-F238E27FC236}">
                      <a16:creationId xmlns:a16="http://schemas.microsoft.com/office/drawing/2014/main" id="{E78BC0D4-5DDD-2F48-B295-778460085A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17">
                    <a:extLst>
                      <a:ext uri="{FF2B5EF4-FFF2-40B4-BE49-F238E27FC236}">
                        <a16:creationId xmlns:a16="http://schemas.microsoft.com/office/drawing/2014/main" id="{F68DFE33-0879-3646-B2AD-FE59C224A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6" name="AutoShape 918">
                    <a:extLst>
                      <a:ext uri="{FF2B5EF4-FFF2-40B4-BE49-F238E27FC236}">
                        <a16:creationId xmlns:a16="http://schemas.microsoft.com/office/drawing/2014/main" id="{CD58E6D0-9D84-654C-80A0-992D19EC6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5" name="Rectangle 919">
                  <a:extLst>
                    <a:ext uri="{FF2B5EF4-FFF2-40B4-BE49-F238E27FC236}">
                      <a16:creationId xmlns:a16="http://schemas.microsoft.com/office/drawing/2014/main" id="{862FF655-EC93-3C49-A93A-FDC913BED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16" name="Rectangle 920">
                  <a:extLst>
                    <a:ext uri="{FF2B5EF4-FFF2-40B4-BE49-F238E27FC236}">
                      <a16:creationId xmlns:a16="http://schemas.microsoft.com/office/drawing/2014/main" id="{1349F4FB-7F40-064B-B060-43E8FD168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7" name="Group 921">
                  <a:extLst>
                    <a:ext uri="{FF2B5EF4-FFF2-40B4-BE49-F238E27FC236}">
                      <a16:creationId xmlns:a16="http://schemas.microsoft.com/office/drawing/2014/main" id="{C1900626-1CFB-E341-8D1D-D79030F188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22">
                    <a:extLst>
                      <a:ext uri="{FF2B5EF4-FFF2-40B4-BE49-F238E27FC236}">
                        <a16:creationId xmlns:a16="http://schemas.microsoft.com/office/drawing/2014/main" id="{DD81D93E-93B6-C945-A36B-32CDADDAF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4" name="AutoShape 923">
                    <a:extLst>
                      <a:ext uri="{FF2B5EF4-FFF2-40B4-BE49-F238E27FC236}">
                        <a16:creationId xmlns:a16="http://schemas.microsoft.com/office/drawing/2014/main" id="{EC02B7E4-DC4D-F64D-8717-C5CA1E05F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8" name="Freeform 924">
                  <a:extLst>
                    <a:ext uri="{FF2B5EF4-FFF2-40B4-BE49-F238E27FC236}">
                      <a16:creationId xmlns:a16="http://schemas.microsoft.com/office/drawing/2014/main" id="{3A8697BD-FFAE-FD40-8C25-E65EF7752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9" name="Group 925">
                  <a:extLst>
                    <a:ext uri="{FF2B5EF4-FFF2-40B4-BE49-F238E27FC236}">
                      <a16:creationId xmlns:a16="http://schemas.microsoft.com/office/drawing/2014/main" id="{48EACF24-942C-BD4E-A361-15CF04CDF8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26">
                    <a:extLst>
                      <a:ext uri="{FF2B5EF4-FFF2-40B4-BE49-F238E27FC236}">
                        <a16:creationId xmlns:a16="http://schemas.microsoft.com/office/drawing/2014/main" id="{A68BCDFF-33E9-984C-BEC3-94CEDEC5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2" name="AutoShape 927">
                    <a:extLst>
                      <a:ext uri="{FF2B5EF4-FFF2-40B4-BE49-F238E27FC236}">
                        <a16:creationId xmlns:a16="http://schemas.microsoft.com/office/drawing/2014/main" id="{987B3F11-5503-554E-882F-73411D7C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20" name="Rectangle 928">
                  <a:extLst>
                    <a:ext uri="{FF2B5EF4-FFF2-40B4-BE49-F238E27FC236}">
                      <a16:creationId xmlns:a16="http://schemas.microsoft.com/office/drawing/2014/main" id="{21D645C2-F2CB-2F48-884A-92A0828DF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1" name="Freeform 929">
                  <a:extLst>
                    <a:ext uri="{FF2B5EF4-FFF2-40B4-BE49-F238E27FC236}">
                      <a16:creationId xmlns:a16="http://schemas.microsoft.com/office/drawing/2014/main" id="{F338BB3E-46E3-124D-9036-79BA60D49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2" name="Freeform 930">
                  <a:extLst>
                    <a:ext uri="{FF2B5EF4-FFF2-40B4-BE49-F238E27FC236}">
                      <a16:creationId xmlns:a16="http://schemas.microsoft.com/office/drawing/2014/main" id="{CBFB7FD4-907C-CB46-8B00-538A5B0EE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3" name="Oval 931">
                  <a:extLst>
                    <a:ext uri="{FF2B5EF4-FFF2-40B4-BE49-F238E27FC236}">
                      <a16:creationId xmlns:a16="http://schemas.microsoft.com/office/drawing/2014/main" id="{5A34F34C-BDAB-FB49-893E-24D04DB10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4" name="Freeform 932">
                  <a:extLst>
                    <a:ext uri="{FF2B5EF4-FFF2-40B4-BE49-F238E27FC236}">
                      <a16:creationId xmlns:a16="http://schemas.microsoft.com/office/drawing/2014/main" id="{83C3DF40-9FBA-5641-BA1C-24C36BD2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5" name="AutoShape 933">
                  <a:extLst>
                    <a:ext uri="{FF2B5EF4-FFF2-40B4-BE49-F238E27FC236}">
                      <a16:creationId xmlns:a16="http://schemas.microsoft.com/office/drawing/2014/main" id="{1B6E41FF-F2F5-AF44-8B91-5192A2497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6" name="AutoShape 934">
                  <a:extLst>
                    <a:ext uri="{FF2B5EF4-FFF2-40B4-BE49-F238E27FC236}">
                      <a16:creationId xmlns:a16="http://schemas.microsoft.com/office/drawing/2014/main" id="{2FB8873E-9EEA-D843-9F5D-E06B4FACE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7" name="Oval 935">
                  <a:extLst>
                    <a:ext uri="{FF2B5EF4-FFF2-40B4-BE49-F238E27FC236}">
                      <a16:creationId xmlns:a16="http://schemas.microsoft.com/office/drawing/2014/main" id="{FB7CF900-522C-E44A-BC68-FE26DCD49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8" name="Oval 936">
                  <a:extLst>
                    <a:ext uri="{FF2B5EF4-FFF2-40B4-BE49-F238E27FC236}">
                      <a16:creationId xmlns:a16="http://schemas.microsoft.com/office/drawing/2014/main" id="{3461873C-FD02-4742-A8E2-CE29D45F8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9" name="Oval 937">
                  <a:extLst>
                    <a:ext uri="{FF2B5EF4-FFF2-40B4-BE49-F238E27FC236}">
                      <a16:creationId xmlns:a16="http://schemas.microsoft.com/office/drawing/2014/main" id="{E6D214D0-C8C3-6B43-8821-D31DFE9E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30" name="Rectangle 938">
                  <a:extLst>
                    <a:ext uri="{FF2B5EF4-FFF2-40B4-BE49-F238E27FC236}">
                      <a16:creationId xmlns:a16="http://schemas.microsoft.com/office/drawing/2014/main" id="{FCF36B35-E6A8-414B-A504-AA7270E40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</p:grpSp>
        <p:sp>
          <p:nvSpPr>
            <p:cNvPr id="308" name="Text Box 150">
              <a:extLst>
                <a:ext uri="{FF2B5EF4-FFF2-40B4-BE49-F238E27FC236}">
                  <a16:creationId xmlns:a16="http://schemas.microsoft.com/office/drawing/2014/main" id="{B2FD4263-CD8E-CE4C-A142-AECF4129A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4449" y="6082899"/>
              <a:ext cx="2454518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dirty="0">
                  <a:solidFill>
                    <a:srgbClr val="000099"/>
                  </a:solidFill>
                  <a:latin typeface="Arial"/>
                  <a:cs typeface="Arial"/>
                </a:rPr>
                <a:t>modo armadilha (</a:t>
              </a:r>
              <a:r>
                <a:rPr lang="pt-BR" dirty="0" err="1">
                  <a:solidFill>
                    <a:srgbClr val="000099"/>
                  </a:solidFill>
                  <a:latin typeface="Arial"/>
                  <a:cs typeface="Arial"/>
                </a:rPr>
                <a:t>trap</a:t>
              </a:r>
              <a:r>
                <a:rPr lang="pt-BR" dirty="0">
                  <a:solidFill>
                    <a:srgbClr val="000099"/>
                  </a:solidFill>
                  <a:latin typeface="Arial"/>
                  <a:cs typeface="Arial"/>
                </a:rPr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922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48585"/>
            <a:ext cx="9693925" cy="894622"/>
          </a:xfrm>
        </p:spPr>
        <p:txBody>
          <a:bodyPr>
            <a:normAutofit/>
          </a:bodyPr>
          <a:lstStyle/>
          <a:p>
            <a:r>
              <a:rPr lang="pt-BR" dirty="0"/>
              <a:t>Abstração de Grafo: custos de enlace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pt-BR" sz="1100" b="0" i="0" u="none" strike="noStrike" kern="1200" cap="none" spc="0" normalizeH="0" baseline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390976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pt-BR" sz="2800" dirty="0">
                <a:latin typeface="+mn-lt"/>
              </a:rPr>
              <a:t>grafo: </a:t>
            </a:r>
            <a:r>
              <a:rPr lang="pt-BR" sz="2800" i="1" dirty="0">
                <a:latin typeface="+mn-lt"/>
              </a:rPr>
              <a:t>G = (N,E)</a:t>
            </a:r>
          </a:p>
          <a:p>
            <a:pPr eaLnBrk="1" hangingPunct="1"/>
            <a:endParaRPr lang="pt-BR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i="1" dirty="0" err="1"/>
              <a:t>c</a:t>
            </a:r>
            <a:r>
              <a:rPr lang="pt-BR" sz="2400" i="1" baseline="-25000" dirty="0" err="1"/>
              <a:t>a,b</a:t>
            </a:r>
            <a:r>
              <a:rPr lang="pt-BR" sz="2400" i="1" dirty="0"/>
              <a:t>: </a:t>
            </a:r>
            <a:r>
              <a:rPr lang="pt-BR" sz="2400" dirty="0"/>
              <a:t>custo de enlace </a:t>
            </a:r>
            <a:r>
              <a:rPr lang="pt-BR" sz="2400" i="1" dirty="0">
                <a:solidFill>
                  <a:srgbClr val="0000A8"/>
                </a:solidFill>
              </a:rPr>
              <a:t>direto</a:t>
            </a:r>
            <a:r>
              <a:rPr lang="pt-BR" sz="2400" dirty="0"/>
              <a:t> conectando </a:t>
            </a:r>
            <a:r>
              <a:rPr lang="pt-BR" sz="2400" i="1" dirty="0"/>
              <a:t>a</a:t>
            </a:r>
            <a:r>
              <a:rPr lang="pt-BR" sz="2400" dirty="0"/>
              <a:t> e </a:t>
            </a:r>
            <a:r>
              <a:rPr lang="pt-BR" sz="2400" i="1" dirty="0"/>
              <a:t>b</a:t>
            </a:r>
          </a:p>
          <a:p>
            <a:r>
              <a:rPr lang="pt-BR" sz="2400" dirty="0"/>
              <a:t>             </a:t>
            </a:r>
            <a:r>
              <a:rPr lang="pt-BR" sz="2400" i="1" dirty="0"/>
              <a:t>ex.: </a:t>
            </a:r>
            <a:r>
              <a:rPr lang="pt-BR" sz="2400" i="1" dirty="0" err="1"/>
              <a:t>c</a:t>
            </a:r>
            <a:r>
              <a:rPr lang="pt-BR" sz="2400" i="1" baseline="-25000" dirty="0" err="1"/>
              <a:t>w,z</a:t>
            </a:r>
            <a:r>
              <a:rPr lang="pt-BR" sz="2400" i="1" baseline="-25000" dirty="0"/>
              <a:t> </a:t>
            </a:r>
            <a:r>
              <a:rPr lang="pt-BR" sz="2400" dirty="0"/>
              <a:t>= 5, </a:t>
            </a:r>
            <a:r>
              <a:rPr lang="pt-BR" sz="2400" i="1" dirty="0" err="1"/>
              <a:t>c</a:t>
            </a:r>
            <a:r>
              <a:rPr lang="pt-BR" sz="2400" i="1" baseline="-25000" dirty="0" err="1"/>
              <a:t>u,z</a:t>
            </a:r>
            <a:r>
              <a:rPr lang="pt-BR" sz="2400" i="1" baseline="-25000" dirty="0"/>
              <a:t> </a:t>
            </a:r>
            <a:r>
              <a:rPr lang="pt-BR" sz="2400" dirty="0"/>
              <a:t>= </a:t>
            </a:r>
            <a:r>
              <a:rPr lang="pt-BR" sz="2400" dirty="0">
                <a:cs typeface="Arial" charset="0"/>
              </a:rPr>
              <a:t>∞</a:t>
            </a:r>
            <a:endParaRPr lang="pt-BR" sz="2400" dirty="0"/>
          </a:p>
          <a:p>
            <a:endParaRPr lang="pt-BR" sz="2400" dirty="0"/>
          </a:p>
          <a:p>
            <a:pPr marL="801688" lvl="1"/>
            <a:r>
              <a:rPr lang="pt-BR" sz="2400" dirty="0"/>
              <a:t>custo definido pelo operador de rede: pode ser sempre 1, ou inversamente relacionado à largura de banda, ou diretamente relacionado ao congestionamento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6593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pt-BR" sz="2800" i="1" dirty="0">
                <a:latin typeface="+mn-lt"/>
              </a:rPr>
              <a:t>N: </a:t>
            </a:r>
            <a:r>
              <a:rPr lang="pt-BR" sz="2800" dirty="0">
                <a:latin typeface="+mn-lt"/>
              </a:rPr>
              <a:t>conjunto de roteadores = { </a:t>
            </a:r>
            <a:r>
              <a:rPr lang="pt-BR" sz="2800" i="1" dirty="0">
                <a:latin typeface="+mn-lt"/>
              </a:rPr>
              <a:t>u, v, w, x, y, z </a:t>
            </a:r>
            <a:r>
              <a:rPr lang="pt-BR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9703211" cy="113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pt-BR" sz="2800" i="1" dirty="0">
                <a:latin typeface="+mn-lt"/>
              </a:rPr>
              <a:t>E: </a:t>
            </a:r>
            <a:r>
              <a:rPr lang="pt-BR" sz="2800" dirty="0">
                <a:latin typeface="+mn-lt"/>
              </a:rPr>
              <a:t>conjunto de enlaces =</a:t>
            </a:r>
            <a:r>
              <a:rPr lang="pt-BR" sz="3200" dirty="0">
                <a:latin typeface="+mn-lt"/>
              </a:rPr>
              <a:t>{</a:t>
            </a:r>
            <a:r>
              <a:rPr lang="pt-BR" sz="3600" dirty="0">
                <a:latin typeface="+mn-lt"/>
              </a:rPr>
              <a:t> </a:t>
            </a:r>
            <a:r>
              <a:rPr lang="pt-BR" sz="2800" dirty="0">
                <a:latin typeface="+mn-lt"/>
              </a:rPr>
              <a:t>(</a:t>
            </a:r>
            <a:r>
              <a:rPr lang="pt-BR" sz="2800" i="1" dirty="0" err="1">
                <a:latin typeface="+mn-lt"/>
              </a:rPr>
              <a:t>u,v</a:t>
            </a:r>
            <a:r>
              <a:rPr lang="pt-BR" sz="2800" i="1" dirty="0">
                <a:latin typeface="+mn-lt"/>
              </a:rPr>
              <a:t>), (</a:t>
            </a:r>
            <a:r>
              <a:rPr lang="pt-BR" sz="2800" i="1" dirty="0" err="1">
                <a:latin typeface="+mn-lt"/>
              </a:rPr>
              <a:t>u,x</a:t>
            </a:r>
            <a:r>
              <a:rPr lang="pt-BR" sz="2800" i="1" dirty="0">
                <a:latin typeface="+mn-lt"/>
              </a:rPr>
              <a:t>), (</a:t>
            </a:r>
            <a:r>
              <a:rPr lang="pt-BR" sz="2800" i="1" dirty="0" err="1">
                <a:latin typeface="+mn-lt"/>
              </a:rPr>
              <a:t>v,x</a:t>
            </a:r>
            <a:r>
              <a:rPr lang="pt-BR" sz="2800" i="1" dirty="0">
                <a:latin typeface="+mn-lt"/>
              </a:rPr>
              <a:t>), (</a:t>
            </a:r>
            <a:r>
              <a:rPr lang="pt-BR" sz="2800" i="1" dirty="0" err="1">
                <a:latin typeface="+mn-lt"/>
              </a:rPr>
              <a:t>v,w</a:t>
            </a:r>
            <a:r>
              <a:rPr lang="pt-BR" sz="2800" i="1" dirty="0">
                <a:latin typeface="+mn-lt"/>
              </a:rPr>
              <a:t>), (</a:t>
            </a:r>
            <a:r>
              <a:rPr lang="pt-BR" sz="2800" i="1" dirty="0" err="1">
                <a:latin typeface="+mn-lt"/>
              </a:rPr>
              <a:t>x,w</a:t>
            </a:r>
            <a:r>
              <a:rPr lang="pt-BR" sz="2800" i="1" dirty="0">
                <a:latin typeface="+mn-lt"/>
              </a:rPr>
              <a:t>), (</a:t>
            </a:r>
            <a:r>
              <a:rPr lang="pt-BR" sz="2800" i="1" dirty="0" err="1">
                <a:latin typeface="+mn-lt"/>
              </a:rPr>
              <a:t>x,y</a:t>
            </a:r>
            <a:r>
              <a:rPr lang="pt-BR" sz="2800" i="1" dirty="0">
                <a:latin typeface="+mn-lt"/>
              </a:rPr>
              <a:t>), (</a:t>
            </a:r>
            <a:r>
              <a:rPr lang="pt-BR" sz="2800" i="1" dirty="0" err="1">
                <a:latin typeface="+mn-lt"/>
              </a:rPr>
              <a:t>w,y</a:t>
            </a:r>
            <a:r>
              <a:rPr lang="pt-BR" sz="2800" i="1" dirty="0">
                <a:latin typeface="+mn-lt"/>
              </a:rPr>
              <a:t>), (</a:t>
            </a:r>
            <a:r>
              <a:rPr lang="pt-BR" sz="2800" i="1" dirty="0" err="1">
                <a:latin typeface="+mn-lt"/>
              </a:rPr>
              <a:t>w,z</a:t>
            </a:r>
            <a:r>
              <a:rPr lang="pt-BR" sz="2800" i="1" dirty="0">
                <a:latin typeface="+mn-lt"/>
              </a:rPr>
              <a:t>), (</a:t>
            </a:r>
            <a:r>
              <a:rPr lang="pt-BR" sz="2800" i="1" dirty="0" err="1">
                <a:latin typeface="+mn-lt"/>
              </a:rPr>
              <a:t>y,z</a:t>
            </a:r>
            <a:r>
              <a:rPr lang="pt-BR" sz="2800" dirty="0">
                <a:latin typeface="+mn-lt"/>
              </a:rPr>
              <a:t>) </a:t>
            </a:r>
            <a:r>
              <a:rPr lang="pt-BR" sz="3200" dirty="0">
                <a:latin typeface="+mn-lt"/>
              </a:rPr>
              <a:t>}</a:t>
            </a:r>
            <a:endParaRPr lang="pt-BR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Protocolo SNMP: tipos de mensagens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110</a:t>
            </a:fld>
            <a:endParaRPr lang="pt-BR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457A5CE-0B9F-1545-A590-034542B2B152}"/>
              </a:ext>
            </a:extLst>
          </p:cNvPr>
          <p:cNvGrpSpPr/>
          <p:nvPr/>
        </p:nvGrpSpPr>
        <p:grpSpPr>
          <a:xfrm>
            <a:off x="1297459" y="1817914"/>
            <a:ext cx="9588844" cy="3820886"/>
            <a:chOff x="2002201" y="1415143"/>
            <a:chExt cx="7097732" cy="3820886"/>
          </a:xfrm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CBE48A8-B43A-B640-A1B3-9FD7CFC18AD1}"/>
                </a:ext>
              </a:extLst>
            </p:cNvPr>
            <p:cNvSpPr/>
            <p:nvPr/>
          </p:nvSpPr>
          <p:spPr>
            <a:xfrm>
              <a:off x="2013857" y="1415143"/>
              <a:ext cx="7075714" cy="67491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F7643A-6C5E-E745-8C01-431DEA62BE79}"/>
                </a:ext>
              </a:extLst>
            </p:cNvPr>
            <p:cNvSpPr/>
            <p:nvPr/>
          </p:nvSpPr>
          <p:spPr>
            <a:xfrm>
              <a:off x="2005070" y="1421700"/>
              <a:ext cx="7094863" cy="3792557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9" name="Text Box 115">
              <a:extLst>
                <a:ext uri="{FF2B5EF4-FFF2-40B4-BE49-F238E27FC236}">
                  <a16:creationId xmlns:a16="http://schemas.microsoft.com/office/drawing/2014/main" id="{0244D51E-83C3-6548-9320-525EA26C7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4834" y="2145408"/>
              <a:ext cx="1892826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lnSpc>
                  <a:spcPct val="90000"/>
                </a:lnSpc>
                <a:defRPr/>
              </a:pPr>
              <a:r>
                <a:rPr lang="pt-BR" sz="2000" dirty="0" err="1">
                  <a:cs typeface="Arial"/>
                </a:rPr>
                <a:t>GetRequest</a:t>
              </a:r>
              <a:endParaRPr lang="pt-BR" sz="2000" dirty="0">
                <a:cs typeface="Arial"/>
              </a:endParaRPr>
            </a:p>
            <a:p>
              <a:pPr algn="r">
                <a:lnSpc>
                  <a:spcPct val="90000"/>
                </a:lnSpc>
                <a:defRPr/>
              </a:pPr>
              <a:r>
                <a:rPr lang="pt-BR" sz="2000" dirty="0" err="1">
                  <a:cs typeface="Arial"/>
                </a:rPr>
                <a:t>GetNextRequest</a:t>
              </a:r>
              <a:endParaRPr lang="pt-BR" sz="2000" dirty="0">
                <a:cs typeface="Arial"/>
              </a:endParaRPr>
            </a:p>
            <a:p>
              <a:pPr algn="r">
                <a:lnSpc>
                  <a:spcPct val="90000"/>
                </a:lnSpc>
                <a:defRPr/>
              </a:pPr>
              <a:r>
                <a:rPr lang="pt-BR" sz="2000" dirty="0" err="1">
                  <a:cs typeface="Arial"/>
                </a:rPr>
                <a:t>GetBulkRequest</a:t>
              </a:r>
              <a:endParaRPr lang="pt-BR" sz="2000" dirty="0">
                <a:cs typeface="Arial"/>
              </a:endParaRPr>
            </a:p>
          </p:txBody>
        </p:sp>
        <p:sp>
          <p:nvSpPr>
            <p:cNvPr id="310" name="Text Box 116">
              <a:extLst>
                <a:ext uri="{FF2B5EF4-FFF2-40B4-BE49-F238E27FC236}">
                  <a16:creationId xmlns:a16="http://schemas.microsoft.com/office/drawing/2014/main" id="{CE074C87-6B68-DF47-9CB7-45CA06116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9144" y="2125911"/>
              <a:ext cx="3853599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pt-BR" sz="2000" dirty="0">
                  <a:cs typeface="Arial"/>
                </a:rPr>
                <a:t>gerenciador-para-agente: </a:t>
              </a:r>
              <a:r>
                <a:rPr lang="pt-BR" altLang="ja-JP" sz="2000" dirty="0">
                  <a:cs typeface="Arial"/>
                </a:rPr>
                <a:t>“</a:t>
              </a:r>
              <a:r>
                <a:rPr lang="pt-BR" sz="2000" dirty="0">
                  <a:cs typeface="Arial"/>
                </a:rPr>
                <a:t>me dê dados</a:t>
              </a:r>
              <a:r>
                <a:rPr lang="pt-BR" altLang="ja-JP" sz="2000" dirty="0">
                  <a:cs typeface="Arial"/>
                </a:rPr>
                <a:t>”</a:t>
              </a:r>
              <a:endParaRPr lang="pt-BR" sz="2000" dirty="0">
                <a:cs typeface="Arial"/>
              </a:endParaRPr>
            </a:p>
            <a:p>
              <a:pPr algn="l">
                <a:lnSpc>
                  <a:spcPct val="90000"/>
                </a:lnSpc>
                <a:defRPr/>
              </a:pPr>
              <a:r>
                <a:rPr lang="pt-BR" sz="2000" dirty="0">
                  <a:cs typeface="Arial"/>
                </a:rPr>
                <a:t>(instância de dados, próximo dado na lista, bloco de dados). </a:t>
              </a:r>
            </a:p>
          </p:txBody>
        </p:sp>
        <p:sp>
          <p:nvSpPr>
            <p:cNvPr id="311" name="Text Box 118">
              <a:extLst>
                <a:ext uri="{FF2B5EF4-FFF2-40B4-BE49-F238E27FC236}">
                  <a16:creationId xmlns:a16="http://schemas.microsoft.com/office/drawing/2014/main" id="{7B367215-91F1-9443-9F74-56C0B39D5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3326" y="1477463"/>
              <a:ext cx="232574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pt-BR" sz="3200" spc="-100" dirty="0">
                  <a:solidFill>
                    <a:srgbClr val="0000A8"/>
                  </a:solidFill>
                  <a:cs typeface="Arial"/>
                </a:rPr>
                <a:t>Tipo de mensagem</a:t>
              </a:r>
            </a:p>
          </p:txBody>
        </p:sp>
        <p:sp>
          <p:nvSpPr>
            <p:cNvPr id="312" name="Text Box 119">
              <a:extLst>
                <a:ext uri="{FF2B5EF4-FFF2-40B4-BE49-F238E27FC236}">
                  <a16:creationId xmlns:a16="http://schemas.microsoft.com/office/drawing/2014/main" id="{56DAD538-56FB-774C-9D9A-5BDE956FB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1362" y="1490866"/>
              <a:ext cx="138993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pt-BR" sz="3200" dirty="0">
                  <a:solidFill>
                    <a:srgbClr val="0000A8"/>
                  </a:solidFill>
                  <a:cs typeface="Arial"/>
                </a:rPr>
                <a:t>Função</a:t>
              </a:r>
            </a:p>
          </p:txBody>
        </p:sp>
        <p:sp>
          <p:nvSpPr>
            <p:cNvPr id="317" name="Text Box 124">
              <a:extLst>
                <a:ext uri="{FF2B5EF4-FFF2-40B4-BE49-F238E27FC236}">
                  <a16:creationId xmlns:a16="http://schemas.microsoft.com/office/drawing/2014/main" id="{9B5BC1C1-DAA0-AC4F-B24B-AAA71EE3E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7355" y="3213120"/>
              <a:ext cx="25781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pt-BR" sz="2000" dirty="0" err="1">
                  <a:cs typeface="Arial"/>
                </a:rPr>
                <a:t>SetRequest</a:t>
              </a:r>
              <a:endParaRPr lang="pt-BR" sz="2000" dirty="0">
                <a:cs typeface="Arial"/>
              </a:endParaRPr>
            </a:p>
          </p:txBody>
        </p:sp>
        <p:sp>
          <p:nvSpPr>
            <p:cNvPr id="318" name="Text Box 125">
              <a:extLst>
                <a:ext uri="{FF2B5EF4-FFF2-40B4-BE49-F238E27FC236}">
                  <a16:creationId xmlns:a16="http://schemas.microsoft.com/office/drawing/2014/main" id="{DB241EBF-DC8B-D944-A1F0-6BF6434D9A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3593" y="3216058"/>
              <a:ext cx="37276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pt-BR" sz="2000" dirty="0">
                  <a:cs typeface="Arial"/>
                </a:rPr>
                <a:t>gerenciador-para-agente: ajuste valores MIB</a:t>
              </a:r>
            </a:p>
          </p:txBody>
        </p:sp>
        <p:sp>
          <p:nvSpPr>
            <p:cNvPr id="320" name="Text Box 127">
              <a:extLst>
                <a:ext uri="{FF2B5EF4-FFF2-40B4-BE49-F238E27FC236}">
                  <a16:creationId xmlns:a16="http://schemas.microsoft.com/office/drawing/2014/main" id="{17983E4B-D898-8E41-B263-E49CAA78E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3056" y="3762619"/>
              <a:ext cx="140283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pt-BR" sz="2000" dirty="0">
                  <a:cs typeface="Arial"/>
                </a:rPr>
                <a:t>Response</a:t>
              </a:r>
            </a:p>
          </p:txBody>
        </p:sp>
        <p:sp>
          <p:nvSpPr>
            <p:cNvPr id="321" name="Text Box 128">
              <a:extLst>
                <a:ext uri="{FF2B5EF4-FFF2-40B4-BE49-F238E27FC236}">
                  <a16:creationId xmlns:a16="http://schemas.microsoft.com/office/drawing/2014/main" id="{BA110198-2518-B643-A457-96198774C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411" y="3785527"/>
              <a:ext cx="389987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pt-BR" sz="2000" dirty="0">
                  <a:cs typeface="Arial"/>
                </a:rPr>
                <a:t>Agente-para-gerenciador: valor, resposta para Requisição</a:t>
              </a:r>
            </a:p>
          </p:txBody>
        </p:sp>
        <p:sp>
          <p:nvSpPr>
            <p:cNvPr id="323" name="Text Box 130">
              <a:extLst>
                <a:ext uri="{FF2B5EF4-FFF2-40B4-BE49-F238E27FC236}">
                  <a16:creationId xmlns:a16="http://schemas.microsoft.com/office/drawing/2014/main" id="{13D6B449-0D81-8B4A-9EE8-9D355F309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8372" y="4509877"/>
              <a:ext cx="133161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pt-BR" sz="2000" dirty="0" err="1">
                  <a:cs typeface="Arial"/>
                </a:rPr>
                <a:t>Trap</a:t>
              </a:r>
              <a:endParaRPr lang="pt-BR" sz="2000" dirty="0">
                <a:cs typeface="Arial"/>
              </a:endParaRPr>
            </a:p>
          </p:txBody>
        </p:sp>
        <p:sp>
          <p:nvSpPr>
            <p:cNvPr id="325" name="Text Box 132">
              <a:extLst>
                <a:ext uri="{FF2B5EF4-FFF2-40B4-BE49-F238E27FC236}">
                  <a16:creationId xmlns:a16="http://schemas.microsoft.com/office/drawing/2014/main" id="{ADDA6BF9-6CB2-0C4F-8696-645975C71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185" y="4542313"/>
              <a:ext cx="3900102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pt-BR" sz="2000" dirty="0">
                  <a:cs typeface="Arial"/>
                </a:rPr>
                <a:t>Agente-para-gerenciador: informa gerenciador sobre um evento excepcional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15AA162-66FE-5742-9EB6-3D8D7E146094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2090619"/>
              <a:ext cx="7083691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A2F16B84-C54F-D64C-888D-528AF221B7B5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124760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AECB1288-0985-6448-A2C2-C0FA671E458C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712588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94200BD3-5495-E841-A5AD-2C5B26A4EBE6}"/>
                </a:ext>
              </a:extLst>
            </p:cNvPr>
            <p:cNvCxnSpPr>
              <a:cxnSpLocks/>
            </p:cNvCxnSpPr>
            <p:nvPr/>
          </p:nvCxnSpPr>
          <p:spPr>
            <a:xfrm>
              <a:off x="2002201" y="4463704"/>
              <a:ext cx="7083691" cy="0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9D6C5447-D4D7-C94E-94E0-479DD83D99E5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9" y="1420585"/>
              <a:ext cx="0" cy="381544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E68F2120-B6EE-41D6-9863-C78AE0E1141F}"/>
              </a:ext>
            </a:extLst>
          </p:cNvPr>
          <p:cNvSpPr txBox="1"/>
          <p:nvPr/>
        </p:nvSpPr>
        <p:spPr>
          <a:xfrm>
            <a:off x="1505271" y="3330469"/>
            <a:ext cx="1283172" cy="369332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>
                    <a:lumMod val="50000"/>
                  </a:schemeClr>
                </a:solidFill>
              </a:rPr>
              <a:t>Requisições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EDA50917-DFAA-45B8-971B-6291801012CB}"/>
              </a:ext>
            </a:extLst>
          </p:cNvPr>
          <p:cNvSpPr txBox="1"/>
          <p:nvPr/>
        </p:nvSpPr>
        <p:spPr>
          <a:xfrm>
            <a:off x="1495474" y="4231669"/>
            <a:ext cx="1026435" cy="369332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>
                    <a:lumMod val="50000"/>
                  </a:schemeClr>
                </a:solidFill>
              </a:rPr>
              <a:t>Resposta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DD4C855-5FF0-4710-B0E2-14694CA257E4}"/>
              </a:ext>
            </a:extLst>
          </p:cNvPr>
          <p:cNvSpPr txBox="1"/>
          <p:nvPr/>
        </p:nvSpPr>
        <p:spPr>
          <a:xfrm>
            <a:off x="1500745" y="5055001"/>
            <a:ext cx="1152880" cy="369332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>
                    <a:lumMod val="50000"/>
                  </a:schemeClr>
                </a:solidFill>
              </a:rPr>
              <a:t>Armadilha</a:t>
            </a:r>
          </a:p>
        </p:txBody>
      </p:sp>
    </p:spTree>
    <p:extLst>
      <p:ext uri="{BB962C8B-B14F-4D97-AF65-F5344CB8AC3E}">
        <p14:creationId xmlns:p14="http://schemas.microsoft.com/office/powerpoint/2010/main" val="1621768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Protocolo SNMP: formato de mensagens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111</a:t>
            </a:fld>
            <a:endParaRPr lang="pt-BR"/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413FF278-8BA0-5145-BC47-9F295BDD8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221" y="2111004"/>
            <a:ext cx="6943725" cy="100488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pt-BR"/>
          </a:p>
        </p:txBody>
      </p:sp>
      <p:cxnSp>
        <p:nvCxnSpPr>
          <p:cNvPr id="23" name="Straight Connector 3">
            <a:extLst>
              <a:ext uri="{FF2B5EF4-FFF2-40B4-BE49-F238E27FC236}">
                <a16:creationId xmlns:a16="http://schemas.microsoft.com/office/drawing/2014/main" id="{A6B287A0-85D6-6046-B287-7E5993A5E2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30796" y="2115767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TextBox 39">
            <a:extLst>
              <a:ext uri="{FF2B5EF4-FFF2-40B4-BE49-F238E27FC236}">
                <a16:creationId xmlns:a16="http://schemas.microsoft.com/office/drawing/2014/main" id="{D7FF84AB-1A33-BC4B-A771-28AE770FE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0058" y="2469779"/>
            <a:ext cx="447558" cy="254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pt-BR" sz="1600" i="1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25" name="TextBox 40">
            <a:extLst>
              <a:ext uri="{FF2B5EF4-FFF2-40B4-BE49-F238E27FC236}">
                <a16:creationId xmlns:a16="http://schemas.microsoft.com/office/drawing/2014/main" id="{3EE519D8-7276-584C-B411-4789BF42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46" y="2137992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pt-BR" sz="1800" dirty="0" err="1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  <a:endParaRPr lang="pt-BR" sz="1800" dirty="0">
              <a:solidFill>
                <a:schemeClr val="bg1"/>
              </a:solidFill>
              <a:latin typeface="Arial Narrow" charset="0"/>
              <a:cs typeface="Arial Narrow" charset="0"/>
            </a:endParaRPr>
          </a:p>
          <a:p>
            <a:r>
              <a:rPr lang="pt-BR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6" name="Straight Connector 3">
            <a:extLst>
              <a:ext uri="{FF2B5EF4-FFF2-40B4-BE49-F238E27FC236}">
                <a16:creationId xmlns:a16="http://schemas.microsoft.com/office/drawing/2014/main" id="{9170E96D-AD58-AE48-8962-5659047A3C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24558" y="210306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Straight Connector 3">
            <a:extLst>
              <a:ext uri="{FF2B5EF4-FFF2-40B4-BE49-F238E27FC236}">
                <a16:creationId xmlns:a16="http://schemas.microsoft.com/office/drawing/2014/main" id="{85B4734A-EF4B-E744-8450-9B7AB8D2084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8321" y="20951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Straight Connector 3">
            <a:extLst>
              <a:ext uri="{FF2B5EF4-FFF2-40B4-BE49-F238E27FC236}">
                <a16:creationId xmlns:a16="http://schemas.microsoft.com/office/drawing/2014/main" id="{28F7CF5C-E9E4-D74C-A722-966DFEC933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20021" y="2117354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Straight Connector 3">
            <a:extLst>
              <a:ext uri="{FF2B5EF4-FFF2-40B4-BE49-F238E27FC236}">
                <a16:creationId xmlns:a16="http://schemas.microsoft.com/office/drawing/2014/main" id="{802915EB-B623-9C49-81B9-FC69E6A224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29633" y="210941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Straight Connector 3">
            <a:extLst>
              <a:ext uri="{FF2B5EF4-FFF2-40B4-BE49-F238E27FC236}">
                <a16:creationId xmlns:a16="http://schemas.microsoft.com/office/drawing/2014/main" id="{EFAB905A-3ED4-A64A-BE6C-6E25E0D8B72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51946" y="210147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Straight Connector 3">
            <a:extLst>
              <a:ext uri="{FF2B5EF4-FFF2-40B4-BE49-F238E27FC236}">
                <a16:creationId xmlns:a16="http://schemas.microsoft.com/office/drawing/2014/main" id="{991C462A-D470-6E48-9429-0F07103F8E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55208" y="2093542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2" name="Straight Connector 3">
            <a:extLst>
              <a:ext uri="{FF2B5EF4-FFF2-40B4-BE49-F238E27FC236}">
                <a16:creationId xmlns:a16="http://schemas.microsoft.com/office/drawing/2014/main" id="{80F16B2C-0FEA-DE4B-A56B-34B43A25BE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277521" y="21205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3" name="TextBox 40">
            <a:extLst>
              <a:ext uri="{FF2B5EF4-FFF2-40B4-BE49-F238E27FC236}">
                <a16:creationId xmlns:a16="http://schemas.microsoft.com/office/drawing/2014/main" id="{50F941FB-AD70-D448-ADA6-B5522B757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83" y="2285629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 dirty="0" err="1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  <a:endParaRPr lang="pt-BR" sz="1800" dirty="0">
              <a:solidFill>
                <a:schemeClr val="bg1"/>
              </a:solidFill>
              <a:latin typeface="Arial Narrow" charset="0"/>
              <a:cs typeface="Arial Narrow" charset="0"/>
            </a:endParaRPr>
          </a:p>
          <a:p>
            <a:r>
              <a:rPr lang="pt-BR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34" name="TextBox 40">
            <a:extLst>
              <a:ext uri="{FF2B5EF4-FFF2-40B4-BE49-F238E27FC236}">
                <a16:creationId xmlns:a16="http://schemas.microsoft.com/office/drawing/2014/main" id="{AE763344-3C8A-7C45-ACCB-8FA2D428F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633" y="2141167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 dirty="0" err="1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  <a:endParaRPr lang="pt-BR" sz="1800" dirty="0">
              <a:solidFill>
                <a:schemeClr val="bg1"/>
              </a:solidFill>
              <a:latin typeface="Arial Narrow" charset="0"/>
              <a:cs typeface="Arial Narrow" charset="0"/>
            </a:endParaRPr>
          </a:p>
          <a:p>
            <a:r>
              <a:rPr lang="pt-BR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pt-BR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35" name="TextBox 40">
            <a:extLst>
              <a:ext uri="{FF2B5EF4-FFF2-40B4-BE49-F238E27FC236}">
                <a16:creationId xmlns:a16="http://schemas.microsoft.com/office/drawing/2014/main" id="{48CFCF44-CDFF-414F-BA8C-17E058810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8496" y="2288804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 dirty="0" err="1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  <a:endParaRPr lang="pt-BR" sz="1800" dirty="0">
              <a:solidFill>
                <a:schemeClr val="bg1"/>
              </a:solidFill>
              <a:latin typeface="Arial Narrow" charset="0"/>
              <a:cs typeface="Arial Narrow" charset="0"/>
            </a:endParaRPr>
          </a:p>
          <a:p>
            <a:r>
              <a:rPr lang="pt-BR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36" name="TextBox 40">
            <a:extLst>
              <a:ext uri="{FF2B5EF4-FFF2-40B4-BE49-F238E27FC236}">
                <a16:creationId xmlns:a16="http://schemas.microsoft.com/office/drawing/2014/main" id="{D43544C2-9E62-DA41-B2BF-5E2F523E0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3196" y="2423742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 dirty="0" err="1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  <a:endParaRPr lang="pt-BR" sz="1800" dirty="0">
              <a:solidFill>
                <a:schemeClr val="bg1"/>
              </a:solidFill>
              <a:latin typeface="Arial Narrow" charset="0"/>
              <a:cs typeface="Arial Narrow" charset="0"/>
            </a:endParaRPr>
          </a:p>
        </p:txBody>
      </p:sp>
      <p:sp>
        <p:nvSpPr>
          <p:cNvPr id="37" name="TextBox 40">
            <a:extLst>
              <a:ext uri="{FF2B5EF4-FFF2-40B4-BE49-F238E27FC236}">
                <a16:creationId xmlns:a16="http://schemas.microsoft.com/office/drawing/2014/main" id="{7B6EC95B-AECC-A040-B39C-90C200654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71" y="2433267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38" name="TextBox 40">
            <a:extLst>
              <a:ext uri="{FF2B5EF4-FFF2-40B4-BE49-F238E27FC236}">
                <a16:creationId xmlns:a16="http://schemas.microsoft.com/office/drawing/2014/main" id="{35EFCCAE-55AD-7E46-886A-5DFD8DBDD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8296" y="2433267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9" name="TextBox 40">
            <a:extLst>
              <a:ext uri="{FF2B5EF4-FFF2-40B4-BE49-F238E27FC236}">
                <a16:creationId xmlns:a16="http://schemas.microsoft.com/office/drawing/2014/main" id="{BFF513FD-A88D-714A-96E9-E6CB49BEF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1721" y="2442792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3F0B17-28D4-D746-97ED-6FCF768A5216}"/>
              </a:ext>
            </a:extLst>
          </p:cNvPr>
          <p:cNvCxnSpPr/>
          <p:nvPr/>
        </p:nvCxnSpPr>
        <p:spPr bwMode="auto">
          <a:xfrm>
            <a:off x="4705396" y="1896692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4FE33BE-6A8B-BF46-BC48-2676CEC0E2B0}"/>
              </a:ext>
            </a:extLst>
          </p:cNvPr>
          <p:cNvCxnSpPr/>
          <p:nvPr/>
        </p:nvCxnSpPr>
        <p:spPr bwMode="auto">
          <a:xfrm>
            <a:off x="7407321" y="1912567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" name="TextBox 68612">
            <a:extLst>
              <a:ext uri="{FF2B5EF4-FFF2-40B4-BE49-F238E27FC236}">
                <a16:creationId xmlns:a16="http://schemas.microsoft.com/office/drawing/2014/main" id="{898776DD-346A-1B44-93B5-527F5625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217" y="1704604"/>
            <a:ext cx="2044149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 dirty="0" err="1">
                <a:latin typeface="Arial" charset="0"/>
                <a:cs typeface="Arial" charset="0"/>
              </a:rPr>
              <a:t>Get</a:t>
            </a:r>
            <a:r>
              <a:rPr lang="pt-BR" sz="1800" dirty="0">
                <a:latin typeface="Arial" charset="0"/>
                <a:cs typeface="Arial" charset="0"/>
              </a:rPr>
              <a:t>/set cabeçalho</a:t>
            </a:r>
          </a:p>
        </p:txBody>
      </p:sp>
      <p:sp>
        <p:nvSpPr>
          <p:cNvPr id="63" name="TextBox 85">
            <a:extLst>
              <a:ext uri="{FF2B5EF4-FFF2-40B4-BE49-F238E27FC236}">
                <a16:creationId xmlns:a16="http://schemas.microsoft.com/office/drawing/2014/main" id="{3DF6F3DC-E20E-474C-ABD9-1B28F23B6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2826" y="1725797"/>
            <a:ext cx="2398926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 dirty="0">
                <a:latin typeface="Arial" charset="0"/>
                <a:cs typeface="Arial" charset="0"/>
              </a:rPr>
              <a:t>Variáveis para </a:t>
            </a:r>
            <a:r>
              <a:rPr lang="pt-BR" sz="1800" dirty="0" err="1">
                <a:latin typeface="Arial" charset="0"/>
                <a:cs typeface="Arial" charset="0"/>
              </a:rPr>
              <a:t>get</a:t>
            </a:r>
            <a:r>
              <a:rPr lang="pt-BR" sz="1800" dirty="0">
                <a:latin typeface="Arial" charset="0"/>
                <a:cs typeface="Arial" charset="0"/>
              </a:rPr>
              <a:t>/set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73F04AD9-A7CE-DC4B-BB35-026102642FB7}"/>
              </a:ext>
            </a:extLst>
          </p:cNvPr>
          <p:cNvCxnSpPr/>
          <p:nvPr/>
        </p:nvCxnSpPr>
        <p:spPr bwMode="auto">
          <a:xfrm>
            <a:off x="3787821" y="5584681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91">
            <a:extLst>
              <a:ext uri="{FF2B5EF4-FFF2-40B4-BE49-F238E27FC236}">
                <a16:creationId xmlns:a16="http://schemas.microsoft.com/office/drawing/2014/main" id="{40C0FD67-F8D2-CE45-A69D-CC8C3F01D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46" y="5397356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pt-BR" sz="180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38324C-28FA-B94D-8B8D-BD880B68BE37}"/>
              </a:ext>
            </a:extLst>
          </p:cNvPr>
          <p:cNvSpPr txBox="1"/>
          <p:nvPr/>
        </p:nvSpPr>
        <p:spPr>
          <a:xfrm>
            <a:off x="1023256" y="2383971"/>
            <a:ext cx="26314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400"/>
              <a:t>mensagens tipo 0-3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FF85929-2C47-104F-B274-A4BC7EE1F493}"/>
              </a:ext>
            </a:extLst>
          </p:cNvPr>
          <p:cNvGrpSpPr/>
          <p:nvPr/>
        </p:nvGrpSpPr>
        <p:grpSpPr>
          <a:xfrm>
            <a:off x="1045026" y="3635802"/>
            <a:ext cx="9675407" cy="1473990"/>
            <a:chOff x="1045026" y="3635802"/>
            <a:chExt cx="9675407" cy="1473990"/>
          </a:xfrm>
        </p:grpSpPr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C7AC091C-9179-284F-8043-629A5480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708" y="4084267"/>
              <a:ext cx="6943725" cy="100488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pt-BR"/>
            </a:p>
          </p:txBody>
        </p:sp>
        <p:cxnSp>
          <p:nvCxnSpPr>
            <p:cNvPr id="41" name="Straight Connector 3">
              <a:extLst>
                <a:ext uri="{FF2B5EF4-FFF2-40B4-BE49-F238E27FC236}">
                  <a16:creationId xmlns:a16="http://schemas.microsoft.com/office/drawing/2014/main" id="{5B8B35AB-73BE-F149-97F0-91B90864D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4283" y="409061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2" name="TextBox 39">
              <a:extLst>
                <a:ext uri="{FF2B5EF4-FFF2-40B4-BE49-F238E27FC236}">
                  <a16:creationId xmlns:a16="http://schemas.microsoft.com/office/drawing/2014/main" id="{1023DA2D-A0A0-C24B-8105-0208BCA5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46" y="4444629"/>
              <a:ext cx="447558" cy="254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ts val="1200"/>
                </a:lnSpc>
              </a:pPr>
              <a:r>
                <a:rPr lang="pt-BR" sz="1600" i="1">
                  <a:solidFill>
                    <a:schemeClr val="bg1"/>
                  </a:solidFill>
                  <a:latin typeface="Arial" charset="0"/>
                  <a:cs typeface="Arial" charset="0"/>
                </a:rPr>
                <a:t>….</a:t>
              </a:r>
            </a:p>
          </p:txBody>
        </p:sp>
        <p:sp>
          <p:nvSpPr>
            <p:cNvPr id="43" name="TextBox 40">
              <a:extLst>
                <a:ext uri="{FF2B5EF4-FFF2-40B4-BE49-F238E27FC236}">
                  <a16:creationId xmlns:a16="http://schemas.microsoft.com/office/drawing/2014/main" id="{143F2654-352E-5A43-B0FA-530A48EEB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9433" y="4112842"/>
              <a:ext cx="584200" cy="92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PDU</a:t>
              </a:r>
            </a:p>
            <a:p>
              <a:r>
                <a:rPr lang="pt-BR" sz="1800" dirty="0" err="1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  <a:endParaRPr lang="pt-BR" sz="1800" dirty="0">
                <a:solidFill>
                  <a:schemeClr val="bg1"/>
                </a:solidFill>
                <a:latin typeface="Arial Narrow" charset="0"/>
                <a:cs typeface="Arial Narrow" charset="0"/>
              </a:endParaRPr>
            </a:p>
            <a:p>
              <a:r>
                <a:rPr lang="pt-BR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4</a:t>
              </a:r>
            </a:p>
          </p:txBody>
        </p:sp>
        <p:cxnSp>
          <p:nvCxnSpPr>
            <p:cNvPr id="44" name="Straight Connector 3">
              <a:extLst>
                <a:ext uri="{FF2B5EF4-FFF2-40B4-BE49-F238E27FC236}">
                  <a16:creationId xmlns:a16="http://schemas.microsoft.com/office/drawing/2014/main" id="{4098AEAE-E603-1842-AE5E-041A402E36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588046" y="40763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3">
              <a:extLst>
                <a:ext uri="{FF2B5EF4-FFF2-40B4-BE49-F238E27FC236}">
                  <a16:creationId xmlns:a16="http://schemas.microsoft.com/office/drawing/2014/main" id="{29DC7E92-E8AC-424E-B8F8-7B0587AE5A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07183" y="4074742"/>
              <a:ext cx="0" cy="1020762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6" name="Straight Connector 3">
              <a:extLst>
                <a:ext uri="{FF2B5EF4-FFF2-40B4-BE49-F238E27FC236}">
                  <a16:creationId xmlns:a16="http://schemas.microsoft.com/office/drawing/2014/main" id="{39C2BC27-D5BB-F043-9E8B-431762B114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00946" y="408426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7" name="Straight Connector 3">
              <a:extLst>
                <a:ext uri="{FF2B5EF4-FFF2-40B4-BE49-F238E27FC236}">
                  <a16:creationId xmlns:a16="http://schemas.microsoft.com/office/drawing/2014/main" id="{75A5E30A-B300-DE4B-833C-FE124002B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53433" y="408267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8" name="Straight Connector 3">
              <a:extLst>
                <a:ext uri="{FF2B5EF4-FFF2-40B4-BE49-F238E27FC236}">
                  <a16:creationId xmlns:a16="http://schemas.microsoft.com/office/drawing/2014/main" id="{FB149E3F-3D50-5D45-B8A4-B150FC3D2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886871" y="4074742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9" name="Straight Connector 3">
              <a:extLst>
                <a:ext uri="{FF2B5EF4-FFF2-40B4-BE49-F238E27FC236}">
                  <a16:creationId xmlns:a16="http://schemas.microsoft.com/office/drawing/2014/main" id="{AC00646C-62A9-6A4B-8C6D-327B44958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96483" y="4060454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0" name="Straight Connector 3">
              <a:extLst>
                <a:ext uri="{FF2B5EF4-FFF2-40B4-BE49-F238E27FC236}">
                  <a16:creationId xmlns:a16="http://schemas.microsoft.com/office/drawing/2014/main" id="{095CAE8C-C2F1-4F4A-82AE-64392F3E40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247358" y="40890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51" name="TextBox 40">
              <a:extLst>
                <a:ext uri="{FF2B5EF4-FFF2-40B4-BE49-F238E27FC236}">
                  <a16:creationId xmlns:a16="http://schemas.microsoft.com/office/drawing/2014/main" id="{26A28B25-81BB-FD44-8971-DFD879776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533" y="4395417"/>
              <a:ext cx="954088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6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Enterprise</a:t>
              </a:r>
            </a:p>
          </p:txBody>
        </p:sp>
        <p:sp>
          <p:nvSpPr>
            <p:cNvPr id="52" name="TextBox 40">
              <a:extLst>
                <a:ext uri="{FF2B5EF4-FFF2-40B4-BE49-F238E27FC236}">
                  <a16:creationId xmlns:a16="http://schemas.microsoft.com/office/drawing/2014/main" id="{5EB4AA24-286E-B947-918E-80CFDA014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971" y="4270004"/>
              <a:ext cx="6794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Agent</a:t>
              </a:r>
            </a:p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Addr</a:t>
              </a:r>
            </a:p>
          </p:txBody>
        </p:sp>
        <p:sp>
          <p:nvSpPr>
            <p:cNvPr id="53" name="TextBox 40">
              <a:extLst>
                <a:ext uri="{FF2B5EF4-FFF2-40B4-BE49-F238E27FC236}">
                  <a16:creationId xmlns:a16="http://schemas.microsoft.com/office/drawing/2014/main" id="{D90297BB-3ADA-DD4D-9C67-F94D94C78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58" y="4133479"/>
              <a:ext cx="595313" cy="922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Trap</a:t>
              </a:r>
            </a:p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(0-7)</a:t>
              </a:r>
            </a:p>
          </p:txBody>
        </p:sp>
        <p:sp>
          <p:nvSpPr>
            <p:cNvPr id="54" name="TextBox 40">
              <a:extLst>
                <a:ext uri="{FF2B5EF4-FFF2-40B4-BE49-F238E27FC236}">
                  <a16:creationId xmlns:a16="http://schemas.microsoft.com/office/drawing/2014/main" id="{6283EBE0-F012-B344-B0CA-492584686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4121" y="4274767"/>
              <a:ext cx="847725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Specific</a:t>
              </a:r>
            </a:p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code</a:t>
              </a:r>
            </a:p>
          </p:txBody>
        </p:sp>
        <p:sp>
          <p:nvSpPr>
            <p:cNvPr id="55" name="TextBox 40">
              <a:extLst>
                <a:ext uri="{FF2B5EF4-FFF2-40B4-BE49-F238E27FC236}">
                  <a16:creationId xmlns:a16="http://schemas.microsoft.com/office/drawing/2014/main" id="{FA733523-5041-CC4E-A2AD-0E7F9901C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283" y="4284292"/>
              <a:ext cx="70008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Time</a:t>
              </a:r>
            </a:p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stamp</a:t>
              </a:r>
            </a:p>
          </p:txBody>
        </p:sp>
        <p:sp>
          <p:nvSpPr>
            <p:cNvPr id="56" name="TextBox 40">
              <a:extLst>
                <a:ext uri="{FF2B5EF4-FFF2-40B4-BE49-F238E27FC236}">
                  <a16:creationId xmlns:a16="http://schemas.microsoft.com/office/drawing/2014/main" id="{476CEBE9-C9F7-474E-A7A0-126F3C525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05921" y="4408117"/>
              <a:ext cx="6889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Name</a:t>
              </a:r>
            </a:p>
          </p:txBody>
        </p:sp>
        <p:sp>
          <p:nvSpPr>
            <p:cNvPr id="57" name="TextBox 40">
              <a:extLst>
                <a:ext uri="{FF2B5EF4-FFF2-40B4-BE49-F238E27FC236}">
                  <a16:creationId xmlns:a16="http://schemas.microsoft.com/office/drawing/2014/main" id="{C418A5E0-358B-7542-989C-58D3C7B85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6958" y="4417642"/>
              <a:ext cx="6556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80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Value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5D84A294-D788-E642-A018-E3BDA9186B3A}"/>
                </a:ext>
              </a:extLst>
            </p:cNvPr>
            <p:cNvCxnSpPr/>
            <p:nvPr/>
          </p:nvCxnSpPr>
          <p:spPr bwMode="auto">
            <a:xfrm>
              <a:off x="4710158" y="3840430"/>
              <a:ext cx="4170363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84532455-B93C-BB42-A00F-C99F39FFFE7E}"/>
                </a:ext>
              </a:extLst>
            </p:cNvPr>
            <p:cNvCxnSpPr/>
            <p:nvPr/>
          </p:nvCxnSpPr>
          <p:spPr bwMode="auto">
            <a:xfrm>
              <a:off x="8890046" y="3837255"/>
              <a:ext cx="1817687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4" name="TextBox 87">
              <a:extLst>
                <a:ext uri="{FF2B5EF4-FFF2-40B4-BE49-F238E27FC236}">
                  <a16:creationId xmlns:a16="http://schemas.microsoft.com/office/drawing/2014/main" id="{FA229260-682C-7045-A8E3-117E2426B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7620" y="3635802"/>
              <a:ext cx="2685351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800" dirty="0">
                  <a:latin typeface="Arial" charset="0"/>
                  <a:cs typeface="Arial" charset="0"/>
                </a:rPr>
                <a:t>Cabeçalho de armadilha</a:t>
              </a:r>
            </a:p>
          </p:txBody>
        </p:sp>
        <p:sp>
          <p:nvSpPr>
            <p:cNvPr id="65" name="TextBox 88">
              <a:extLst>
                <a:ext uri="{FF2B5EF4-FFF2-40B4-BE49-F238E27FC236}">
                  <a16:creationId xmlns:a16="http://schemas.microsoft.com/office/drawing/2014/main" id="{EE314345-74E1-514C-B8CB-98C88F551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84558" y="3637230"/>
              <a:ext cx="1428661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pt-BR" sz="1800" dirty="0">
                  <a:latin typeface="Arial" charset="0"/>
                  <a:cs typeface="Arial" charset="0"/>
                </a:rPr>
                <a:t>Info. </a:t>
              </a:r>
              <a:r>
                <a:rPr lang="pt-BR" sz="1800" dirty="0" err="1">
                  <a:latin typeface="Arial" charset="0"/>
                  <a:cs typeface="Arial" charset="0"/>
                </a:rPr>
                <a:t>Armad</a:t>
              </a:r>
              <a:r>
                <a:rPr lang="pt-BR" sz="1800" dirty="0">
                  <a:latin typeface="Arial" charset="0"/>
                  <a:cs typeface="Arial" charset="0"/>
                </a:rPr>
                <a:t>.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35585CF-EA27-984A-BF78-F58F90AF0025}"/>
                </a:ext>
              </a:extLst>
            </p:cNvPr>
            <p:cNvSpPr txBox="1"/>
            <p:nvPr/>
          </p:nvSpPr>
          <p:spPr>
            <a:xfrm>
              <a:off x="1045026" y="4376056"/>
              <a:ext cx="238142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2400"/>
                <a:t>mensagens tipo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6979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1664" y="1474646"/>
            <a:ext cx="10292442" cy="1642627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100000"/>
              </a:lnSpc>
            </a:pPr>
            <a:r>
              <a:rPr lang="pt-BR" dirty="0"/>
              <a:t>dados operacionais (e algumas configurações) do dispositivo gerenciado</a:t>
            </a:r>
          </a:p>
          <a:p>
            <a:pPr>
              <a:lnSpc>
                <a:spcPct val="100000"/>
              </a:lnSpc>
            </a:pPr>
            <a:r>
              <a:rPr lang="pt-BR"/>
              <a:t>reunidos no </a:t>
            </a:r>
            <a:r>
              <a:rPr lang="pt-BR" dirty="0">
                <a:solidFill>
                  <a:srgbClr val="C00000"/>
                </a:solidFill>
              </a:rPr>
              <a:t>modulo MIB </a:t>
            </a:r>
            <a:r>
              <a:rPr lang="pt-BR" dirty="0"/>
              <a:t>do dispositivo</a:t>
            </a:r>
            <a:endParaRPr lang="pt-BR" dirty="0">
              <a:solidFill>
                <a:srgbClr val="C00000"/>
              </a:solidFill>
            </a:endParaRPr>
          </a:p>
          <a:p>
            <a:pPr lvl="1">
              <a:lnSpc>
                <a:spcPct val="100000"/>
              </a:lnSpc>
            </a:pPr>
            <a:r>
              <a:rPr lang="pt-BR" dirty="0"/>
              <a:t>400 módulos MIB definidos em </a:t>
            </a:r>
            <a:r>
              <a:rPr lang="pt-BR" dirty="0" err="1"/>
              <a:t>RFC’s</a:t>
            </a:r>
            <a:r>
              <a:rPr lang="pt-BR" dirty="0"/>
              <a:t>; muitos mais </a:t>
            </a:r>
            <a:r>
              <a:rPr lang="pt-BR" dirty="0" err="1"/>
              <a:t>MIBs</a:t>
            </a:r>
            <a:r>
              <a:rPr lang="pt-BR" dirty="0"/>
              <a:t> específicos de fornecedores</a:t>
            </a:r>
            <a:endParaRPr lang="pt-BR" dirty="0">
              <a:solidFill>
                <a:srgbClr val="C00000"/>
              </a:solidFill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SNMP: Management </a:t>
            </a:r>
            <a:r>
              <a:rPr lang="pt-BR" dirty="0" err="1"/>
              <a:t>Information</a:t>
            </a:r>
            <a:r>
              <a:rPr lang="pt-BR" dirty="0"/>
              <a:t> Base (MIB)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112</a:t>
            </a:fld>
            <a:endParaRPr lang="pt-BR" dirty="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A1B179-14E0-374A-ACD2-BB4060E18A85}"/>
              </a:ext>
            </a:extLst>
          </p:cNvPr>
          <p:cNvGrpSpPr/>
          <p:nvPr/>
        </p:nvGrpSpPr>
        <p:grpSpPr>
          <a:xfrm>
            <a:off x="831273" y="4167342"/>
            <a:ext cx="11360727" cy="2723823"/>
            <a:chOff x="706582" y="1521114"/>
            <a:chExt cx="10764982" cy="2723823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44725ED7-1102-E346-A26C-0B08FBFFF4FF}"/>
                </a:ext>
              </a:extLst>
            </p:cNvPr>
            <p:cNvSpPr/>
            <p:nvPr/>
          </p:nvSpPr>
          <p:spPr>
            <a:xfrm>
              <a:off x="706582" y="1523996"/>
              <a:ext cx="10654146" cy="217516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3" name="Text Box 3">
              <a:extLst>
                <a:ext uri="{FF2B5EF4-FFF2-40B4-BE49-F238E27FC236}">
                  <a16:creationId xmlns:a16="http://schemas.microsoft.com/office/drawing/2014/main" id="{48526830-5841-D54E-80BC-8186D9254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974" y="1521114"/>
              <a:ext cx="10754590" cy="27238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pt-BR" altLang="en-US" sz="2000" b="1" dirty="0">
                  <a:solidFill>
                    <a:srgbClr val="0000A8"/>
                  </a:solidFill>
                </a:rPr>
                <a:t>ID de Objeto    Nome                      Tipo                   Comentários</a:t>
              </a:r>
            </a:p>
            <a:p>
              <a:pPr algn="l">
                <a:spcBef>
                  <a:spcPts val="600"/>
                </a:spcBef>
              </a:pPr>
              <a:r>
                <a:rPr lang="pt-BR" altLang="en-US" dirty="0"/>
                <a:t>1.3.6.1.2.1.7.1    </a:t>
              </a:r>
              <a:r>
                <a:rPr lang="pt-BR" altLang="en-US" dirty="0" err="1"/>
                <a:t>UDPInDatagrams</a:t>
              </a:r>
              <a:r>
                <a:rPr lang="pt-BR" altLang="en-US" dirty="0"/>
                <a:t>      contador 32 bits  número total de datagramas entregues</a:t>
              </a:r>
            </a:p>
            <a:p>
              <a:pPr algn="l">
                <a:spcBef>
                  <a:spcPts val="600"/>
                </a:spcBef>
              </a:pPr>
              <a:r>
                <a:rPr lang="pt-BR" altLang="en-US" dirty="0"/>
                <a:t>1.3.6.1.2.1.7.2    </a:t>
              </a:r>
              <a:r>
                <a:rPr lang="pt-BR" altLang="en-US" dirty="0" err="1"/>
                <a:t>UDPNoPorts</a:t>
              </a:r>
              <a:r>
                <a:rPr lang="pt-BR" altLang="en-US" dirty="0"/>
                <a:t>              contador 32 bits  número de datagramas não entregues (sem aplicação na porta)</a:t>
              </a:r>
            </a:p>
            <a:p>
              <a:pPr>
                <a:spcBef>
                  <a:spcPts val="600"/>
                </a:spcBef>
              </a:pPr>
              <a:r>
                <a:rPr lang="pt-BR" altLang="en-US" dirty="0"/>
                <a:t>1.3.6.1.2.1.7.3    </a:t>
              </a:r>
              <a:r>
                <a:rPr lang="pt-BR" altLang="en-US" dirty="0" err="1"/>
                <a:t>UDInErrors</a:t>
              </a:r>
              <a:r>
                <a:rPr lang="pt-BR" altLang="en-US" dirty="0"/>
                <a:t>                 contador 32 bits  número de datagramas não entregues (todos os outros motivos)</a:t>
              </a:r>
            </a:p>
            <a:p>
              <a:pPr>
                <a:spcBef>
                  <a:spcPts val="600"/>
                </a:spcBef>
              </a:pPr>
              <a:r>
                <a:rPr lang="pt-BR" altLang="en-US" dirty="0"/>
                <a:t>1.3.6.1.2.1.7.4    </a:t>
              </a:r>
              <a:r>
                <a:rPr lang="pt-BR" altLang="en-US" dirty="0" err="1"/>
                <a:t>UDPOutDatagrams</a:t>
              </a:r>
              <a:r>
                <a:rPr lang="pt-BR" altLang="en-US" dirty="0"/>
                <a:t>   contador 32 bits  número total de datagramas enviados</a:t>
              </a:r>
            </a:p>
            <a:p>
              <a:pPr algn="l">
                <a:spcBef>
                  <a:spcPts val="600"/>
                </a:spcBef>
              </a:pPr>
              <a:r>
                <a:rPr lang="pt-BR" altLang="en-US" dirty="0"/>
                <a:t>1.3.6.1.2.1.7.5    </a:t>
              </a:r>
              <a:r>
                <a:rPr lang="pt-BR" altLang="en-US" dirty="0" err="1"/>
                <a:t>udpTable</a:t>
              </a:r>
              <a:r>
                <a:rPr lang="pt-BR" altLang="en-US" dirty="0"/>
                <a:t>	              SEQUÊNCIA          uma entrada para cada porta atualmente em uso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BE8699F-ABF0-744D-87D6-C59D08367D1D}"/>
              </a:ext>
            </a:extLst>
          </p:cNvPr>
          <p:cNvGrpSpPr/>
          <p:nvPr/>
        </p:nvGrpSpPr>
        <p:grpSpPr>
          <a:xfrm>
            <a:off x="10191034" y="1980443"/>
            <a:ext cx="1615044" cy="1104405"/>
            <a:chOff x="6599795" y="1917794"/>
            <a:chExt cx="1615044" cy="1104405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2C6C741-DCF6-5349-90E0-4911036757C0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5" name="Oval 306">
              <a:extLst>
                <a:ext uri="{FF2B5EF4-FFF2-40B4-BE49-F238E27FC236}">
                  <a16:creationId xmlns:a16="http://schemas.microsoft.com/office/drawing/2014/main" id="{CE3D904F-FE59-2042-9283-FA37FC09C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6" name="Text Box 302">
              <a:extLst>
                <a:ext uri="{FF2B5EF4-FFF2-40B4-BE49-F238E27FC236}">
                  <a16:creationId xmlns:a16="http://schemas.microsoft.com/office/drawing/2014/main" id="{644E3868-B5FA-7D40-961A-A066062C0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3234" y="2025627"/>
              <a:ext cx="7312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agente</a:t>
              </a:r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1EE4EF14-9A71-C943-B8B2-FCC2BCB4DC14}"/>
                </a:ext>
              </a:extLst>
            </p:cNvPr>
            <p:cNvGrpSpPr/>
            <p:nvPr/>
          </p:nvGrpSpPr>
          <p:grpSpPr>
            <a:xfrm>
              <a:off x="7462723" y="2012797"/>
              <a:ext cx="671979" cy="344384"/>
              <a:chOff x="7228102" y="1864426"/>
              <a:chExt cx="671979" cy="344384"/>
            </a:xfrm>
          </p:grpSpPr>
          <p:sp>
            <p:nvSpPr>
              <p:cNvPr id="108" name="Can 107">
                <a:extLst>
                  <a:ext uri="{FF2B5EF4-FFF2-40B4-BE49-F238E27FC236}">
                    <a16:creationId xmlns:a16="http://schemas.microsoft.com/office/drawing/2014/main" id="{1E92482E-CE48-2946-9184-FA3382324BA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09" name="Text Box 305">
                <a:extLst>
                  <a:ext uri="{FF2B5EF4-FFF2-40B4-BE49-F238E27FC236}">
                    <a16:creationId xmlns:a16="http://schemas.microsoft.com/office/drawing/2014/main" id="{55D3178F-225E-2D45-9C46-16D27746C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8102" y="1889518"/>
                <a:ext cx="671979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dados</a:t>
                </a:r>
              </a:p>
            </p:txBody>
          </p:sp>
        </p:grpSp>
      </p:grpSp>
      <p:sp>
        <p:nvSpPr>
          <p:cNvPr id="110" name="Content Placeholder 2">
            <a:extLst>
              <a:ext uri="{FF2B5EF4-FFF2-40B4-BE49-F238E27FC236}">
                <a16:creationId xmlns:a16="http://schemas.microsoft.com/office/drawing/2014/main" id="{F0466B0F-2E2E-AC46-94F9-6C3DC12082F5}"/>
              </a:ext>
            </a:extLst>
          </p:cNvPr>
          <p:cNvSpPr txBox="1">
            <a:spLocks/>
          </p:cNvSpPr>
          <p:nvPr/>
        </p:nvSpPr>
        <p:spPr>
          <a:xfrm>
            <a:off x="831273" y="2998651"/>
            <a:ext cx="10768445" cy="1005319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altLang="en-US" dirty="0" err="1">
                <a:solidFill>
                  <a:srgbClr val="C00000"/>
                </a:solidFill>
              </a:rPr>
              <a:t>Structure</a:t>
            </a:r>
            <a:r>
              <a:rPr lang="pt-BR" altLang="en-US" dirty="0">
                <a:solidFill>
                  <a:srgbClr val="C00000"/>
                </a:solidFill>
              </a:rPr>
              <a:t> </a:t>
            </a:r>
            <a:r>
              <a:rPr lang="pt-BR" altLang="en-US" dirty="0" err="1">
                <a:solidFill>
                  <a:srgbClr val="C00000"/>
                </a:solidFill>
              </a:rPr>
              <a:t>of</a:t>
            </a:r>
            <a:r>
              <a:rPr lang="pt-BR" altLang="en-US" dirty="0">
                <a:solidFill>
                  <a:srgbClr val="C00000"/>
                </a:solidFill>
              </a:rPr>
              <a:t> Management </a:t>
            </a:r>
            <a:r>
              <a:rPr lang="pt-BR" altLang="en-US" dirty="0" err="1">
                <a:solidFill>
                  <a:srgbClr val="C00000"/>
                </a:solidFill>
              </a:rPr>
              <a:t>Information</a:t>
            </a:r>
            <a:r>
              <a:rPr lang="pt-BR" altLang="en-US" dirty="0">
                <a:solidFill>
                  <a:srgbClr val="C00000"/>
                </a:solidFill>
              </a:rPr>
              <a:t> (SMI): </a:t>
            </a:r>
            <a:r>
              <a:rPr lang="pt-BR" altLang="en-US" dirty="0"/>
              <a:t>linguagem de definição de dados</a:t>
            </a:r>
          </a:p>
          <a:p>
            <a:r>
              <a:rPr lang="pt-BR" altLang="en-US" dirty="0"/>
              <a:t>exemplo de variáveis MIB para o protocolo UDP :</a:t>
            </a:r>
          </a:p>
        </p:txBody>
      </p:sp>
    </p:spTree>
    <p:extLst>
      <p:ext uri="{BB962C8B-B14F-4D97-AF65-F5344CB8AC3E}">
        <p14:creationId xmlns:p14="http://schemas.microsoft.com/office/powerpoint/2010/main" val="424585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0099" y="1585481"/>
            <a:ext cx="10768445" cy="4746045"/>
          </a:xfrm>
        </p:spPr>
        <p:txBody>
          <a:bodyPr>
            <a:normAutofit fontScale="92500"/>
          </a:bodyPr>
          <a:lstStyle/>
          <a:p>
            <a:pPr indent="-284163"/>
            <a:r>
              <a:rPr lang="pt-BR" sz="3200" dirty="0">
                <a:solidFill>
                  <a:srgbClr val="C00000"/>
                </a:solidFill>
              </a:rPr>
              <a:t>objetivo</a:t>
            </a:r>
            <a:r>
              <a:rPr lang="pt-BR" dirty="0">
                <a:solidFill>
                  <a:srgbClr val="C00000"/>
                </a:solidFill>
              </a:rPr>
              <a:t>: </a:t>
            </a:r>
            <a:r>
              <a:rPr lang="pt-BR" dirty="0"/>
              <a:t>gerenciar/</a:t>
            </a:r>
            <a:r>
              <a:rPr lang="pt-BR" dirty="0">
                <a:solidFill>
                  <a:srgbClr val="0000A8"/>
                </a:solidFill>
              </a:rPr>
              <a:t>configurar</a:t>
            </a:r>
            <a:r>
              <a:rPr lang="pt-BR" dirty="0"/>
              <a:t> ativamente dispositivos em toda a rede</a:t>
            </a:r>
          </a:p>
          <a:p>
            <a:pPr indent="-284163"/>
            <a:r>
              <a:rPr lang="pt-BR" dirty="0"/>
              <a:t>opera entre o servidor de gerenciamento e os dispositivos de rede gerenciados</a:t>
            </a:r>
          </a:p>
          <a:p>
            <a:pPr lvl="1"/>
            <a:r>
              <a:rPr lang="pt-BR" sz="2800" dirty="0"/>
              <a:t>ações: recuperar, definir, modificar, ativar configurações</a:t>
            </a:r>
          </a:p>
          <a:p>
            <a:pPr lvl="1"/>
            <a:r>
              <a:rPr lang="pt-BR" sz="2800" dirty="0"/>
              <a:t>ações de confirmação atômica (</a:t>
            </a:r>
            <a:r>
              <a:rPr lang="pt-BR" sz="2800" dirty="0" err="1">
                <a:solidFill>
                  <a:srgbClr val="0000A8"/>
                </a:solidFill>
              </a:rPr>
              <a:t>atomic-commit</a:t>
            </a:r>
            <a:r>
              <a:rPr lang="pt-BR" sz="2800" dirty="0"/>
              <a:t>) em múltiplos dispositivos</a:t>
            </a:r>
          </a:p>
          <a:p>
            <a:pPr lvl="1"/>
            <a:r>
              <a:rPr lang="pt-BR" sz="2800" dirty="0"/>
              <a:t>consultar dados operacionais e estatísticas</a:t>
            </a:r>
          </a:p>
          <a:p>
            <a:pPr lvl="1"/>
            <a:r>
              <a:rPr lang="pt-BR" sz="2800" dirty="0"/>
              <a:t>subscrever notificações de dispositivos</a:t>
            </a:r>
          </a:p>
          <a:p>
            <a:pPr indent="-284163"/>
            <a:r>
              <a:rPr lang="pt-BR" dirty="0"/>
              <a:t>paradigma de chamada de procedimento remoto (</a:t>
            </a:r>
            <a:r>
              <a:rPr lang="pt-BR" dirty="0" err="1"/>
              <a:t>remote</a:t>
            </a:r>
            <a:r>
              <a:rPr lang="pt-BR" dirty="0"/>
              <a:t> procedure </a:t>
            </a:r>
            <a:r>
              <a:rPr lang="pt-BR" dirty="0" err="1"/>
              <a:t>call</a:t>
            </a:r>
            <a:r>
              <a:rPr lang="pt-BR" dirty="0"/>
              <a:t> -RPC)</a:t>
            </a:r>
          </a:p>
          <a:p>
            <a:pPr lvl="1"/>
            <a:r>
              <a:rPr lang="pt-BR" dirty="0"/>
              <a:t>mensagens do protocolo NETCONF codificadas em XML</a:t>
            </a:r>
          </a:p>
          <a:p>
            <a:pPr lvl="1"/>
            <a:r>
              <a:rPr lang="pt-BR" dirty="0"/>
              <a:t>trocados por protocolo de transporte seguro e confiável </a:t>
            </a:r>
            <a:r>
              <a:rPr lang="pt-BR" sz="2000" dirty="0"/>
              <a:t>(por exemplo, TLS)</a:t>
            </a:r>
          </a:p>
          <a:p>
            <a:pPr lvl="1">
              <a:lnSpc>
                <a:spcPct val="100000"/>
              </a:lnSpc>
            </a:pPr>
            <a:endParaRPr lang="pt-BR" dirty="0">
              <a:solidFill>
                <a:srgbClr val="C00000"/>
              </a:solidFill>
            </a:endParaRPr>
          </a:p>
          <a:p>
            <a:endParaRPr lang="pt-BR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Visão geral do NETCONF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113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45438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NETCONF inicialização, troca, encerramento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114</a:t>
            </a:fld>
            <a:endParaRPr lang="pt-BR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8D5469D-5A80-0E47-8BA5-EF80A82A0CA0}"/>
              </a:ext>
            </a:extLst>
          </p:cNvPr>
          <p:cNvGrpSpPr/>
          <p:nvPr/>
        </p:nvGrpSpPr>
        <p:grpSpPr>
          <a:xfrm>
            <a:off x="4137461" y="1898073"/>
            <a:ext cx="5062336" cy="629033"/>
            <a:chOff x="4137461" y="1898073"/>
            <a:chExt cx="5062336" cy="629033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9DB99144-4181-4449-AF3F-C21C73B006CF}"/>
                </a:ext>
              </a:extLst>
            </p:cNvPr>
            <p:cNvCxnSpPr/>
            <p:nvPr/>
          </p:nvCxnSpPr>
          <p:spPr>
            <a:xfrm>
              <a:off x="4137461" y="2527106"/>
              <a:ext cx="5062336" cy="0"/>
            </a:xfrm>
            <a:prstGeom prst="straightConnector1">
              <a:avLst/>
            </a:prstGeom>
            <a:ln w="6667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774228-D1E5-CB4E-945D-AFCA2E0C4780}"/>
                </a:ext>
              </a:extLst>
            </p:cNvPr>
            <p:cNvSpPr txBox="1"/>
            <p:nvPr/>
          </p:nvSpPr>
          <p:spPr>
            <a:xfrm>
              <a:off x="4934468" y="1898073"/>
              <a:ext cx="3278141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2000"/>
                <a:t>Iniciação da sessão,</a:t>
              </a:r>
            </a:p>
            <a:p>
              <a:pPr algn="ctr">
                <a:lnSpc>
                  <a:spcPct val="80000"/>
                </a:lnSpc>
              </a:pPr>
              <a:r>
                <a:rPr lang="pt-BR" sz="2000"/>
                <a:t>troca de capacidades: &lt;hello&gt;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7F01DB1-6073-6C40-9C58-0CF9CF7750A1}"/>
              </a:ext>
            </a:extLst>
          </p:cNvPr>
          <p:cNvGrpSpPr/>
          <p:nvPr/>
        </p:nvGrpSpPr>
        <p:grpSpPr>
          <a:xfrm>
            <a:off x="4137461" y="6003287"/>
            <a:ext cx="5062336" cy="387686"/>
            <a:chOff x="1633716" y="5597854"/>
            <a:chExt cx="3310645" cy="294937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B0D9B69B-812C-164F-B53A-747B4F84557E}"/>
                </a:ext>
              </a:extLst>
            </p:cNvPr>
            <p:cNvCxnSpPr/>
            <p:nvPr/>
          </p:nvCxnSpPr>
          <p:spPr>
            <a:xfrm>
              <a:off x="1633716" y="5892791"/>
              <a:ext cx="3310645" cy="0"/>
            </a:xfrm>
            <a:prstGeom prst="straightConnector1">
              <a:avLst/>
            </a:prstGeom>
            <a:ln w="3492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8E902BB-B20E-4442-8D74-545B0B9CDF21}"/>
                </a:ext>
              </a:extLst>
            </p:cNvPr>
            <p:cNvSpPr txBox="1"/>
            <p:nvPr/>
          </p:nvSpPr>
          <p:spPr>
            <a:xfrm>
              <a:off x="1703427" y="5597854"/>
              <a:ext cx="2982360" cy="2622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2000"/>
                <a:t>Encerramento de Sessão:  &lt;close-session&gt;</a:t>
              </a: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80AD459-6FC6-D949-8455-06965E58E5AB}"/>
              </a:ext>
            </a:extLst>
          </p:cNvPr>
          <p:cNvGrpSpPr/>
          <p:nvPr/>
        </p:nvGrpSpPr>
        <p:grpSpPr>
          <a:xfrm>
            <a:off x="4213036" y="2623837"/>
            <a:ext cx="5124928" cy="3405867"/>
            <a:chOff x="4213036" y="2623837"/>
            <a:chExt cx="5124928" cy="340586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E9F61D1-DF61-5445-A821-6EAA11A4CA74}"/>
                </a:ext>
              </a:extLst>
            </p:cNvPr>
            <p:cNvGrpSpPr/>
            <p:nvPr/>
          </p:nvGrpSpPr>
          <p:grpSpPr>
            <a:xfrm>
              <a:off x="4213036" y="2786640"/>
              <a:ext cx="5063356" cy="675820"/>
              <a:chOff x="1700781" y="3931037"/>
              <a:chExt cx="3311312" cy="599379"/>
            </a:xfrm>
          </p:grpSpPr>
          <p:cxnSp>
            <p:nvCxnSpPr>
              <p:cNvPr id="38" name="Straight Arrow Connector 37">
                <a:extLst>
                  <a:ext uri="{FF2B5EF4-FFF2-40B4-BE49-F238E27FC236}">
                    <a16:creationId xmlns:a16="http://schemas.microsoft.com/office/drawing/2014/main" id="{5201E476-1B54-1648-A69A-0941DCDA7D94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CFC3A294-01EA-5247-B252-7F790BF29FE2}"/>
                  </a:ext>
                </a:extLst>
              </p:cNvPr>
              <p:cNvSpPr txBox="1"/>
              <p:nvPr/>
            </p:nvSpPr>
            <p:spPr>
              <a:xfrm>
                <a:off x="2931128" y="3931037"/>
                <a:ext cx="506551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2000"/>
                  <a:t>&lt;rpc&gt;</a:t>
                </a:r>
              </a:p>
            </p:txBody>
          </p: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E6CC82E2-B1C7-B044-9DE7-2617418E42C9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D5058CD-B2A1-094B-93E7-FFF2116C9E3A}"/>
                  </a:ext>
                </a:extLst>
              </p:cNvPr>
              <p:cNvSpPr txBox="1"/>
              <p:nvPr/>
            </p:nvSpPr>
            <p:spPr>
              <a:xfrm>
                <a:off x="2838743" y="4224696"/>
                <a:ext cx="900595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2000"/>
                  <a:t>&lt;rpc-reply&gt;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379DDF3-917A-1D49-9486-64F3460C0D04}"/>
                </a:ext>
              </a:extLst>
            </p:cNvPr>
            <p:cNvGrpSpPr/>
            <p:nvPr/>
          </p:nvGrpSpPr>
          <p:grpSpPr>
            <a:xfrm>
              <a:off x="4230334" y="3746285"/>
              <a:ext cx="5063356" cy="675820"/>
              <a:chOff x="1700781" y="3931037"/>
              <a:chExt cx="3311312" cy="599379"/>
            </a:xfrm>
          </p:grpSpPr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73CB9018-9728-CC4F-B72B-B5DE7C794D36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4444023-DA88-6546-BF7C-9C02D0C22439}"/>
                  </a:ext>
                </a:extLst>
              </p:cNvPr>
              <p:cNvSpPr txBox="1"/>
              <p:nvPr/>
            </p:nvSpPr>
            <p:spPr>
              <a:xfrm>
                <a:off x="2931128" y="3931037"/>
                <a:ext cx="506551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2000"/>
                  <a:t>&lt;rpc&gt;</a:t>
                </a:r>
              </a:p>
            </p:txBody>
          </p: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599A569D-B0E8-524B-BE62-0D92970A2070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CF5A6CD-E3B3-3D46-A261-28B5B3852BF5}"/>
                  </a:ext>
                </a:extLst>
              </p:cNvPr>
              <p:cNvSpPr txBox="1"/>
              <p:nvPr/>
            </p:nvSpPr>
            <p:spPr>
              <a:xfrm>
                <a:off x="2838742" y="4224696"/>
                <a:ext cx="900595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2000"/>
                  <a:t>&lt;rpc-reply&gt;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BA4F425-C6D1-F646-939D-A93BE6D07804}"/>
                </a:ext>
              </a:extLst>
            </p:cNvPr>
            <p:cNvGrpSpPr/>
            <p:nvPr/>
          </p:nvGrpSpPr>
          <p:grpSpPr>
            <a:xfrm>
              <a:off x="4274608" y="5100113"/>
              <a:ext cx="5063356" cy="675820"/>
              <a:chOff x="1700781" y="3931037"/>
              <a:chExt cx="3311312" cy="599379"/>
            </a:xfrm>
          </p:grpSpPr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BDB3A3AF-80DB-514A-AC05-98F0A822599A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BE77A82-EDD6-7D43-9DC2-30E3497B171C}"/>
                  </a:ext>
                </a:extLst>
              </p:cNvPr>
              <p:cNvSpPr txBox="1"/>
              <p:nvPr/>
            </p:nvSpPr>
            <p:spPr>
              <a:xfrm>
                <a:off x="2931128" y="3931037"/>
                <a:ext cx="506551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2000"/>
                  <a:t>&lt;rpc&gt;</a:t>
                </a:r>
              </a:p>
            </p:txBody>
          </p: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4D1A8DDB-B59E-8940-A8BA-25F7049073F5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3F7BFD1-9332-194C-A3DB-8C36C1BE78D7}"/>
                  </a:ext>
                </a:extLst>
              </p:cNvPr>
              <p:cNvSpPr txBox="1"/>
              <p:nvPr/>
            </p:nvSpPr>
            <p:spPr>
              <a:xfrm>
                <a:off x="2838742" y="4224696"/>
                <a:ext cx="900595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2000"/>
                  <a:t>&lt;rpc-reply&gt;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E864E9E-A5DC-AD45-85BD-EEFEDBF9E6EB}"/>
                </a:ext>
              </a:extLst>
            </p:cNvPr>
            <p:cNvGrpSpPr/>
            <p:nvPr/>
          </p:nvGrpSpPr>
          <p:grpSpPr>
            <a:xfrm>
              <a:off x="4257309" y="4633267"/>
              <a:ext cx="5036443" cy="344710"/>
              <a:chOff x="1700781" y="4224696"/>
              <a:chExt cx="3293712" cy="305721"/>
            </a:xfrm>
          </p:grpSpPr>
          <p:cxnSp>
            <p:nvCxnSpPr>
              <p:cNvPr id="53" name="Straight Arrow Connector 52">
                <a:extLst>
                  <a:ext uri="{FF2B5EF4-FFF2-40B4-BE49-F238E27FC236}">
                    <a16:creationId xmlns:a16="http://schemas.microsoft.com/office/drawing/2014/main" id="{56AD3AE6-179B-D14F-9F9E-0C2B2F898432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A61C8352-4822-0746-823B-29156FFF1A0C}"/>
                  </a:ext>
                </a:extLst>
              </p:cNvPr>
              <p:cNvSpPr txBox="1"/>
              <p:nvPr/>
            </p:nvSpPr>
            <p:spPr>
              <a:xfrm>
                <a:off x="2753658" y="4224696"/>
                <a:ext cx="1070760" cy="30572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2000"/>
                  <a:t>&lt;notification&gt;</a:t>
                </a: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78FE176-E99D-7B4E-84C3-616C0EB0D3D3}"/>
                </a:ext>
              </a:extLst>
            </p:cNvPr>
            <p:cNvGrpSpPr/>
            <p:nvPr/>
          </p:nvGrpSpPr>
          <p:grpSpPr>
            <a:xfrm>
              <a:off x="8615243" y="2623837"/>
              <a:ext cx="405074" cy="3405867"/>
              <a:chOff x="4562078" y="3609012"/>
              <a:chExt cx="264909" cy="259105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A68C223-C0A4-9942-A5B8-0F6B2267E775}"/>
                  </a:ext>
                </a:extLst>
              </p:cNvPr>
              <p:cNvSpPr txBox="1"/>
              <p:nvPr/>
            </p:nvSpPr>
            <p:spPr>
              <a:xfrm rot="5400000">
                <a:off x="4556147" y="4215628"/>
                <a:ext cx="274633" cy="261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2000"/>
                  <a:t>…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FA9444F-B3DA-6F4B-A4F6-638B5D85CE27}"/>
                  </a:ext>
                </a:extLst>
              </p:cNvPr>
              <p:cNvSpPr txBox="1"/>
              <p:nvPr/>
            </p:nvSpPr>
            <p:spPr>
              <a:xfrm rot="5400000">
                <a:off x="4555592" y="4859624"/>
                <a:ext cx="274633" cy="26166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2000"/>
                  <a:t>…</a:t>
                </a: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1A603C5-6DD3-5546-9D07-5855839D747E}"/>
                  </a:ext>
                </a:extLst>
              </p:cNvPr>
              <p:cNvSpPr txBox="1"/>
              <p:nvPr/>
            </p:nvSpPr>
            <p:spPr>
              <a:xfrm rot="5400000">
                <a:off x="4558839" y="5324443"/>
                <a:ext cx="274633" cy="26166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2000"/>
                  <a:t>…</a:t>
                </a:r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A079DFBA-0956-694E-85D9-97E8E36BD69C}"/>
                  </a:ext>
                </a:extLst>
              </p:cNvPr>
              <p:cNvSpPr txBox="1"/>
              <p:nvPr/>
            </p:nvSpPr>
            <p:spPr>
              <a:xfrm rot="5400000">
                <a:off x="4558839" y="5931923"/>
                <a:ext cx="274633" cy="261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2000"/>
                  <a:t>…</a:t>
                </a:r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174B6ABA-6625-0D4F-B71C-35E0B122BE08}"/>
                  </a:ext>
                </a:extLst>
              </p:cNvPr>
              <p:cNvSpPr txBox="1"/>
              <p:nvPr/>
            </p:nvSpPr>
            <p:spPr>
              <a:xfrm rot="5400000">
                <a:off x="4557804" y="3615497"/>
                <a:ext cx="274633" cy="261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2000"/>
                  <a:t>…</a:t>
                </a:r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C7D6-13DF-F54D-8E6B-F0D7F689B600}"/>
                </a:ext>
              </a:extLst>
            </p:cNvPr>
            <p:cNvSpPr txBox="1"/>
            <p:nvPr/>
          </p:nvSpPr>
          <p:spPr>
            <a:xfrm rot="5400000">
              <a:off x="4582802" y="4365198"/>
              <a:ext cx="36099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2000"/>
                <a:t>…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52A447-7521-774F-BFCB-1BA9744A9C59}"/>
                </a:ext>
              </a:extLst>
            </p:cNvPr>
            <p:cNvSpPr txBox="1"/>
            <p:nvPr/>
          </p:nvSpPr>
          <p:spPr>
            <a:xfrm rot="5400000">
              <a:off x="4581953" y="4829815"/>
              <a:ext cx="36099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2000"/>
                <a:t>…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9761610-A659-6548-8CDB-9E442E173BCE}"/>
                </a:ext>
              </a:extLst>
            </p:cNvPr>
            <p:cNvSpPr txBox="1"/>
            <p:nvPr/>
          </p:nvSpPr>
          <p:spPr>
            <a:xfrm rot="5400000">
              <a:off x="4586918" y="5644070"/>
              <a:ext cx="36099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2000"/>
                <a:t>…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3E496B4-B4D2-E144-AE3C-1C8E7D41EF9F}"/>
                </a:ext>
              </a:extLst>
            </p:cNvPr>
            <p:cNvSpPr txBox="1"/>
            <p:nvPr/>
          </p:nvSpPr>
          <p:spPr>
            <a:xfrm rot="5400000">
              <a:off x="4585335" y="3397715"/>
              <a:ext cx="36099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2000"/>
                <a:t>…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882145D-D7D0-614A-A4F7-2B799DF6BE01}"/>
              </a:ext>
            </a:extLst>
          </p:cNvPr>
          <p:cNvGrpSpPr/>
          <p:nvPr/>
        </p:nvGrpSpPr>
        <p:grpSpPr>
          <a:xfrm>
            <a:off x="1543246" y="1680347"/>
            <a:ext cx="2436042" cy="1273223"/>
            <a:chOff x="2739071" y="2226350"/>
            <a:chExt cx="2436042" cy="1273223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3B81012-1C96-A046-916C-BB21B35D7359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Oval 280">
              <a:extLst>
                <a:ext uri="{FF2B5EF4-FFF2-40B4-BE49-F238E27FC236}">
                  <a16:creationId xmlns:a16="http://schemas.microsoft.com/office/drawing/2014/main" id="{B4960249-D306-E642-BBC3-93C28B92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Text Box 276">
              <a:extLst>
                <a:ext uri="{FF2B5EF4-FFF2-40B4-BE49-F238E27FC236}">
                  <a16:creationId xmlns:a16="http://schemas.microsoft.com/office/drawing/2014/main" id="{EDFC03F4-630C-8842-BA08-84230BA32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96051" y="2312106"/>
              <a:ext cx="1972015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-100" normalizeH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servidor / controlador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 de gerenciamento</a:t>
              </a:r>
              <a:endParaRPr kumimoji="0" lang="pt-BR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/>
              </a:endParaRP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D2241EE-3A1D-D348-8D6F-690B83E96D27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71" name="Can 70">
                <a:extLst>
                  <a:ext uri="{FF2B5EF4-FFF2-40B4-BE49-F238E27FC236}">
                    <a16:creationId xmlns:a16="http://schemas.microsoft.com/office/drawing/2014/main" id="{A4FF8771-2D80-2D42-8784-CDBA15860119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2" name="Text Box 305">
                <a:extLst>
                  <a:ext uri="{FF2B5EF4-FFF2-40B4-BE49-F238E27FC236}">
                    <a16:creationId xmlns:a16="http://schemas.microsoft.com/office/drawing/2014/main" id="{2AB59949-6C01-0841-8AA8-A28CD651D6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58153" y="1927928"/>
                <a:ext cx="355626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dados</a:t>
                </a: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423BE6-DD66-2745-9541-3CACAD2CCA87}"/>
              </a:ext>
            </a:extLst>
          </p:cNvPr>
          <p:cNvGrpSpPr/>
          <p:nvPr/>
        </p:nvGrpSpPr>
        <p:grpSpPr>
          <a:xfrm>
            <a:off x="9675504" y="1612994"/>
            <a:ext cx="1615044" cy="1104405"/>
            <a:chOff x="6599795" y="1917794"/>
            <a:chExt cx="1615044" cy="1104405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0AF5AB-9813-DB4E-8653-D3CABD2C570A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Oval 306">
              <a:extLst>
                <a:ext uri="{FF2B5EF4-FFF2-40B4-BE49-F238E27FC236}">
                  <a16:creationId xmlns:a16="http://schemas.microsoft.com/office/drawing/2014/main" id="{FD7CDD46-0183-7244-986B-FD5CE4310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8" name="Text Box 302">
              <a:extLst>
                <a:ext uri="{FF2B5EF4-FFF2-40B4-BE49-F238E27FC236}">
                  <a16:creationId xmlns:a16="http://schemas.microsoft.com/office/drawing/2014/main" id="{E121FE5D-B7C5-0543-9E29-743A7A279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02148" y="2038751"/>
              <a:ext cx="7312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agente</a:t>
              </a: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1AB35040-B35D-D349-ABAF-E32E74DA771D}"/>
                </a:ext>
              </a:extLst>
            </p:cNvPr>
            <p:cNvGrpSpPr/>
            <p:nvPr/>
          </p:nvGrpSpPr>
          <p:grpSpPr>
            <a:xfrm>
              <a:off x="7486873" y="2012797"/>
              <a:ext cx="607859" cy="344384"/>
              <a:chOff x="7252252" y="1864426"/>
              <a:chExt cx="607859" cy="344384"/>
            </a:xfrm>
          </p:grpSpPr>
          <p:sp>
            <p:nvSpPr>
              <p:cNvPr id="90" name="Can 89">
                <a:extLst>
                  <a:ext uri="{FF2B5EF4-FFF2-40B4-BE49-F238E27FC236}">
                    <a16:creationId xmlns:a16="http://schemas.microsoft.com/office/drawing/2014/main" id="{E4053BED-C0CA-894E-BCE3-F97257406E41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Text Box 305">
                <a:extLst>
                  <a:ext uri="{FF2B5EF4-FFF2-40B4-BE49-F238E27FC236}">
                    <a16:creationId xmlns:a16="http://schemas.microsoft.com/office/drawing/2014/main" id="{101507F5-7F1F-B242-8528-E98B9DC71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52252" y="1893063"/>
                <a:ext cx="607859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-100" normalizeH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dados</a:t>
                </a:r>
              </a:p>
            </p:txBody>
          </p:sp>
        </p:grpSp>
      </p:grpSp>
      <p:grpSp>
        <p:nvGrpSpPr>
          <p:cNvPr id="93" name="Group 950">
            <a:extLst>
              <a:ext uri="{FF2B5EF4-FFF2-40B4-BE49-F238E27FC236}">
                <a16:creationId xmlns:a16="http://schemas.microsoft.com/office/drawing/2014/main" id="{ABCA956C-4B7D-E340-864A-48ABA0316177}"/>
              </a:ext>
            </a:extLst>
          </p:cNvPr>
          <p:cNvGrpSpPr>
            <a:grpSpLocks/>
          </p:cNvGrpSpPr>
          <p:nvPr/>
        </p:nvGrpSpPr>
        <p:grpSpPr bwMode="auto">
          <a:xfrm>
            <a:off x="3574477" y="2299853"/>
            <a:ext cx="440889" cy="845230"/>
            <a:chOff x="4140" y="429"/>
            <a:chExt cx="1425" cy="2396"/>
          </a:xfrm>
        </p:grpSpPr>
        <p:sp>
          <p:nvSpPr>
            <p:cNvPr id="138" name="Freeform 951">
              <a:extLst>
                <a:ext uri="{FF2B5EF4-FFF2-40B4-BE49-F238E27FC236}">
                  <a16:creationId xmlns:a16="http://schemas.microsoft.com/office/drawing/2014/main" id="{BEC53050-CE55-C048-94B2-B13A3B44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Rectangle 952">
              <a:extLst>
                <a:ext uri="{FF2B5EF4-FFF2-40B4-BE49-F238E27FC236}">
                  <a16:creationId xmlns:a16="http://schemas.microsoft.com/office/drawing/2014/main" id="{0075691F-852F-B748-AC69-75F18044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Freeform 953">
              <a:extLst>
                <a:ext uri="{FF2B5EF4-FFF2-40B4-BE49-F238E27FC236}">
                  <a16:creationId xmlns:a16="http://schemas.microsoft.com/office/drawing/2014/main" id="{8FDA778E-6B19-EE4F-9406-F91542E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Freeform 954">
              <a:extLst>
                <a:ext uri="{FF2B5EF4-FFF2-40B4-BE49-F238E27FC236}">
                  <a16:creationId xmlns:a16="http://schemas.microsoft.com/office/drawing/2014/main" id="{FF6014A4-185F-B34E-98B0-F406076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55">
              <a:extLst>
                <a:ext uri="{FF2B5EF4-FFF2-40B4-BE49-F238E27FC236}">
                  <a16:creationId xmlns:a16="http://schemas.microsoft.com/office/drawing/2014/main" id="{708BAA4A-72FE-424B-AA6B-E6A0C7E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3" name="Group 956">
              <a:extLst>
                <a:ext uri="{FF2B5EF4-FFF2-40B4-BE49-F238E27FC236}">
                  <a16:creationId xmlns:a16="http://schemas.microsoft.com/office/drawing/2014/main" id="{7F145111-9F6B-E54B-B653-F2DD78466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8" name="AutoShape 957">
                <a:extLst>
                  <a:ext uri="{FF2B5EF4-FFF2-40B4-BE49-F238E27FC236}">
                    <a16:creationId xmlns:a16="http://schemas.microsoft.com/office/drawing/2014/main" id="{80D29076-83BE-334C-857C-02E3A8DC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AutoShape 958">
                <a:extLst>
                  <a:ext uri="{FF2B5EF4-FFF2-40B4-BE49-F238E27FC236}">
                    <a16:creationId xmlns:a16="http://schemas.microsoft.com/office/drawing/2014/main" id="{FC57FCE5-81F5-7A44-B968-1DF18029F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4" name="Rectangle 959">
              <a:extLst>
                <a:ext uri="{FF2B5EF4-FFF2-40B4-BE49-F238E27FC236}">
                  <a16:creationId xmlns:a16="http://schemas.microsoft.com/office/drawing/2014/main" id="{CB9527BA-9F84-9445-8A58-BF11F357A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960">
              <a:extLst>
                <a:ext uri="{FF2B5EF4-FFF2-40B4-BE49-F238E27FC236}">
                  <a16:creationId xmlns:a16="http://schemas.microsoft.com/office/drawing/2014/main" id="{CE5E6C6A-F545-4547-A2DD-88D343E47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6" name="AutoShape 961">
                <a:extLst>
                  <a:ext uri="{FF2B5EF4-FFF2-40B4-BE49-F238E27FC236}">
                    <a16:creationId xmlns:a16="http://schemas.microsoft.com/office/drawing/2014/main" id="{9278890E-78DF-D947-9B9D-9485E14F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AutoShape 962">
                <a:extLst>
                  <a:ext uri="{FF2B5EF4-FFF2-40B4-BE49-F238E27FC236}">
                    <a16:creationId xmlns:a16="http://schemas.microsoft.com/office/drawing/2014/main" id="{B025ED3B-6779-514E-8A49-FF4BE808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6" name="Rectangle 963">
              <a:extLst>
                <a:ext uri="{FF2B5EF4-FFF2-40B4-BE49-F238E27FC236}">
                  <a16:creationId xmlns:a16="http://schemas.microsoft.com/office/drawing/2014/main" id="{AD9FB474-DE2E-8042-9BB0-B1BA7D9B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7" name="Rectangle 964">
              <a:extLst>
                <a:ext uri="{FF2B5EF4-FFF2-40B4-BE49-F238E27FC236}">
                  <a16:creationId xmlns:a16="http://schemas.microsoft.com/office/drawing/2014/main" id="{27989A60-9F89-A94C-B882-37B7A7CF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8" name="Group 965">
              <a:extLst>
                <a:ext uri="{FF2B5EF4-FFF2-40B4-BE49-F238E27FC236}">
                  <a16:creationId xmlns:a16="http://schemas.microsoft.com/office/drawing/2014/main" id="{7204D398-B7FA-4443-8EC1-9E367BB0C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4" name="AutoShape 966">
                <a:extLst>
                  <a:ext uri="{FF2B5EF4-FFF2-40B4-BE49-F238E27FC236}">
                    <a16:creationId xmlns:a16="http://schemas.microsoft.com/office/drawing/2014/main" id="{0DD2D531-EE6C-2A4F-B8AF-3ED5D50A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AutoShape 967">
                <a:extLst>
                  <a:ext uri="{FF2B5EF4-FFF2-40B4-BE49-F238E27FC236}">
                    <a16:creationId xmlns:a16="http://schemas.microsoft.com/office/drawing/2014/main" id="{1C3B38AE-43F6-0245-9CFF-5B3921A9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9" name="Freeform 968">
              <a:extLst>
                <a:ext uri="{FF2B5EF4-FFF2-40B4-BE49-F238E27FC236}">
                  <a16:creationId xmlns:a16="http://schemas.microsoft.com/office/drawing/2014/main" id="{1BDF21FC-8B1A-894C-9E02-0E448BB2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0" name="Group 969">
              <a:extLst>
                <a:ext uri="{FF2B5EF4-FFF2-40B4-BE49-F238E27FC236}">
                  <a16:creationId xmlns:a16="http://schemas.microsoft.com/office/drawing/2014/main" id="{D115D453-06A2-2748-B989-E2DFA1804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2" name="AutoShape 970">
                <a:extLst>
                  <a:ext uri="{FF2B5EF4-FFF2-40B4-BE49-F238E27FC236}">
                    <a16:creationId xmlns:a16="http://schemas.microsoft.com/office/drawing/2014/main" id="{D6322581-835C-DD4C-9573-3314F1FC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AutoShape 971">
                <a:extLst>
                  <a:ext uri="{FF2B5EF4-FFF2-40B4-BE49-F238E27FC236}">
                    <a16:creationId xmlns:a16="http://schemas.microsoft.com/office/drawing/2014/main" id="{77AC41BB-DF33-A44D-A5CE-276F109A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1" name="Rectangle 972">
              <a:extLst>
                <a:ext uri="{FF2B5EF4-FFF2-40B4-BE49-F238E27FC236}">
                  <a16:creationId xmlns:a16="http://schemas.microsoft.com/office/drawing/2014/main" id="{7C7B8939-6916-5543-B722-0451C74E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2" name="Freeform 973">
              <a:extLst>
                <a:ext uri="{FF2B5EF4-FFF2-40B4-BE49-F238E27FC236}">
                  <a16:creationId xmlns:a16="http://schemas.microsoft.com/office/drawing/2014/main" id="{BE2C9BA6-10CA-F241-9AE4-61A01B08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3" name="Freeform 974">
              <a:extLst>
                <a:ext uri="{FF2B5EF4-FFF2-40B4-BE49-F238E27FC236}">
                  <a16:creationId xmlns:a16="http://schemas.microsoft.com/office/drawing/2014/main" id="{BC288F3B-6210-5645-AC53-4D864BD3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4" name="Oval 975">
              <a:extLst>
                <a:ext uri="{FF2B5EF4-FFF2-40B4-BE49-F238E27FC236}">
                  <a16:creationId xmlns:a16="http://schemas.microsoft.com/office/drawing/2014/main" id="{A22FAB6A-D318-2E41-8F46-B16E042F2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Freeform 976">
              <a:extLst>
                <a:ext uri="{FF2B5EF4-FFF2-40B4-BE49-F238E27FC236}">
                  <a16:creationId xmlns:a16="http://schemas.microsoft.com/office/drawing/2014/main" id="{42C6C62C-F4B9-C94F-AFC9-19181A15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AutoShape 977">
              <a:extLst>
                <a:ext uri="{FF2B5EF4-FFF2-40B4-BE49-F238E27FC236}">
                  <a16:creationId xmlns:a16="http://schemas.microsoft.com/office/drawing/2014/main" id="{60E35B08-4C94-1F4D-93DF-F7EA9105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AutoShape 978">
              <a:extLst>
                <a:ext uri="{FF2B5EF4-FFF2-40B4-BE49-F238E27FC236}">
                  <a16:creationId xmlns:a16="http://schemas.microsoft.com/office/drawing/2014/main" id="{7BE12264-7D43-CB45-9EEE-CD53D0645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Oval 979">
              <a:extLst>
                <a:ext uri="{FF2B5EF4-FFF2-40B4-BE49-F238E27FC236}">
                  <a16:creationId xmlns:a16="http://schemas.microsoft.com/office/drawing/2014/main" id="{F3D08A90-39B0-C74A-B6F1-6B809131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Oval 980">
              <a:extLst>
                <a:ext uri="{FF2B5EF4-FFF2-40B4-BE49-F238E27FC236}">
                  <a16:creationId xmlns:a16="http://schemas.microsoft.com/office/drawing/2014/main" id="{1E426AD2-D783-0148-9543-37F4A2CF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Oval 981">
              <a:extLst>
                <a:ext uri="{FF2B5EF4-FFF2-40B4-BE49-F238E27FC236}">
                  <a16:creationId xmlns:a16="http://schemas.microsoft.com/office/drawing/2014/main" id="{750132FD-52EB-C542-BF05-E0FF34CC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Rectangle 982">
              <a:extLst>
                <a:ext uri="{FF2B5EF4-FFF2-40B4-BE49-F238E27FC236}">
                  <a16:creationId xmlns:a16="http://schemas.microsoft.com/office/drawing/2014/main" id="{F2B36ADE-DFE4-FB49-8B63-D777C6BAC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C2AD622-D9EF-5342-96BC-AFE7888D20B0}"/>
              </a:ext>
            </a:extLst>
          </p:cNvPr>
          <p:cNvGrpSpPr/>
          <p:nvPr/>
        </p:nvGrpSpPr>
        <p:grpSpPr>
          <a:xfrm>
            <a:off x="9304406" y="2369415"/>
            <a:ext cx="753999" cy="373786"/>
            <a:chOff x="7493876" y="2774731"/>
            <a:chExt cx="1481958" cy="894622"/>
          </a:xfrm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083CDCE-EC03-9449-8812-048E11AB79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2E25009-C5B9-9A45-ACF1-0525A3572E9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6E78113C-0293-364C-AD1F-EF5D11A42EA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09ED3E-0F9C-1546-91AC-2E937D7DE2D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C7AA3A4-FD2A-E345-8180-3157AA2FAF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9A15430-C567-0A47-B64D-9234C5B952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9D4B9D3-4716-A940-9256-F78D2CCB35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6867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D8C77EC-2308-2540-8046-6D5C756D814C}"/>
              </a:ext>
            </a:extLst>
          </p:cNvPr>
          <p:cNvSpPr/>
          <p:nvPr/>
        </p:nvSpPr>
        <p:spPr>
          <a:xfrm>
            <a:off x="983673" y="1551708"/>
            <a:ext cx="11000509" cy="515490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Operações NETCONF selecionadas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115</a:t>
            </a:fld>
            <a:endParaRPr lang="pt-BR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0E1D940-7781-1842-8960-20F88A06508A}"/>
              </a:ext>
            </a:extLst>
          </p:cNvPr>
          <p:cNvSpPr txBox="1"/>
          <p:nvPr/>
        </p:nvSpPr>
        <p:spPr>
          <a:xfrm>
            <a:off x="1052945" y="1659081"/>
            <a:ext cx="10737273" cy="50475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000250" indent="-1931988">
              <a:spcAft>
                <a:spcPts val="1200"/>
              </a:spcAft>
            </a:pPr>
            <a:r>
              <a:rPr lang="pt-BR" sz="2800"/>
              <a:t>NETCONF              Descrição da Operação</a:t>
            </a:r>
          </a:p>
          <a:p>
            <a:pPr marL="2635250" indent="-2635250"/>
            <a:r>
              <a:rPr lang="pt-BR" sz="2400"/>
              <a:t>&lt;get-config&gt;                </a:t>
            </a:r>
            <a:r>
              <a:rPr lang="pt-BR" sz="2000"/>
              <a:t>Recupera toda ou parte de uma determinada configuração. Um dispositivo pode ter várias configurações. </a:t>
            </a:r>
          </a:p>
          <a:p>
            <a:pPr marL="2635250" indent="-2635250">
              <a:spcBef>
                <a:spcPts val="600"/>
              </a:spcBef>
            </a:pPr>
            <a:r>
              <a:rPr lang="pt-BR" sz="2400"/>
              <a:t>&lt;get&gt;                            </a:t>
            </a:r>
            <a:r>
              <a:rPr lang="pt-BR" sz="2000"/>
              <a:t>Recupera todo ou parte do estado de configuração e dos dados do estado operacional.</a:t>
            </a:r>
          </a:p>
          <a:p>
            <a:pPr marL="2635250" indent="-2635250">
              <a:spcBef>
                <a:spcPts val="600"/>
              </a:spcBef>
            </a:pPr>
            <a:r>
              <a:rPr lang="pt-BR" sz="2400"/>
              <a:t>&lt;edit-config&gt;              </a:t>
            </a:r>
            <a:r>
              <a:rPr lang="pt-BR" sz="2000"/>
              <a:t>Altera a configuração especificada (possivelmente em execução) no dispositivo gerenciado. O &lt;rpc-reply&gt; do dispositivo gerenciado contém &lt;ok&gt; ou &lt;rpcerror&gt; com rollback.</a:t>
            </a:r>
          </a:p>
          <a:p>
            <a:pPr marL="2635250" indent="-2635250">
              <a:spcBef>
                <a:spcPts val="600"/>
              </a:spcBef>
            </a:pPr>
            <a:r>
              <a:rPr lang="pt-BR" sz="2400"/>
              <a:t>&lt;lock&gt;, &lt;unlock&gt;        </a:t>
            </a:r>
            <a:r>
              <a:rPr lang="pt-BR" sz="2000"/>
              <a:t>Bloqueia (desbloqueia) o armazenamento de dados de configuração no dispositivo gerenciado (para bloquear comandos NETCONF, SNMP ou CLIs de outras fontes).</a:t>
            </a:r>
          </a:p>
          <a:p>
            <a:pPr marL="2635250" indent="-2635250">
              <a:spcBef>
                <a:spcPts val="600"/>
              </a:spcBef>
            </a:pPr>
            <a:r>
              <a:rPr lang="pt-BR" sz="2000"/>
              <a:t>&lt;create-subscription&gt;</a:t>
            </a:r>
            <a:r>
              <a:rPr lang="pt-BR" sz="2400"/>
              <a:t>,    </a:t>
            </a:r>
            <a:r>
              <a:rPr lang="pt-BR" sz="2000"/>
              <a:t>Ativa assinatura de notificação de eventos do dispositivo gerenciado</a:t>
            </a:r>
          </a:p>
          <a:p>
            <a:pPr marL="2635250" indent="-2635250"/>
            <a:r>
              <a:rPr lang="pt-BR" sz="2400"/>
              <a:t>&lt;notification&gt;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F0778F-4B98-AF40-B6AE-4E4DFD747426}"/>
              </a:ext>
            </a:extLst>
          </p:cNvPr>
          <p:cNvCxnSpPr/>
          <p:nvPr/>
        </p:nvCxnSpPr>
        <p:spPr>
          <a:xfrm>
            <a:off x="983673" y="2189018"/>
            <a:ext cx="10986655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CC42771-C624-734B-AD91-E9F06EC042C5}"/>
              </a:ext>
            </a:extLst>
          </p:cNvPr>
          <p:cNvCxnSpPr>
            <a:cxnSpLocks/>
          </p:cNvCxnSpPr>
          <p:nvPr/>
        </p:nvCxnSpPr>
        <p:spPr>
          <a:xfrm>
            <a:off x="3546767" y="1551709"/>
            <a:ext cx="0" cy="5154908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182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Exemplo de mensagem NETCONF RPC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116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03289A-CF46-3D45-BA01-40D4BF3D08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9974" y="1385449"/>
            <a:ext cx="7886368" cy="5029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FB9B8D-5735-8049-B0DB-FBBEAAC39146}"/>
              </a:ext>
            </a:extLst>
          </p:cNvPr>
          <p:cNvSpPr txBox="1"/>
          <p:nvPr/>
        </p:nvSpPr>
        <p:spPr>
          <a:xfrm>
            <a:off x="4821382" y="1648686"/>
            <a:ext cx="19382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 note message id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8A57B5-8F21-EF47-ACCE-13A131C0F4D8}"/>
              </a:ext>
            </a:extLst>
          </p:cNvPr>
          <p:cNvSpPr txBox="1"/>
          <p:nvPr/>
        </p:nvSpPr>
        <p:spPr>
          <a:xfrm>
            <a:off x="4197927" y="2770904"/>
            <a:ext cx="387029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dirty="0">
                <a:solidFill>
                  <a:srgbClr val="0000A8"/>
                </a:solidFill>
              </a:rPr>
              <a:t>altera a configuração em execução</a:t>
            </a:r>
            <a:endParaRPr lang="en-US" sz="2000" dirty="0">
              <a:solidFill>
                <a:srgbClr val="0000A8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CB67E0C-9F75-9C4D-81D9-6224CAB5865B}"/>
              </a:ext>
            </a:extLst>
          </p:cNvPr>
          <p:cNvSpPr txBox="1"/>
          <p:nvPr/>
        </p:nvSpPr>
        <p:spPr>
          <a:xfrm>
            <a:off x="7010400" y="4364176"/>
            <a:ext cx="54628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>
                <a:solidFill>
                  <a:srgbClr val="0000A8"/>
                </a:solidFill>
              </a:rPr>
              <a:t>muda</a:t>
            </a:r>
            <a:r>
              <a:rPr lang="en-US" sz="2000" dirty="0">
                <a:solidFill>
                  <a:srgbClr val="0000A8"/>
                </a:solidFill>
              </a:rPr>
              <a:t> o MTU da interface Ethernet 0/0 para 1500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5BAA9-5921-EF45-94E0-9A8026046319}"/>
              </a:ext>
            </a:extLst>
          </p:cNvPr>
          <p:cNvSpPr txBox="1"/>
          <p:nvPr/>
        </p:nvSpPr>
        <p:spPr>
          <a:xfrm>
            <a:off x="4197928" y="2244432"/>
            <a:ext cx="27962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altera </a:t>
            </a:r>
            <a:r>
              <a:rPr lang="en-US" sz="2000" dirty="0" err="1">
                <a:solidFill>
                  <a:srgbClr val="0000A8"/>
                </a:solidFill>
              </a:rPr>
              <a:t>uma</a:t>
            </a:r>
            <a:r>
              <a:rPr lang="en-US" sz="2000" dirty="0">
                <a:solidFill>
                  <a:srgbClr val="0000A8"/>
                </a:solidFill>
              </a:rPr>
              <a:t> </a:t>
            </a:r>
            <a:r>
              <a:rPr lang="en-US" sz="2000" dirty="0" err="1">
                <a:solidFill>
                  <a:srgbClr val="0000A8"/>
                </a:solidFill>
              </a:rPr>
              <a:t>configuração</a:t>
            </a:r>
            <a:endParaRPr lang="en-US" sz="2000" dirty="0">
              <a:solidFill>
                <a:srgbClr val="0000A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64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3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5518" y="1391517"/>
            <a:ext cx="6376555" cy="5175537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100000"/>
              </a:lnSpc>
            </a:pPr>
            <a:r>
              <a:rPr lang="pt-BR" dirty="0"/>
              <a:t>linguagem de modelagem de dados usada para especificar estrutura, sintaxe, semântica de dados de gerenciamento de rede NETCONF</a:t>
            </a:r>
          </a:p>
          <a:p>
            <a:pPr lvl="1">
              <a:lnSpc>
                <a:spcPct val="100000"/>
              </a:lnSpc>
            </a:pPr>
            <a:r>
              <a:rPr lang="pt-BR" dirty="0"/>
              <a:t>tipos de dados integrados, como SMI</a:t>
            </a:r>
          </a:p>
          <a:p>
            <a:r>
              <a:rPr lang="pt-BR" dirty="0"/>
              <a:t>documento XML descrevendo dispositivo e capacidades pode ser gerado a partir da descrição YANG</a:t>
            </a:r>
          </a:p>
          <a:p>
            <a:r>
              <a:rPr lang="pt-BR" dirty="0"/>
              <a:t>pode expressar restrições entre dados que devem ser satisfeitos por uma configuração NETCONF válida</a:t>
            </a:r>
          </a:p>
          <a:p>
            <a:pPr lvl="1"/>
            <a:r>
              <a:rPr lang="pt-BR" dirty="0"/>
              <a:t>garante que as configurações NETCONF satisfaçam as restrições de correção e consistência</a:t>
            </a:r>
          </a:p>
          <a:p>
            <a:endParaRPr lang="pt-BR" dirty="0"/>
          </a:p>
          <a:p>
            <a:endParaRPr lang="pt-BR" dirty="0"/>
          </a:p>
          <a:p>
            <a:pPr>
              <a:lnSpc>
                <a:spcPct val="100000"/>
              </a:lnSpc>
            </a:pPr>
            <a:endParaRPr lang="pt-BR" dirty="0"/>
          </a:p>
          <a:p>
            <a:endParaRPr lang="pt-BR" dirty="0">
              <a:solidFill>
                <a:srgbClr val="C00000"/>
              </a:solidFill>
            </a:endParaRPr>
          </a:p>
          <a:p>
            <a:endParaRPr lang="pt-BR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YANG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117</a:t>
            </a:fld>
            <a:endParaRPr lang="pt-BR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F606A3D-98C7-3141-9E6D-C036C17D0F9C}"/>
              </a:ext>
            </a:extLst>
          </p:cNvPr>
          <p:cNvGrpSpPr/>
          <p:nvPr/>
        </p:nvGrpSpPr>
        <p:grpSpPr>
          <a:xfrm>
            <a:off x="9663823" y="5371916"/>
            <a:ext cx="683116" cy="378456"/>
            <a:chOff x="7493876" y="2774731"/>
            <a:chExt cx="1481958" cy="894622"/>
          </a:xfrm>
        </p:grpSpPr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5DA5E18-8686-E145-8DA5-23811B6F833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0E24713D-6530-5246-97DB-AF19A2CAC2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06C74977-1030-FB41-A614-193B93F7A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27BBA03-0BDD-F740-9E2D-974E1CC711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F8717235-AC5D-134F-80AE-3CC3D66FFD9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E576169-3560-EE42-A93A-6D7E4128B08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0C3A701-7033-7341-9E86-9495726B58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D23F822-9A2F-B44F-AC96-3AE7F7D6DADE}"/>
              </a:ext>
            </a:extLst>
          </p:cNvPr>
          <p:cNvGrpSpPr/>
          <p:nvPr/>
        </p:nvGrpSpPr>
        <p:grpSpPr>
          <a:xfrm>
            <a:off x="8010330" y="4940871"/>
            <a:ext cx="1788366" cy="783771"/>
            <a:chOff x="3619938" y="5108298"/>
            <a:chExt cx="1788366" cy="783771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71212A8D-7779-1F4E-994D-9782B0EB081D}"/>
                </a:ext>
              </a:extLst>
            </p:cNvPr>
            <p:cNvSpPr/>
            <p:nvPr/>
          </p:nvSpPr>
          <p:spPr>
            <a:xfrm flipH="1">
              <a:off x="4018890" y="5238925"/>
              <a:ext cx="1389414" cy="65314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414" h="653144">
                  <a:moveTo>
                    <a:pt x="59377" y="415637"/>
                  </a:moveTo>
                  <a:cubicBezTo>
                    <a:pt x="285008" y="332510"/>
                    <a:pt x="320635" y="320634"/>
                    <a:pt x="605641" y="0"/>
                  </a:cubicBezTo>
                  <a:lnTo>
                    <a:pt x="1389414" y="391887"/>
                  </a:lnTo>
                  <a:cubicBezTo>
                    <a:pt x="395845" y="482932"/>
                    <a:pt x="601683" y="407720"/>
                    <a:pt x="0" y="653144"/>
                  </a:cubicBezTo>
                  <a:lnTo>
                    <a:pt x="59377" y="415637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Oval 306">
              <a:extLst>
                <a:ext uri="{FF2B5EF4-FFF2-40B4-BE49-F238E27FC236}">
                  <a16:creationId xmlns:a16="http://schemas.microsoft.com/office/drawing/2014/main" id="{1823057F-3197-5D4C-81D8-0BF2CBC1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562" y="5108298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1" name="Text Box 302">
              <a:extLst>
                <a:ext uri="{FF2B5EF4-FFF2-40B4-BE49-F238E27FC236}">
                  <a16:creationId xmlns:a16="http://schemas.microsoft.com/office/drawing/2014/main" id="{08B55003-F1A9-4F4F-91D6-F5A5B994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9938" y="5213195"/>
              <a:ext cx="7312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agente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43CA48-FE15-8B4E-8158-1652A5CD3B6B}"/>
                </a:ext>
              </a:extLst>
            </p:cNvPr>
            <p:cNvGrpSpPr/>
            <p:nvPr/>
          </p:nvGrpSpPr>
          <p:grpSpPr>
            <a:xfrm>
              <a:off x="4203649" y="5203301"/>
              <a:ext cx="671979" cy="345842"/>
              <a:chOff x="7238700" y="1864426"/>
              <a:chExt cx="671979" cy="345842"/>
            </a:xfrm>
          </p:grpSpPr>
          <p:sp>
            <p:nvSpPr>
              <p:cNvPr id="83" name="Can 82">
                <a:extLst>
                  <a:ext uri="{FF2B5EF4-FFF2-40B4-BE49-F238E27FC236}">
                    <a16:creationId xmlns:a16="http://schemas.microsoft.com/office/drawing/2014/main" id="{142E2D1C-22B8-D94C-BB90-336419FC22A0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4" name="Text Box 305">
                <a:extLst>
                  <a:ext uri="{FF2B5EF4-FFF2-40B4-BE49-F238E27FC236}">
                    <a16:creationId xmlns:a16="http://schemas.microsoft.com/office/drawing/2014/main" id="{CBAEAD6A-F525-D14A-9DA6-3253321719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38700" y="1902491"/>
                <a:ext cx="671979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dados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EB98826-276D-9848-8572-028367A9E935}"/>
              </a:ext>
            </a:extLst>
          </p:cNvPr>
          <p:cNvGrpSpPr/>
          <p:nvPr/>
        </p:nvGrpSpPr>
        <p:grpSpPr>
          <a:xfrm>
            <a:off x="8876921" y="1455558"/>
            <a:ext cx="2432414" cy="1421499"/>
            <a:chOff x="6729466" y="2092868"/>
            <a:chExt cx="2432414" cy="1421499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9D2213A-504A-2A45-8376-9000F273045C}"/>
                </a:ext>
              </a:extLst>
            </p:cNvPr>
            <p:cNvSpPr/>
            <p:nvPr/>
          </p:nvSpPr>
          <p:spPr>
            <a:xfrm flipH="1">
              <a:off x="7131647" y="2745280"/>
              <a:ext cx="1600398" cy="585409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851" h="585409">
                  <a:moveTo>
                    <a:pt x="41393" y="206474"/>
                  </a:moveTo>
                  <a:cubicBezTo>
                    <a:pt x="186988" y="162723"/>
                    <a:pt x="239468" y="114212"/>
                    <a:pt x="299240" y="0"/>
                  </a:cubicBezTo>
                  <a:cubicBezTo>
                    <a:pt x="766287" y="135093"/>
                    <a:pt x="734070" y="180625"/>
                    <a:pt x="1463851" y="83572"/>
                  </a:cubicBezTo>
                  <a:cubicBezTo>
                    <a:pt x="672235" y="284786"/>
                    <a:pt x="601683" y="339985"/>
                    <a:pt x="0" y="585409"/>
                  </a:cubicBezTo>
                  <a:lnTo>
                    <a:pt x="41393" y="206474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" name="Oval 280">
              <a:extLst>
                <a:ext uri="{FF2B5EF4-FFF2-40B4-BE49-F238E27FC236}">
                  <a16:creationId xmlns:a16="http://schemas.microsoft.com/office/drawing/2014/main" id="{DE4D1568-C98F-ED4D-AC87-B44C6EA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9466" y="2201533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" name="Text Box 276">
              <a:extLst>
                <a:ext uri="{FF2B5EF4-FFF2-40B4-BE49-F238E27FC236}">
                  <a16:creationId xmlns:a16="http://schemas.microsoft.com/office/drawing/2014/main" id="{0FF0CD43-3F2A-0B49-BB21-15378B10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1500" y="2244164"/>
              <a:ext cx="1795750" cy="5127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0" cap="none" spc="-100" normalizeH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servidor / controlador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 de gerenciamento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7BC9D83-C123-7C4E-BFE2-3F723A6E9138}"/>
                </a:ext>
              </a:extLst>
            </p:cNvPr>
            <p:cNvGrpSpPr/>
            <p:nvPr/>
          </p:nvGrpSpPr>
          <p:grpSpPr>
            <a:xfrm>
              <a:off x="8113557" y="2092868"/>
              <a:ext cx="897159" cy="395103"/>
              <a:chOff x="7338951" y="1864426"/>
              <a:chExt cx="427511" cy="344384"/>
            </a:xfrm>
          </p:grpSpPr>
          <p:sp>
            <p:nvSpPr>
              <p:cNvPr id="70" name="Can 69">
                <a:extLst>
                  <a:ext uri="{FF2B5EF4-FFF2-40B4-BE49-F238E27FC236}">
                    <a16:creationId xmlns:a16="http://schemas.microsoft.com/office/drawing/2014/main" id="{35DCECAD-DC6B-8840-8AF5-C3FB3FB8A24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Text Box 305">
                <a:extLst>
                  <a:ext uri="{FF2B5EF4-FFF2-40B4-BE49-F238E27FC236}">
                    <a16:creationId xmlns:a16="http://schemas.microsoft.com/office/drawing/2014/main" id="{3DEF16CC-8733-2443-9B6C-9B5452EB9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330231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dados</a:t>
                </a:r>
              </a:p>
            </p:txBody>
          </p:sp>
        </p:grpSp>
        <p:grpSp>
          <p:nvGrpSpPr>
            <p:cNvPr id="28" name="Group 906">
              <a:extLst>
                <a:ext uri="{FF2B5EF4-FFF2-40B4-BE49-F238E27FC236}">
                  <a16:creationId xmlns:a16="http://schemas.microsoft.com/office/drawing/2014/main" id="{C44082C3-458C-F24D-9324-6617C9A6E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2311" y="2648933"/>
              <a:ext cx="469569" cy="865434"/>
              <a:chOff x="4140" y="429"/>
              <a:chExt cx="1425" cy="2396"/>
            </a:xfrm>
          </p:grpSpPr>
          <p:sp>
            <p:nvSpPr>
              <p:cNvPr id="29" name="Freeform 907">
                <a:extLst>
                  <a:ext uri="{FF2B5EF4-FFF2-40B4-BE49-F238E27FC236}">
                    <a16:creationId xmlns:a16="http://schemas.microsoft.com/office/drawing/2014/main" id="{8208EDDA-D009-5A48-868D-24905F99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Rectangle 908">
                <a:extLst>
                  <a:ext uri="{FF2B5EF4-FFF2-40B4-BE49-F238E27FC236}">
                    <a16:creationId xmlns:a16="http://schemas.microsoft.com/office/drawing/2014/main" id="{502A488F-E60D-2A41-8FFB-53A2AD13F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" name="Freeform 909">
                <a:extLst>
                  <a:ext uri="{FF2B5EF4-FFF2-40B4-BE49-F238E27FC236}">
                    <a16:creationId xmlns:a16="http://schemas.microsoft.com/office/drawing/2014/main" id="{6DD1C4C2-2836-2540-B183-C42F8585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Freeform 910">
                <a:extLst>
                  <a:ext uri="{FF2B5EF4-FFF2-40B4-BE49-F238E27FC236}">
                    <a16:creationId xmlns:a16="http://schemas.microsoft.com/office/drawing/2014/main" id="{19C58345-7A41-7C4A-A256-7505EC2A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Rectangle 911">
                <a:extLst>
                  <a:ext uri="{FF2B5EF4-FFF2-40B4-BE49-F238E27FC236}">
                    <a16:creationId xmlns:a16="http://schemas.microsoft.com/office/drawing/2014/main" id="{5BAA8BFB-DB82-F34F-8229-2D9EE471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4" name="Group 912">
                <a:extLst>
                  <a:ext uri="{FF2B5EF4-FFF2-40B4-BE49-F238E27FC236}">
                    <a16:creationId xmlns:a16="http://schemas.microsoft.com/office/drawing/2014/main" id="{8F339325-C9EF-3C4B-8D6A-C8CD84480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" name="AutoShape 913">
                  <a:extLst>
                    <a:ext uri="{FF2B5EF4-FFF2-40B4-BE49-F238E27FC236}">
                      <a16:creationId xmlns:a16="http://schemas.microsoft.com/office/drawing/2014/main" id="{A77DF795-26B2-C64C-871C-3CE9C5300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60" name="AutoShape 914">
                  <a:extLst>
                    <a:ext uri="{FF2B5EF4-FFF2-40B4-BE49-F238E27FC236}">
                      <a16:creationId xmlns:a16="http://schemas.microsoft.com/office/drawing/2014/main" id="{830EDEEB-69EB-FF4D-A3DF-4FADAE4AD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5" name="Rectangle 915">
                <a:extLst>
                  <a:ext uri="{FF2B5EF4-FFF2-40B4-BE49-F238E27FC236}">
                    <a16:creationId xmlns:a16="http://schemas.microsoft.com/office/drawing/2014/main" id="{C1BD663B-C40E-E544-96F0-1F7291C93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6" name="Group 916">
                <a:extLst>
                  <a:ext uri="{FF2B5EF4-FFF2-40B4-BE49-F238E27FC236}">
                    <a16:creationId xmlns:a16="http://schemas.microsoft.com/office/drawing/2014/main" id="{B775DF3E-8CF2-4A48-B17F-4D7CA72EB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7" name="AutoShape 917">
                  <a:extLst>
                    <a:ext uri="{FF2B5EF4-FFF2-40B4-BE49-F238E27FC236}">
                      <a16:creationId xmlns:a16="http://schemas.microsoft.com/office/drawing/2014/main" id="{B24BFCAF-EB02-AD40-A42E-AC1301327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8" name="AutoShape 918">
                  <a:extLst>
                    <a:ext uri="{FF2B5EF4-FFF2-40B4-BE49-F238E27FC236}">
                      <a16:creationId xmlns:a16="http://schemas.microsoft.com/office/drawing/2014/main" id="{E89E0C9B-094E-EB4D-B92B-5EFC0AAE8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7" name="Rectangle 919">
                <a:extLst>
                  <a:ext uri="{FF2B5EF4-FFF2-40B4-BE49-F238E27FC236}">
                    <a16:creationId xmlns:a16="http://schemas.microsoft.com/office/drawing/2014/main" id="{3D896851-E44C-7D41-8271-208691F6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" name="Rectangle 920">
                <a:extLst>
                  <a:ext uri="{FF2B5EF4-FFF2-40B4-BE49-F238E27FC236}">
                    <a16:creationId xmlns:a16="http://schemas.microsoft.com/office/drawing/2014/main" id="{275FEE35-7686-B447-AFFC-541443FC4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9" name="Group 921">
                <a:extLst>
                  <a:ext uri="{FF2B5EF4-FFF2-40B4-BE49-F238E27FC236}">
                    <a16:creationId xmlns:a16="http://schemas.microsoft.com/office/drawing/2014/main" id="{ED581CA1-912D-2243-A9FF-7AB45DDB3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5" name="AutoShape 922">
                  <a:extLst>
                    <a:ext uri="{FF2B5EF4-FFF2-40B4-BE49-F238E27FC236}">
                      <a16:creationId xmlns:a16="http://schemas.microsoft.com/office/drawing/2014/main" id="{6BDED07D-9689-124D-801E-E9831EF4A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6" name="AutoShape 923">
                  <a:extLst>
                    <a:ext uri="{FF2B5EF4-FFF2-40B4-BE49-F238E27FC236}">
                      <a16:creationId xmlns:a16="http://schemas.microsoft.com/office/drawing/2014/main" id="{3A35C3FC-F1D4-FF49-98B0-030D2312A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0" name="Freeform 924">
                <a:extLst>
                  <a:ext uri="{FF2B5EF4-FFF2-40B4-BE49-F238E27FC236}">
                    <a16:creationId xmlns:a16="http://schemas.microsoft.com/office/drawing/2014/main" id="{2A345774-9586-3541-875A-A1635B30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" name="Group 925">
                <a:extLst>
                  <a:ext uri="{FF2B5EF4-FFF2-40B4-BE49-F238E27FC236}">
                    <a16:creationId xmlns:a16="http://schemas.microsoft.com/office/drawing/2014/main" id="{095DBB1A-C544-F343-9C99-CEFB3B93D4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" name="AutoShape 926">
                  <a:extLst>
                    <a:ext uri="{FF2B5EF4-FFF2-40B4-BE49-F238E27FC236}">
                      <a16:creationId xmlns:a16="http://schemas.microsoft.com/office/drawing/2014/main" id="{AE16C66D-320F-094A-81F8-9ABAF8A15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4" name="AutoShape 927">
                  <a:extLst>
                    <a:ext uri="{FF2B5EF4-FFF2-40B4-BE49-F238E27FC236}">
                      <a16:creationId xmlns:a16="http://schemas.microsoft.com/office/drawing/2014/main" id="{523998E8-41BA-E24E-84EE-A54D2B47B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2" name="Rectangle 928">
                <a:extLst>
                  <a:ext uri="{FF2B5EF4-FFF2-40B4-BE49-F238E27FC236}">
                    <a16:creationId xmlns:a16="http://schemas.microsoft.com/office/drawing/2014/main" id="{B87E5718-1DC7-9D4A-9CE6-17F664BB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Freeform 929">
                <a:extLst>
                  <a:ext uri="{FF2B5EF4-FFF2-40B4-BE49-F238E27FC236}">
                    <a16:creationId xmlns:a16="http://schemas.microsoft.com/office/drawing/2014/main" id="{53306BDA-9211-7946-A859-5E32C4380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930">
                <a:extLst>
                  <a:ext uri="{FF2B5EF4-FFF2-40B4-BE49-F238E27FC236}">
                    <a16:creationId xmlns:a16="http://schemas.microsoft.com/office/drawing/2014/main" id="{C53A5534-49DD-0240-9556-9F38F659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" name="Oval 931">
                <a:extLst>
                  <a:ext uri="{FF2B5EF4-FFF2-40B4-BE49-F238E27FC236}">
                    <a16:creationId xmlns:a16="http://schemas.microsoft.com/office/drawing/2014/main" id="{BD4129A8-9A64-B24D-8B26-DDD0B449A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" name="Freeform 932">
                <a:extLst>
                  <a:ext uri="{FF2B5EF4-FFF2-40B4-BE49-F238E27FC236}">
                    <a16:creationId xmlns:a16="http://schemas.microsoft.com/office/drawing/2014/main" id="{F6B1695E-8046-8D4D-AEEA-5BA4388C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" name="AutoShape 933">
                <a:extLst>
                  <a:ext uri="{FF2B5EF4-FFF2-40B4-BE49-F238E27FC236}">
                    <a16:creationId xmlns:a16="http://schemas.microsoft.com/office/drawing/2014/main" id="{64CB52F4-7A9D-7A4A-8631-E0426489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8" name="AutoShape 934">
                <a:extLst>
                  <a:ext uri="{FF2B5EF4-FFF2-40B4-BE49-F238E27FC236}">
                    <a16:creationId xmlns:a16="http://schemas.microsoft.com/office/drawing/2014/main" id="{38CAFD50-D5E7-7247-9BFA-09F90783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9" name="Oval 935">
                <a:extLst>
                  <a:ext uri="{FF2B5EF4-FFF2-40B4-BE49-F238E27FC236}">
                    <a16:creationId xmlns:a16="http://schemas.microsoft.com/office/drawing/2014/main" id="{42695772-FEC5-8C4D-B625-FEBB960FD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0" name="Oval 936">
                <a:extLst>
                  <a:ext uri="{FF2B5EF4-FFF2-40B4-BE49-F238E27FC236}">
                    <a16:creationId xmlns:a16="http://schemas.microsoft.com/office/drawing/2014/main" id="{A7C9DD1B-901B-9548-B916-8B920CE3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1" name="Oval 937">
                <a:extLst>
                  <a:ext uri="{FF2B5EF4-FFF2-40B4-BE49-F238E27FC236}">
                    <a16:creationId xmlns:a16="http://schemas.microsoft.com/office/drawing/2014/main" id="{E59349FE-1FA2-C041-90A8-60904FC16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2" name="Rectangle 938">
                <a:extLst>
                  <a:ext uri="{FF2B5EF4-FFF2-40B4-BE49-F238E27FC236}">
                    <a16:creationId xmlns:a16="http://schemas.microsoft.com/office/drawing/2014/main" id="{19D06E58-CCA0-964B-A6B9-7F0BA828F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sp>
        <p:nvSpPr>
          <p:cNvPr id="125" name="Right Arrow 124">
            <a:extLst>
              <a:ext uri="{FF2B5EF4-FFF2-40B4-BE49-F238E27FC236}">
                <a16:creationId xmlns:a16="http://schemas.microsoft.com/office/drawing/2014/main" id="{C4204DC0-E7B2-784E-A763-205D902F99D1}"/>
              </a:ext>
            </a:extLst>
          </p:cNvPr>
          <p:cNvSpPr/>
          <p:nvPr/>
        </p:nvSpPr>
        <p:spPr>
          <a:xfrm rot="6715731">
            <a:off x="9311946" y="3959296"/>
            <a:ext cx="2359727" cy="344442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5C24F2E-3C0F-6640-A613-9E505D2264C9}"/>
              </a:ext>
            </a:extLst>
          </p:cNvPr>
          <p:cNvSpPr txBox="1"/>
          <p:nvPr/>
        </p:nvSpPr>
        <p:spPr>
          <a:xfrm>
            <a:off x="7426036" y="2626200"/>
            <a:ext cx="2601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/>
              <a:t>mensagem NETCONF RPC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507E82A-00E2-6149-8BD9-6014D684D587}"/>
              </a:ext>
            </a:extLst>
          </p:cNvPr>
          <p:cNvGrpSpPr/>
          <p:nvPr/>
        </p:nvGrpSpPr>
        <p:grpSpPr>
          <a:xfrm>
            <a:off x="7478010" y="2992581"/>
            <a:ext cx="2778034" cy="1372199"/>
            <a:chOff x="7090083" y="2881745"/>
            <a:chExt cx="2778034" cy="1372199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31C46BD-424D-F943-9EDD-EAEDAD4C34C0}"/>
                </a:ext>
              </a:extLst>
            </p:cNvPr>
            <p:cNvSpPr/>
            <p:nvPr/>
          </p:nvSpPr>
          <p:spPr>
            <a:xfrm>
              <a:off x="7148945" y="2881745"/>
              <a:ext cx="2369128" cy="8728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CF0EF1BF-E9F7-774E-BCAA-01841FC4D8BA}"/>
                </a:ext>
              </a:extLst>
            </p:cNvPr>
            <p:cNvSpPr txBox="1"/>
            <p:nvPr/>
          </p:nvSpPr>
          <p:spPr>
            <a:xfrm>
              <a:off x="7162800" y="2895600"/>
              <a:ext cx="240249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>
                  <a:latin typeface="Courier New" panose="02070309020205020404" pitchFamily="49" charset="0"/>
                  <a:cs typeface="Courier New" panose="02070309020205020404" pitchFamily="49" charset="0"/>
                </a:rPr>
                <a:t>&lt;edit-config&gt;</a:t>
              </a:r>
            </a:p>
            <a:p>
              <a:r>
                <a:rPr lang="pt-BR"/>
                <a:t>  XML-gerado-por-YANG</a:t>
              </a:r>
            </a:p>
            <a:p>
              <a:r>
                <a:rPr lang="pt-BR" sz="1600">
                  <a:latin typeface="Courier New" panose="02070309020205020404" pitchFamily="49" charset="0"/>
                  <a:cs typeface="Courier New" panose="02070309020205020404" pitchFamily="49" charset="0"/>
                </a:rPr>
                <a:t>&lt;/edit-config&gt;</a:t>
              </a: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369D4BA-2E84-D84F-AE70-37148DB64CEC}"/>
                </a:ext>
              </a:extLst>
            </p:cNvPr>
            <p:cNvSpPr/>
            <p:nvPr/>
          </p:nvSpPr>
          <p:spPr>
            <a:xfrm flipH="1">
              <a:off x="7090083" y="2948098"/>
              <a:ext cx="2778034" cy="1305846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010" h="1305846">
                  <a:moveTo>
                    <a:pt x="3375" y="926911"/>
                  </a:moveTo>
                  <a:cubicBezTo>
                    <a:pt x="148970" y="883160"/>
                    <a:pt x="277486" y="114212"/>
                    <a:pt x="337258" y="0"/>
                  </a:cubicBezTo>
                  <a:cubicBezTo>
                    <a:pt x="221372" y="1035639"/>
                    <a:pt x="455275" y="804080"/>
                    <a:pt x="2541010" y="804009"/>
                  </a:cubicBezTo>
                  <a:cubicBezTo>
                    <a:pt x="1749394" y="1005223"/>
                    <a:pt x="601683" y="1060422"/>
                    <a:pt x="0" y="1305846"/>
                  </a:cubicBezTo>
                  <a:lnTo>
                    <a:pt x="3375" y="92691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26" name="Group 201">
            <a:extLst>
              <a:ext uri="{FF2B5EF4-FFF2-40B4-BE49-F238E27FC236}">
                <a16:creationId xmlns:a16="http://schemas.microsoft.com/office/drawing/2014/main" id="{441B6C68-CF3E-DE45-BD05-40135C3439E0}"/>
              </a:ext>
            </a:extLst>
          </p:cNvPr>
          <p:cNvGrpSpPr>
            <a:grpSpLocks/>
          </p:cNvGrpSpPr>
          <p:nvPr/>
        </p:nvGrpSpPr>
        <p:grpSpPr bwMode="auto">
          <a:xfrm>
            <a:off x="10127673" y="3879272"/>
            <a:ext cx="587606" cy="741718"/>
            <a:chOff x="375561" y="297711"/>
            <a:chExt cx="1252683" cy="2138362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BDAC210-FFBB-2C43-9F5C-F3438E00170D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pt-BR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4CB1C61-DD5B-7248-BD4F-3F1152A307D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pt-BR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A993C28-914B-FD40-AB7E-63B97796C110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pt-BR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D13681C5-FFD9-0949-8677-F68A6956B872}"/>
              </a:ext>
            </a:extLst>
          </p:cNvPr>
          <p:cNvGrpSpPr/>
          <p:nvPr/>
        </p:nvGrpSpPr>
        <p:grpSpPr>
          <a:xfrm>
            <a:off x="9157856" y="1863206"/>
            <a:ext cx="2863617" cy="3207558"/>
            <a:chOff x="9157856" y="1863206"/>
            <a:chExt cx="2863617" cy="3207558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11A1897B-0824-D64E-B110-693E0A3A7C55}"/>
                </a:ext>
              </a:extLst>
            </p:cNvPr>
            <p:cNvSpPr txBox="1"/>
            <p:nvPr/>
          </p:nvSpPr>
          <p:spPr>
            <a:xfrm>
              <a:off x="10937009" y="3537239"/>
              <a:ext cx="108446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>
                  <a:solidFill>
                    <a:srgbClr val="0000A8"/>
                  </a:solidFill>
                </a:rPr>
                <a:t>gerado</a:t>
              </a:r>
            </a:p>
            <a:p>
              <a:r>
                <a:rPr lang="pt-BR">
                  <a:solidFill>
                    <a:srgbClr val="0000A8"/>
                  </a:solidFill>
                </a:rPr>
                <a:t>por YANG</a:t>
              </a:r>
            </a:p>
          </p:txBody>
        </p: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4DA230C3-C528-374A-87C4-CF0B39B4B9AD}"/>
                </a:ext>
              </a:extLst>
            </p:cNvPr>
            <p:cNvCxnSpPr>
              <a:endCxn id="24" idx="3"/>
            </p:cNvCxnSpPr>
            <p:nvPr/>
          </p:nvCxnSpPr>
          <p:spPr>
            <a:xfrm flipH="1" flipV="1">
              <a:off x="10694705" y="1863206"/>
              <a:ext cx="305804" cy="1877523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Arrow Connector 176">
              <a:extLst>
                <a:ext uri="{FF2B5EF4-FFF2-40B4-BE49-F238E27FC236}">
                  <a16:creationId xmlns:a16="http://schemas.microsoft.com/office/drawing/2014/main" id="{8B62C0D1-45A2-994A-8F47-A623CE8A52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157856" y="3743325"/>
              <a:ext cx="1843519" cy="1327439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F1A06887-ADA5-0A45-A312-7207DA95E2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754606" y="3416797"/>
              <a:ext cx="1240419" cy="323353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464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 dirty="0">
                <a:cs typeface="Calibri" panose="020F0502020204030204" pitchFamily="34" charset="0"/>
              </a:rPr>
              <a:t>Camada de rede: resumo</a:t>
            </a:r>
            <a:endParaRPr lang="pt-BR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118</a:t>
            </a:fld>
            <a:endParaRPr lang="pt-BR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pt-BR" sz="3200" dirty="0">
                <a:solidFill>
                  <a:srgbClr val="CC0000"/>
                </a:solidFill>
              </a:rPr>
              <a:t>aprendemos muito!</a:t>
            </a:r>
            <a:endParaRPr lang="pt-BR" sz="3200" dirty="0"/>
          </a:p>
          <a:p>
            <a:pPr>
              <a:defRPr/>
            </a:pPr>
            <a:r>
              <a:rPr lang="pt-BR" dirty="0"/>
              <a:t>abordagens ao plano de controle de rede</a:t>
            </a:r>
          </a:p>
          <a:p>
            <a:pPr marL="746125" lvl="1" indent="-346075">
              <a:buClr>
                <a:srgbClr val="000090"/>
              </a:buClr>
            </a:pPr>
            <a:r>
              <a:rPr lang="pt-BR" dirty="0">
                <a:cs typeface="Gill Sans MT"/>
              </a:rPr>
              <a:t>controle por roteador (tradicional)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pt-BR" dirty="0">
                <a:cs typeface="Gill Sans MT"/>
              </a:rPr>
              <a:t>controle logicamente centralizado (rede definida por software)</a:t>
            </a:r>
            <a:endParaRPr lang="pt-BR" dirty="0"/>
          </a:p>
          <a:p>
            <a:pPr>
              <a:defRPr/>
            </a:pPr>
            <a:r>
              <a:rPr lang="pt-BR" dirty="0"/>
              <a:t>algoritmos de roteamento tradicionais</a:t>
            </a:r>
          </a:p>
          <a:p>
            <a:pPr lvl="1">
              <a:defRPr/>
            </a:pPr>
            <a:r>
              <a:rPr lang="pt-BR" dirty="0"/>
              <a:t>implementação na Internet: OSPF , BGP</a:t>
            </a:r>
          </a:p>
          <a:p>
            <a:pPr>
              <a:defRPr/>
            </a:pPr>
            <a:r>
              <a:rPr lang="pt-BR" dirty="0"/>
              <a:t>controladores SDN</a:t>
            </a:r>
          </a:p>
          <a:p>
            <a:pPr lvl="1">
              <a:defRPr/>
            </a:pPr>
            <a:r>
              <a:rPr lang="pt-BR" dirty="0"/>
              <a:t>implementação na prática: ODL, ONOS</a:t>
            </a:r>
          </a:p>
          <a:p>
            <a:pPr>
              <a:defRPr/>
            </a:pPr>
            <a:r>
              <a:rPr lang="pt-BR" dirty="0"/>
              <a:t>Internet </a:t>
            </a:r>
            <a:r>
              <a:rPr lang="pt-BR" dirty="0" err="1"/>
              <a:t>Control</a:t>
            </a:r>
            <a:r>
              <a:rPr lang="pt-BR" dirty="0"/>
              <a:t> </a:t>
            </a:r>
            <a:r>
              <a:rPr lang="pt-BR" dirty="0" err="1"/>
              <a:t>Message</a:t>
            </a:r>
            <a:r>
              <a:rPr lang="pt-BR" dirty="0"/>
              <a:t> </a:t>
            </a:r>
            <a:r>
              <a:rPr lang="pt-BR" dirty="0" err="1"/>
              <a:t>Protocol</a:t>
            </a:r>
            <a:endParaRPr lang="pt-BR" dirty="0"/>
          </a:p>
          <a:p>
            <a:pPr>
              <a:defRPr/>
            </a:pPr>
            <a:r>
              <a:rPr lang="pt-BR" dirty="0"/>
              <a:t>gerenciamento de rede</a:t>
            </a:r>
          </a:p>
          <a:p>
            <a:pPr marL="0" indent="0">
              <a:buFont typeface="Wingdings" pitchFamily="2" charset="2"/>
              <a:buNone/>
              <a:defRPr/>
            </a:pPr>
            <a:endParaRPr lang="pt-BR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550586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800" i="1" dirty="0">
                <a:solidFill>
                  <a:srgbClr val="C00000"/>
                </a:solidFill>
              </a:rPr>
              <a:t>próxima parada:  camada de enlace!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Camada de rede, plano de controle:  </a:t>
            </a:r>
            <a:r>
              <a:rPr lang="pt-BR" altLang="en-US" sz="4400">
                <a:solidFill>
                  <a:srgbClr val="C00000"/>
                </a:solidFill>
                <a:cs typeface="Calibri" panose="020F0502020204030204" pitchFamily="34" charset="0"/>
              </a:rPr>
              <a:t>Concluído!</a:t>
            </a:r>
            <a:endParaRPr lang="pt-BR" sz="4400">
              <a:solidFill>
                <a:srgbClr val="C00000"/>
              </a:solidFill>
            </a:endParaRP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pt-BR" altLang="en-US" sz="32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 </a:t>
            </a:r>
          </a:p>
          <a:p>
            <a:pPr marL="685800" lvl="1" indent="-219075"/>
            <a:r>
              <a:rPr lang="pt-BR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pt-BR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199399" y="1416044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pt-BR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introdução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protocolos de roteamento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pt-BR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estado de enlace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pt-BR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vetor de distância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roteamento intra-ISP: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119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C088824-A72E-4BCD-9104-871D49156C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1264" y="1649154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897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48585"/>
            <a:ext cx="11124613" cy="894622"/>
          </a:xfrm>
        </p:spPr>
        <p:txBody>
          <a:bodyPr>
            <a:normAutofit/>
          </a:bodyPr>
          <a:lstStyle/>
          <a:p>
            <a:r>
              <a:rPr lang="pt-BR" dirty="0"/>
              <a:t>Classificação de algoritmos de roteamento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pt-BR" sz="1100" b="0" i="0" u="none" strike="noStrike" kern="1200" cap="none" spc="0" normalizeH="0" baseline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441902" y="6510792"/>
            <a:ext cx="3801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i="1" dirty="0"/>
              <a:t>informação global ou descentralizada?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2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pt-BR" dirty="0">
                  <a:solidFill>
                    <a:srgbClr val="C00000"/>
                  </a:solidFill>
                </a:rPr>
                <a:t>global: </a:t>
              </a:r>
              <a:r>
                <a:rPr lang="pt-BR" sz="2400" dirty="0"/>
                <a:t>todos os roteadores têm topologia </a:t>
              </a:r>
              <a:r>
                <a:rPr lang="pt-BR" sz="2400" i="1" dirty="0"/>
                <a:t>completa</a:t>
              </a:r>
              <a:r>
                <a:rPr lang="pt-BR" sz="2400" dirty="0"/>
                <a:t> e informações de custo de enlace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pt-BR" altLang="ja-JP" sz="2400" dirty="0"/>
                <a:t>algoritmos de </a:t>
              </a:r>
              <a:r>
                <a:rPr lang="pt-BR" altLang="ja-JP" sz="2400" dirty="0">
                  <a:solidFill>
                    <a:srgbClr val="000099"/>
                  </a:solidFill>
                </a:rPr>
                <a:t>“estado de enlace”</a:t>
              </a:r>
              <a:endParaRPr lang="pt-BR" altLang="ja-JP" sz="2400" dirty="0"/>
            </a:p>
            <a:p>
              <a:pPr>
                <a:buFont typeface="Wingdings" charset="0"/>
                <a:buNone/>
              </a:pPr>
              <a:endParaRPr lang="pt-BR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pt-BR" dirty="0">
                  <a:solidFill>
                    <a:srgbClr val="C00000"/>
                  </a:solidFill>
                </a:rPr>
                <a:t>descentralizado: </a:t>
              </a:r>
              <a:r>
                <a:rPr lang="pt-BR" sz="2400" dirty="0"/>
                <a:t>processo iterativo de computação, troca de informações com vizinhos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pt-BR" sz="2400" dirty="0"/>
                <a:t>os roteadores inicialmente só conhecem os custos do enlace para os vizinhos conectados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pt-BR" altLang="ja-JP" sz="2400" dirty="0"/>
                <a:t>algoritmos de </a:t>
              </a:r>
              <a:r>
                <a:rPr lang="pt-BR" altLang="ja-JP" sz="2400" dirty="0">
                  <a:solidFill>
                    <a:srgbClr val="000099"/>
                  </a:solidFill>
                </a:rPr>
                <a:t>“vetor de distância”</a:t>
              </a:r>
              <a:endParaRPr lang="pt-BR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i="1" dirty="0"/>
              <a:t>Quão rápido as rotas mudam?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pt-BR" dirty="0">
                  <a:solidFill>
                    <a:srgbClr val="CC0000"/>
                  </a:solidFill>
                </a:rPr>
                <a:t>dinâmico</a:t>
              </a:r>
              <a:r>
                <a:rPr lang="pt-BR" sz="2400" i="1" dirty="0">
                  <a:solidFill>
                    <a:srgbClr val="CC0000"/>
                  </a:solidFill>
                </a:rPr>
                <a:t>: </a:t>
              </a:r>
              <a:r>
                <a:rPr lang="pt-BR" sz="2400" dirty="0"/>
                <a:t>as rotas mudam mais rapidamente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pt-BR" dirty="0"/>
                <a:t>atualizações periódicas ou em resposta a alterações de custo de enlace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pt-BR" dirty="0">
                  <a:solidFill>
                    <a:srgbClr val="C00000"/>
                  </a:solidFill>
                </a:rPr>
                <a:t>estático: </a:t>
              </a:r>
              <a:r>
                <a:rPr lang="pt-BR" sz="2400" dirty="0"/>
                <a:t>as rotas mudam lentamente ao longo do tempo</a:t>
              </a:r>
              <a:endParaRPr lang="pt-BR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6002594" y="2044538"/>
            <a:ext cx="2304124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5668474" y="5958039"/>
            <a:ext cx="2638244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Leitura Recomendada e Complementar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19D8CF-8DEC-4D9F-84EE-ADF04DFF3391}" type="slidenum">
              <a:rPr kumimoji="0" lang="pt-BR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pt-BR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8382000" cy="4572000"/>
          </a:xfrm>
        </p:spPr>
        <p:txBody>
          <a:bodyPr>
            <a:normAutofit fontScale="77500" lnSpcReduction="20000"/>
          </a:bodyPr>
          <a:lstStyle/>
          <a:p>
            <a:r>
              <a:rPr lang="pt-BR" dirty="0"/>
              <a:t>Leitura Recomendada</a:t>
            </a:r>
          </a:p>
          <a:p>
            <a:pPr lvl="1"/>
            <a:r>
              <a:rPr lang="pt-BR" dirty="0">
                <a:hlinkClick r:id="rId2"/>
              </a:rPr>
              <a:t>KUROSE, James F. e ROSS, Keith W. Redes de computadores e a Internet</a:t>
            </a:r>
            <a:r>
              <a:rPr lang="en-US" dirty="0">
                <a:hlinkClick r:id="rId2"/>
              </a:rPr>
              <a:t>: </a:t>
            </a:r>
            <a:r>
              <a:rPr lang="pt-BR" dirty="0">
                <a:hlinkClick r:id="rId2"/>
              </a:rPr>
              <a:t>Uma abordagem top-</a:t>
            </a:r>
            <a:r>
              <a:rPr lang="pt-BR" dirty="0" err="1">
                <a:hlinkClick r:id="rId2"/>
              </a:rPr>
              <a:t>down</a:t>
            </a:r>
            <a:r>
              <a:rPr lang="pt-BR" dirty="0">
                <a:hlinkClick r:id="rId2"/>
              </a:rPr>
              <a:t>. 8ª Edição. Bookman, 2021.</a:t>
            </a:r>
            <a:endParaRPr lang="pt-BR" dirty="0"/>
          </a:p>
          <a:p>
            <a:pPr lvl="2"/>
            <a:r>
              <a:rPr lang="pt-BR" dirty="0"/>
              <a:t>Capítulo 5 – Camada de Rede: O Plano de Controle</a:t>
            </a:r>
          </a:p>
          <a:p>
            <a:pPr lvl="1"/>
            <a:r>
              <a:rPr lang="pt-BR" dirty="0">
                <a:hlinkClick r:id="rId3"/>
              </a:rPr>
              <a:t>TANENBAUM, Andrew S., FEAMSTER, Nick e WETHERALL, David. Redes de Computadores. 5ª Edição. São Paulo: Bookman, 2021.</a:t>
            </a:r>
            <a:endParaRPr lang="pt-BR" dirty="0"/>
          </a:p>
          <a:p>
            <a:pPr lvl="2">
              <a:defRPr/>
            </a:pPr>
            <a:r>
              <a:rPr lang="pt-BR" dirty="0"/>
              <a:t>Capítulo 5 – A Camada de Rede.</a:t>
            </a:r>
          </a:p>
          <a:p>
            <a:r>
              <a:rPr lang="pt-BR" dirty="0"/>
              <a:t>Leitura Complementar</a:t>
            </a:r>
          </a:p>
          <a:p>
            <a:pPr lvl="1"/>
            <a:r>
              <a:rPr lang="pt-BR" dirty="0">
                <a:hlinkClick r:id="rId4"/>
              </a:rPr>
              <a:t>FOUROUZAN, </a:t>
            </a:r>
            <a:r>
              <a:rPr lang="pt-BR" dirty="0" err="1">
                <a:hlinkClick r:id="rId4"/>
              </a:rPr>
              <a:t>Behrouz</a:t>
            </a:r>
            <a:r>
              <a:rPr lang="pt-BR" dirty="0">
                <a:hlinkClick r:id="rId4"/>
              </a:rPr>
              <a:t> A. e FIROUZ, </a:t>
            </a:r>
            <a:r>
              <a:rPr lang="pt-BR" dirty="0" err="1">
                <a:hlinkClick r:id="rId4"/>
              </a:rPr>
              <a:t>Mosharraf</a:t>
            </a:r>
            <a:r>
              <a:rPr lang="pt-BR" dirty="0">
                <a:hlinkClick r:id="rId4"/>
              </a:rPr>
              <a:t>. Redes de Computadores: uma abordagem top-</a:t>
            </a:r>
            <a:r>
              <a:rPr lang="pt-BR" dirty="0" err="1">
                <a:hlinkClick r:id="rId4"/>
              </a:rPr>
              <a:t>down</a:t>
            </a:r>
            <a:r>
              <a:rPr lang="pt-BR" dirty="0">
                <a:hlinkClick r:id="rId4"/>
              </a:rPr>
              <a:t>. Porto Alegre: AMGH, 2013.</a:t>
            </a:r>
            <a:endParaRPr lang="pt-BR" dirty="0"/>
          </a:p>
          <a:p>
            <a:pPr lvl="2">
              <a:defRPr/>
            </a:pPr>
            <a:r>
              <a:rPr lang="pt-BR" dirty="0"/>
              <a:t>Capítulo 4 – Camada de Rede.</a:t>
            </a:r>
          </a:p>
          <a:p>
            <a:pPr lvl="1"/>
            <a:r>
              <a:rPr lang="pt-BR" dirty="0">
                <a:hlinkClick r:id="rId5"/>
              </a:rPr>
              <a:t>TORRES, Gabriel. Redes de Computadores: Versão Revista e Atualizada. Clube do Hardware, 2018.</a:t>
            </a:r>
            <a:endParaRPr lang="pt-BR" dirty="0"/>
          </a:p>
          <a:p>
            <a:pPr lvl="2">
              <a:defRPr/>
            </a:pPr>
            <a:r>
              <a:rPr lang="pt-BR" dirty="0"/>
              <a:t>Capítulo 3 – TCP/IP e Capítulo 18 – Roteadores.</a:t>
            </a:r>
          </a:p>
          <a:p>
            <a:pPr lvl="1"/>
            <a:r>
              <a:rPr lang="pt-BR" dirty="0">
                <a:hlinkClick r:id="rId6"/>
              </a:rPr>
              <a:t>COMER, Douglas E. Interligação de Redes com TCP/IP. Volume 1: Princípios, protocolos e arquitetura. 6ª Edição. Rio de Janeiro: Elsevier, 2015.</a:t>
            </a:r>
            <a:endParaRPr lang="pt-BR" dirty="0"/>
          </a:p>
          <a:p>
            <a:pPr lvl="2">
              <a:defRPr/>
            </a:pPr>
            <a:r>
              <a:rPr lang="pt-BR" dirty="0"/>
              <a:t>Capítulos 6 a 9</a:t>
            </a:r>
          </a:p>
          <a:p>
            <a:endParaRPr lang="pt-BR" dirty="0"/>
          </a:p>
        </p:txBody>
      </p:sp>
      <p:pic>
        <p:nvPicPr>
          <p:cNvPr id="56324" name="Picture 4" descr="Redes de Computadores: Uma Abordagem Top-Down">
            <a:hlinkClick r:id="rId4"/>
            <a:extLst>
              <a:ext uri="{FF2B5EF4-FFF2-40B4-BE49-F238E27FC236}">
                <a16:creationId xmlns:a16="http://schemas.microsoft.com/office/drawing/2014/main" id="{1B624E5A-111C-46EE-963C-7A9E158F8D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729" y="2910102"/>
            <a:ext cx="965613" cy="1385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326" name="Picture 6" descr="Interligação de redes com TCP/IP - Volume 1: Princípios, Protocolos e Arquitetura">
            <a:hlinkClick r:id="rId6"/>
            <a:extLst>
              <a:ext uri="{FF2B5EF4-FFF2-40B4-BE49-F238E27FC236}">
                <a16:creationId xmlns:a16="http://schemas.microsoft.com/office/drawing/2014/main" id="{7DD0A819-FE67-4261-B332-87E7D417C5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730" y="4502439"/>
            <a:ext cx="1006237" cy="13250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328" name="Picture 8">
            <a:hlinkClick r:id="rId5"/>
            <a:extLst>
              <a:ext uri="{FF2B5EF4-FFF2-40B4-BE49-F238E27FC236}">
                <a16:creationId xmlns:a16="http://schemas.microsoft.com/office/drawing/2014/main" id="{C84ED36B-ED24-486E-A6B4-F212DCF04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3966" y="2910102"/>
            <a:ext cx="965613" cy="1393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4" name="Picture 2" descr="https://images-na.ssl-images-amazon.com/images/I/51wy-dJ5l1L._SX376_BO1,204,203,200_.jpg">
            <a:hlinkClick r:id="rId2"/>
            <a:extLst>
              <a:ext uri="{FF2B5EF4-FFF2-40B4-BE49-F238E27FC236}">
                <a16:creationId xmlns:a16="http://schemas.microsoft.com/office/drawing/2014/main" id="{EB983475-ACB1-4995-9F01-BF6C1A1B8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729" y="1498465"/>
            <a:ext cx="965613" cy="1274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178" name="Picture 2" descr="https://images-na.ssl-images-amazon.com/images/I/51QZmHd0UGL._SX376_BO1,204,203,200_.jpg">
            <a:hlinkClick r:id="rId3"/>
            <a:extLst>
              <a:ext uri="{FF2B5EF4-FFF2-40B4-BE49-F238E27FC236}">
                <a16:creationId xmlns:a16="http://schemas.microsoft.com/office/drawing/2014/main" id="{2B64DC8F-650D-4ECF-BB96-3C0FFFAF81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3965" y="1498465"/>
            <a:ext cx="965613" cy="1274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55765432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pt-BR" altLang="en-US" sz="4400">
                <a:ea typeface="ＭＳ Ｐゴシック" panose="020B0600070205080204" pitchFamily="34" charset="-128"/>
              </a:rPr>
              <a:t>Slides adicionais do Capítulo 5</a:t>
            </a:r>
            <a:endParaRPr lang="pt-BR" sz="440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pt-BR"/>
              <a:t>Vetor de distância: outro exemplo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122</a:t>
            </a:fld>
            <a:endParaRPr lang="pt-BR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6" name="Text Box 16">
            <a:extLst>
              <a:ext uri="{FF2B5EF4-FFF2-40B4-BE49-F238E27FC236}">
                <a16:creationId xmlns:a16="http://schemas.microsoft.com/office/drawing/2014/main" id="{42389D8A-00BE-3F4E-A672-5FBDE0DE25A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627362" y="222686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2263" y="1359292"/>
            <a:ext cx="10198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custo para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72711" y="4009723"/>
            <a:ext cx="3834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de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72710" y="5817886"/>
            <a:ext cx="3834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de</a:t>
            </a:r>
          </a:p>
        </p:txBody>
      </p:sp>
      <p:sp>
        <p:nvSpPr>
          <p:cNvPr id="460" name="Line 20">
            <a:extLst>
              <a:ext uri="{FF2B5EF4-FFF2-40B4-BE49-F238E27FC236}">
                <a16:creationId xmlns:a16="http://schemas.microsoft.com/office/drawing/2014/main" id="{C6327ACE-9812-0641-8931-64A0CFB1E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36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1" name="Line 21">
            <a:extLst>
              <a:ext uri="{FF2B5EF4-FFF2-40B4-BE49-F238E27FC236}">
                <a16:creationId xmlns:a16="http://schemas.microsoft.com/office/drawing/2014/main" id="{8B62D26D-8647-AA48-B558-1D9779026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88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" name="Text Box 22">
            <a:extLst>
              <a:ext uri="{FF2B5EF4-FFF2-40B4-BE49-F238E27FC236}">
                <a16:creationId xmlns:a16="http://schemas.microsoft.com/office/drawing/2014/main" id="{E032986C-0E69-C64C-BCCD-9CA18645D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36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63" name="Text Box 23">
            <a:extLst>
              <a:ext uri="{FF2B5EF4-FFF2-40B4-BE49-F238E27FC236}">
                <a16:creationId xmlns:a16="http://schemas.microsoft.com/office/drawing/2014/main" id="{9196401C-C6C6-4841-874F-E4C9CD66D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64" name="Text Box 24">
            <a:extLst>
              <a:ext uri="{FF2B5EF4-FFF2-40B4-BE49-F238E27FC236}">
                <a16:creationId xmlns:a16="http://schemas.microsoft.com/office/drawing/2014/main" id="{E7BD555B-E160-5346-82D4-BCF9E63D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65" name="Text Box 25">
            <a:extLst>
              <a:ext uri="{FF2B5EF4-FFF2-40B4-BE49-F238E27FC236}">
                <a16:creationId xmlns:a16="http://schemas.microsoft.com/office/drawing/2014/main" id="{BFAD32FA-8579-6F4B-901E-2DFB5D558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66" name="Text Box 26">
            <a:extLst>
              <a:ext uri="{FF2B5EF4-FFF2-40B4-BE49-F238E27FC236}">
                <a16:creationId xmlns:a16="http://schemas.microsoft.com/office/drawing/2014/main" id="{9477A75E-A636-3F4B-9909-848BA5CF0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68" y="18720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0651" y="3134117"/>
            <a:ext cx="101983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custo para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400" b="0" i="1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2876" y="4940692"/>
            <a:ext cx="10198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custo para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700855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4" name="Text Box 56">
            <a:extLst>
              <a:ext uri="{FF2B5EF4-FFF2-40B4-BE49-F238E27FC236}">
                <a16:creationId xmlns:a16="http://schemas.microsoft.com/office/drawing/2014/main" id="{6DADD8BB-11F7-2447-9FCC-5D864B542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207017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5" name="Text Box 57">
            <a:extLst>
              <a:ext uri="{FF2B5EF4-FFF2-40B4-BE49-F238E27FC236}">
                <a16:creationId xmlns:a16="http://schemas.microsoft.com/office/drawing/2014/main" id="{5CB25BE3-30C1-0A41-90C7-82149A082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522930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7   1   0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2" name="Line 64">
            <a:extLst>
              <a:ext uri="{FF2B5EF4-FFF2-40B4-BE49-F238E27FC236}">
                <a16:creationId xmlns:a16="http://schemas.microsoft.com/office/drawing/2014/main" id="{0E7158AD-B22F-7D45-BE45-5A28417E3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3" name="Text Box 65">
            <a:extLst>
              <a:ext uri="{FF2B5EF4-FFF2-40B4-BE49-F238E27FC236}">
                <a16:creationId xmlns:a16="http://schemas.microsoft.com/office/drawing/2014/main" id="{46978D6B-6DAC-7F45-BEB1-D317E94DB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79220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tempo</a:t>
            </a: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2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20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pt-BR" sz="2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pt-BR" i="0" u="none" strike="noStrike" kern="0" cap="none" spc="0" normalizeH="0" baseline="-2500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3" name="Oval 107">
            <a:extLst>
              <a:ext uri="{FF2B5EF4-FFF2-40B4-BE49-F238E27FC236}">
                <a16:creationId xmlns:a16="http://schemas.microsoft.com/office/drawing/2014/main" id="{D8B66424-DAF2-6B4B-A3EA-1F3A87F8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268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4" name="Rectangle 108">
            <a:extLst>
              <a:ext uri="{FF2B5EF4-FFF2-40B4-BE49-F238E27FC236}">
                <a16:creationId xmlns:a16="http://schemas.microsoft.com/office/drawing/2014/main" id="{46C3C8FD-A834-5848-8F49-E36A80BE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322" y="3416550"/>
            <a:ext cx="386836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D</a:t>
            </a:r>
            <a:r>
              <a:rPr lang="pt-BR" baseline="-2500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</a:t>
            </a: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 = min{c</a:t>
            </a:r>
            <a:r>
              <a:rPr lang="pt-BR" baseline="-2500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x,y </a:t>
            </a: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pt-BR" baseline="-2500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y</a:t>
            </a: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(y), c</a:t>
            </a:r>
            <a:r>
              <a:rPr lang="pt-BR" baseline="-2500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x,z</a:t>
            </a: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pt-BR" baseline="-2500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z</a:t>
            </a: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(y)} </a:t>
            </a:r>
            <a:b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</a:b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             = min{2+0 , 7+1} = 2</a:t>
            </a:r>
          </a:p>
        </p:txBody>
      </p:sp>
      <p:sp>
        <p:nvSpPr>
          <p:cNvPr id="545" name="Line 109">
            <a:extLst>
              <a:ext uri="{FF2B5EF4-FFF2-40B4-BE49-F238E27FC236}">
                <a16:creationId xmlns:a16="http://schemas.microsoft.com/office/drawing/2014/main" id="{521E24B6-6689-494A-B9C4-5536D9945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817" y="2139668"/>
            <a:ext cx="310172" cy="1304989"/>
          </a:xfrm>
          <a:prstGeom prst="line">
            <a:avLst/>
          </a:prstGeom>
          <a:noFill/>
          <a:ln w="12700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6" name="Rectangle 110">
            <a:extLst>
              <a:ext uri="{FF2B5EF4-FFF2-40B4-BE49-F238E27FC236}">
                <a16:creationId xmlns:a16="http://schemas.microsoft.com/office/drawing/2014/main" id="{B2A02F2F-A1E3-0B4C-A79C-C635D78C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461" y="2260908"/>
            <a:ext cx="3660949" cy="72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i="1">
                <a:solidFill>
                  <a:srgbClr val="000000"/>
                </a:solidFill>
                <a:latin typeface="Arial" charset="0"/>
                <a:ea typeface="ＭＳ Ｐゴシック" charset="0"/>
              </a:rPr>
              <a:t>D</a:t>
            </a:r>
            <a:r>
              <a:rPr lang="pt-BR" i="1" baseline="-25000">
                <a:solidFill>
                  <a:srgbClr val="000000"/>
                </a:solidFill>
                <a:latin typeface="Arial" charset="0"/>
                <a:ea typeface="ＭＳ Ｐゴシック" charset="0"/>
              </a:rPr>
              <a:t>x</a:t>
            </a:r>
            <a:r>
              <a:rPr lang="pt-BR" i="1">
                <a:solidFill>
                  <a:srgbClr val="000000"/>
                </a:solidFill>
                <a:latin typeface="Arial" charset="0"/>
                <a:ea typeface="ＭＳ Ｐゴシック" charset="0"/>
              </a:rPr>
              <a:t>(z) = </a:t>
            </a: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</a:rPr>
              <a:t>min{</a:t>
            </a:r>
            <a:r>
              <a:rPr lang="pt-BR" i="1">
                <a:solidFill>
                  <a:srgbClr val="000000"/>
                </a:solidFill>
                <a:latin typeface="Arial" charset="0"/>
                <a:ea typeface="ＭＳ Ｐゴシック" charset="0"/>
              </a:rPr>
              <a:t>c</a:t>
            </a:r>
            <a:r>
              <a:rPr lang="pt-BR" i="1" baseline="-25000">
                <a:solidFill>
                  <a:srgbClr val="000000"/>
                </a:solidFill>
                <a:latin typeface="Arial" charset="0"/>
                <a:ea typeface="ＭＳ Ｐゴシック" charset="0"/>
              </a:rPr>
              <a:t>x,y</a:t>
            </a:r>
            <a:r>
              <a:rPr lang="pt-BR" i="1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pt-BR" i="1" baseline="-25000">
                <a:solidFill>
                  <a:srgbClr val="000000"/>
                </a:solidFill>
                <a:latin typeface="Arial" charset="0"/>
                <a:ea typeface="ＭＳ Ｐゴシック" charset="0"/>
              </a:rPr>
              <a:t>y</a:t>
            </a:r>
            <a:r>
              <a:rPr lang="pt-BR" i="1">
                <a:solidFill>
                  <a:srgbClr val="000000"/>
                </a:solidFill>
                <a:latin typeface="Arial" charset="0"/>
                <a:ea typeface="ＭＳ Ｐゴシック" charset="0"/>
              </a:rPr>
              <a:t>(z), c</a:t>
            </a:r>
            <a:r>
              <a:rPr lang="pt-BR" i="1" baseline="-25000">
                <a:solidFill>
                  <a:srgbClr val="000000"/>
                </a:solidFill>
                <a:latin typeface="Arial" charset="0"/>
                <a:ea typeface="ＭＳ Ｐゴシック" charset="0"/>
              </a:rPr>
              <a:t>x,z</a:t>
            </a:r>
            <a:r>
              <a:rPr lang="pt-BR" i="1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pt-BR" i="1" baseline="-25000">
                <a:solidFill>
                  <a:srgbClr val="000000"/>
                </a:solidFill>
                <a:latin typeface="Arial" charset="0"/>
                <a:ea typeface="ＭＳ Ｐゴシック" charset="0"/>
              </a:rPr>
              <a:t>z</a:t>
            </a:r>
            <a:r>
              <a:rPr lang="pt-BR" i="1">
                <a:solidFill>
                  <a:srgbClr val="000000"/>
                </a:solidFill>
                <a:latin typeface="Arial" charset="0"/>
                <a:ea typeface="ＭＳ Ｐゴシック" charset="0"/>
              </a:rPr>
              <a:t>(z)</a:t>
            </a: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</a:rPr>
              <a:t>} </a:t>
            </a:r>
          </a:p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pt-BR">
                <a:solidFill>
                  <a:srgbClr val="000000"/>
                </a:solidFill>
                <a:latin typeface="Arial" charset="0"/>
                <a:ea typeface="ＭＳ Ｐゴシック" charset="0"/>
              </a:rPr>
              <a:t>= min{2+1 , 7+0} = 3</a:t>
            </a:r>
          </a:p>
        </p:txBody>
      </p:sp>
      <p:sp>
        <p:nvSpPr>
          <p:cNvPr id="547" name="Line 111">
            <a:extLst>
              <a:ext uri="{FF2B5EF4-FFF2-40B4-BE49-F238E27FC236}">
                <a16:creationId xmlns:a16="http://schemas.microsoft.com/office/drawing/2014/main" id="{0907A64B-C8AD-924E-8F80-30210673ED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6812" y="2116725"/>
            <a:ext cx="805472" cy="338376"/>
          </a:xfrm>
          <a:prstGeom prst="line">
            <a:avLst/>
          </a:prstGeom>
          <a:noFill/>
          <a:ln w="952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8" name="Text Box 112">
            <a:extLst>
              <a:ext uri="{FF2B5EF4-FFF2-40B4-BE49-F238E27FC236}">
                <a16:creationId xmlns:a16="http://schemas.microsoft.com/office/drawing/2014/main" id="{755B21C5-8034-A140-8D46-F6465D626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743" y="1875230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549" name="Text Box 113">
            <a:extLst>
              <a:ext uri="{FF2B5EF4-FFF2-40B4-BE49-F238E27FC236}">
                <a16:creationId xmlns:a16="http://schemas.microsoft.com/office/drawing/2014/main" id="{BB12F587-434B-8040-89E5-C33952407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3" y="1879992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pt-BR" i="0" u="none" strike="noStrike" kern="0" cap="none" spc="0" normalizeH="0" baseline="-2500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pt-BR" i="0" u="none" strike="noStrike" kern="0" cap="none" spc="0" normalizeH="0" baseline="-2500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2" name="Text Box 117">
            <a:extLst>
              <a:ext uri="{FF2B5EF4-FFF2-40B4-BE49-F238E27FC236}">
                <a16:creationId xmlns:a16="http://schemas.microsoft.com/office/drawing/2014/main" id="{2BC96468-B8D0-7747-BAA8-8ADD15DE7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2838" y="1343417"/>
            <a:ext cx="10198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custo para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615574" y="2266648"/>
            <a:ext cx="3834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F5CAF57-82C1-2845-A7F2-D9378B091BC8}"/>
              </a:ext>
            </a:extLst>
          </p:cNvPr>
          <p:cNvGrpSpPr/>
          <p:nvPr/>
        </p:nvGrpSpPr>
        <p:grpSpPr>
          <a:xfrm>
            <a:off x="2743200" y="1891430"/>
            <a:ext cx="2491320" cy="352127"/>
            <a:chOff x="2743200" y="1891430"/>
            <a:chExt cx="2491320" cy="35212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94D18E1-E29B-3644-B343-3665BCDAB7D3}"/>
                </a:ext>
              </a:extLst>
            </p:cNvPr>
            <p:cNvSpPr/>
            <p:nvPr/>
          </p:nvSpPr>
          <p:spPr>
            <a:xfrm>
              <a:off x="2743200" y="1891430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971C8F-9E23-804B-AF92-3A64A52A6010}"/>
                </a:ext>
              </a:extLst>
            </p:cNvPr>
            <p:cNvSpPr/>
            <p:nvPr/>
          </p:nvSpPr>
          <p:spPr>
            <a:xfrm>
              <a:off x="4883791" y="1892828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847313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/>
      <p:bldP spid="545" grpId="0" animBg="1"/>
      <p:bldP spid="546" grpId="0"/>
      <p:bldP spid="547" grpId="0" animBg="1"/>
      <p:bldP spid="548" grpId="0"/>
      <p:bldP spid="549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pt-BR"/>
              <a:t>Vetor de distância: outro exemplo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123</a:t>
            </a:fld>
            <a:endParaRPr lang="pt-BR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2430" y="1359292"/>
            <a:ext cx="10198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custo para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72711" y="4009723"/>
            <a:ext cx="3834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de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72710" y="5817886"/>
            <a:ext cx="3834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de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1318" y="3134117"/>
            <a:ext cx="10198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custo para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3543" y="4940692"/>
            <a:ext cx="10198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custo para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0424" y="365891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24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20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pt-BR" sz="24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pt-BR" i="0" u="none" strike="noStrike" kern="0" cap="none" spc="0" normalizeH="0" baseline="-2500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pt-BR" i="0" u="none" strike="noStrike" kern="0" cap="none" spc="0" normalizeH="0" baseline="-2500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pt-BR" i="0" u="none" strike="noStrike" kern="0" cap="none" spc="0" normalizeH="0" baseline="-2500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pt-BR" i="0" u="none" strike="noStrike" kern="0" cap="none" spc="0" normalizeH="0" baseline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615574" y="2266648"/>
            <a:ext cx="3834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de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BA1FD83-DFE8-5347-B9CE-6C968DD0DF5C}"/>
              </a:ext>
            </a:extLst>
          </p:cNvPr>
          <p:cNvGrpSpPr/>
          <p:nvPr/>
        </p:nvGrpSpPr>
        <p:grpSpPr>
          <a:xfrm>
            <a:off x="3736201" y="1343416"/>
            <a:ext cx="3794027" cy="5105400"/>
            <a:chOff x="2759173" y="1143000"/>
            <a:chExt cx="3794027" cy="5105400"/>
          </a:xfrm>
        </p:grpSpPr>
        <p:sp>
          <p:nvSpPr>
            <p:cNvPr id="116" name="Line 20">
              <a:extLst>
                <a:ext uri="{FF2B5EF4-FFF2-40B4-BE49-F238E27FC236}">
                  <a16:creationId xmlns:a16="http://schemas.microsoft.com/office/drawing/2014/main" id="{4144DB2B-5DFB-074B-B3F3-150454E0C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17" name="Line 21">
              <a:extLst>
                <a:ext uri="{FF2B5EF4-FFF2-40B4-BE49-F238E27FC236}">
                  <a16:creationId xmlns:a16="http://schemas.microsoft.com/office/drawing/2014/main" id="{7E1B00D8-0C9F-8C49-AE51-1B80C71A1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18" name="Text Box 22">
              <a:extLst>
                <a:ext uri="{FF2B5EF4-FFF2-40B4-BE49-F238E27FC236}">
                  <a16:creationId xmlns:a16="http://schemas.microsoft.com/office/drawing/2014/main" id="{C9FE0AC9-76B8-E844-AEAD-8B55DE4B5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   y   z</a:t>
              </a:r>
            </a:p>
          </p:txBody>
        </p:sp>
        <p:sp>
          <p:nvSpPr>
            <p:cNvPr id="119" name="Text Box 23">
              <a:extLst>
                <a:ext uri="{FF2B5EF4-FFF2-40B4-BE49-F238E27FC236}">
                  <a16:creationId xmlns:a16="http://schemas.microsoft.com/office/drawing/2014/main" id="{08D2EAF9-30A9-DB4D-BE82-84EE045D0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</a:t>
              </a:r>
            </a:p>
          </p:txBody>
        </p:sp>
        <p:sp>
          <p:nvSpPr>
            <p:cNvPr id="120" name="Text Box 24">
              <a:extLst>
                <a:ext uri="{FF2B5EF4-FFF2-40B4-BE49-F238E27FC236}">
                  <a16:creationId xmlns:a16="http://schemas.microsoft.com/office/drawing/2014/main" id="{64F8E11E-A22A-FD49-8A59-46F2A477E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y</a:t>
              </a:r>
            </a:p>
          </p:txBody>
        </p:sp>
        <p:sp>
          <p:nvSpPr>
            <p:cNvPr id="121" name="Text Box 25">
              <a:extLst>
                <a:ext uri="{FF2B5EF4-FFF2-40B4-BE49-F238E27FC236}">
                  <a16:creationId xmlns:a16="http://schemas.microsoft.com/office/drawing/2014/main" id="{78EC6E18-F467-454C-9F75-2E68E50D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z</a:t>
              </a:r>
            </a:p>
          </p:txBody>
        </p:sp>
        <p:sp>
          <p:nvSpPr>
            <p:cNvPr id="122" name="Text Box 26">
              <a:extLst>
                <a:ext uri="{FF2B5EF4-FFF2-40B4-BE49-F238E27FC236}">
                  <a16:creationId xmlns:a16="http://schemas.microsoft.com/office/drawing/2014/main" id="{91B2EA85-2427-634E-8646-38ADAE3AE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0  2   3</a:t>
              </a:r>
            </a:p>
          </p:txBody>
        </p:sp>
        <p:sp>
          <p:nvSpPr>
            <p:cNvPr id="123" name="Text Box 27">
              <a:extLst>
                <a:ext uri="{FF2B5EF4-FFF2-40B4-BE49-F238E27FC236}">
                  <a16:creationId xmlns:a16="http://schemas.microsoft.com/office/drawing/2014/main" id="{C16C8AF6-4A75-B84C-9396-22A308E84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4897805" y="2166244"/>
              <a:ext cx="38343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400" i="1"/>
                <a:t>de</a:t>
              </a:r>
            </a:p>
          </p:txBody>
        </p:sp>
        <p:sp>
          <p:nvSpPr>
            <p:cNvPr id="124" name="Text Box 28">
              <a:extLst>
                <a:ext uri="{FF2B5EF4-FFF2-40B4-BE49-F238E27FC236}">
                  <a16:creationId xmlns:a16="http://schemas.microsoft.com/office/drawing/2014/main" id="{F630FEE9-7CE4-964F-AD1C-14B362CB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1826" y="1223963"/>
              <a:ext cx="101983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custo para</a:t>
              </a:r>
            </a:p>
          </p:txBody>
        </p:sp>
        <p:sp>
          <p:nvSpPr>
            <p:cNvPr id="125" name="Line 50">
              <a:extLst>
                <a:ext uri="{FF2B5EF4-FFF2-40B4-BE49-F238E27FC236}">
                  <a16:creationId xmlns:a16="http://schemas.microsoft.com/office/drawing/2014/main" id="{1DE66E0F-A7EC-2C43-B5D0-23D486D6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6C841A72-C5FE-5949-919A-B4C133D08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27" name="Text Box 52">
              <a:extLst>
                <a:ext uri="{FF2B5EF4-FFF2-40B4-BE49-F238E27FC236}">
                  <a16:creationId xmlns:a16="http://schemas.microsoft.com/office/drawing/2014/main" id="{E1492B2F-25A1-6F4E-B5C0-098424DFC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   y   z</a:t>
              </a:r>
            </a:p>
          </p:txBody>
        </p:sp>
        <p:sp>
          <p:nvSpPr>
            <p:cNvPr id="128" name="Text Box 53">
              <a:extLst>
                <a:ext uri="{FF2B5EF4-FFF2-40B4-BE49-F238E27FC236}">
                  <a16:creationId xmlns:a16="http://schemas.microsoft.com/office/drawing/2014/main" id="{9263A0CF-0F83-FD4A-B283-7EAEEA3F9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</a:t>
              </a:r>
            </a:p>
          </p:txBody>
        </p:sp>
        <p:sp>
          <p:nvSpPr>
            <p:cNvPr id="129" name="Text Box 54">
              <a:extLst>
                <a:ext uri="{FF2B5EF4-FFF2-40B4-BE49-F238E27FC236}">
                  <a16:creationId xmlns:a16="http://schemas.microsoft.com/office/drawing/2014/main" id="{E1300D24-831D-C340-A7E6-E9595063F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y</a:t>
              </a:r>
            </a:p>
          </p:txBody>
        </p:sp>
        <p:sp>
          <p:nvSpPr>
            <p:cNvPr id="130" name="Text Box 55">
              <a:extLst>
                <a:ext uri="{FF2B5EF4-FFF2-40B4-BE49-F238E27FC236}">
                  <a16:creationId xmlns:a16="http://schemas.microsoft.com/office/drawing/2014/main" id="{F5E54AC6-0FCF-3C4D-AE73-40696DC85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z</a:t>
              </a:r>
            </a:p>
          </p:txBody>
        </p:sp>
        <p:sp>
          <p:nvSpPr>
            <p:cNvPr id="131" name="Text Box 56">
              <a:extLst>
                <a:ext uri="{FF2B5EF4-FFF2-40B4-BE49-F238E27FC236}">
                  <a16:creationId xmlns:a16="http://schemas.microsoft.com/office/drawing/2014/main" id="{F75153EE-3482-8542-A4C4-AC8C2FC24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4242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0  2   7</a:t>
              </a:r>
            </a:p>
          </p:txBody>
        </p:sp>
        <p:sp>
          <p:nvSpPr>
            <p:cNvPr id="132" name="Text Box 57">
              <a:extLst>
                <a:ext uri="{FF2B5EF4-FFF2-40B4-BE49-F238E27FC236}">
                  <a16:creationId xmlns:a16="http://schemas.microsoft.com/office/drawing/2014/main" id="{2FDABCC8-77E5-B94A-B85A-F00ADCFC6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2721343" y="3820419"/>
              <a:ext cx="38343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400" i="1"/>
                <a:t>de</a:t>
              </a:r>
            </a:p>
          </p:txBody>
        </p:sp>
        <p:sp>
          <p:nvSpPr>
            <p:cNvPr id="133" name="Text Box 58">
              <a:extLst>
                <a:ext uri="{FF2B5EF4-FFF2-40B4-BE49-F238E27FC236}">
                  <a16:creationId xmlns:a16="http://schemas.microsoft.com/office/drawing/2014/main" id="{2F22E984-7BD2-7049-9779-3B2DF0655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4251" y="2900363"/>
              <a:ext cx="101983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custo para</a:t>
              </a: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4DA56E92-6298-ED4D-889D-BD6B87900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38288DE2-8F1A-C943-9577-C5AB8F681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36" name="Text Box 61">
              <a:extLst>
                <a:ext uri="{FF2B5EF4-FFF2-40B4-BE49-F238E27FC236}">
                  <a16:creationId xmlns:a16="http://schemas.microsoft.com/office/drawing/2014/main" id="{30D567A8-C9F8-4A4B-8BCE-538C3C795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   y   z</a:t>
              </a:r>
            </a:p>
          </p:txBody>
        </p:sp>
        <p:sp>
          <p:nvSpPr>
            <p:cNvPr id="137" name="Text Box 62">
              <a:extLst>
                <a:ext uri="{FF2B5EF4-FFF2-40B4-BE49-F238E27FC236}">
                  <a16:creationId xmlns:a16="http://schemas.microsoft.com/office/drawing/2014/main" id="{AB04B685-1C21-974D-9179-86AEFB57F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</a:t>
              </a:r>
            </a:p>
          </p:txBody>
        </p:sp>
        <p:sp>
          <p:nvSpPr>
            <p:cNvPr id="138" name="Text Box 63">
              <a:extLst>
                <a:ext uri="{FF2B5EF4-FFF2-40B4-BE49-F238E27FC236}">
                  <a16:creationId xmlns:a16="http://schemas.microsoft.com/office/drawing/2014/main" id="{B03D6419-FD0C-BE45-8623-BA90BF23D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y</a:t>
              </a:r>
            </a:p>
          </p:txBody>
        </p:sp>
        <p:sp>
          <p:nvSpPr>
            <p:cNvPr id="139" name="Text Box 64">
              <a:extLst>
                <a:ext uri="{FF2B5EF4-FFF2-40B4-BE49-F238E27FC236}">
                  <a16:creationId xmlns:a16="http://schemas.microsoft.com/office/drawing/2014/main" id="{CE3783B5-28D8-584A-AE17-E49FD4EFC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z</a:t>
              </a:r>
            </a:p>
          </p:txBody>
        </p:sp>
        <p:sp>
          <p:nvSpPr>
            <p:cNvPr id="140" name="Text Box 65">
              <a:extLst>
                <a:ext uri="{FF2B5EF4-FFF2-40B4-BE49-F238E27FC236}">
                  <a16:creationId xmlns:a16="http://schemas.microsoft.com/office/drawing/2014/main" id="{7E8F8993-5FF5-6B4D-861C-71F030EF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0  2   3</a:t>
              </a:r>
            </a:p>
          </p:txBody>
        </p:sp>
        <p:sp>
          <p:nvSpPr>
            <p:cNvPr id="141" name="Text Box 66">
              <a:extLst>
                <a:ext uri="{FF2B5EF4-FFF2-40B4-BE49-F238E27FC236}">
                  <a16:creationId xmlns:a16="http://schemas.microsoft.com/office/drawing/2014/main" id="{DA39478D-98E3-2F49-9A5B-27D196B79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4897805" y="3896619"/>
              <a:ext cx="38343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400" i="1"/>
                <a:t>de</a:t>
              </a:r>
            </a:p>
          </p:txBody>
        </p:sp>
        <p:sp>
          <p:nvSpPr>
            <p:cNvPr id="142" name="Text Box 67">
              <a:extLst>
                <a:ext uri="{FF2B5EF4-FFF2-40B4-BE49-F238E27FC236}">
                  <a16:creationId xmlns:a16="http://schemas.microsoft.com/office/drawing/2014/main" id="{5708604F-50A0-EE47-9C31-BD29C52EB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713" y="2965450"/>
              <a:ext cx="101983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custo para</a:t>
              </a: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EADB6CD3-30DA-524F-AF65-29306DF23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D8838154-BF72-B443-877A-456567965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45" name="Text Box 70">
              <a:extLst>
                <a:ext uri="{FF2B5EF4-FFF2-40B4-BE49-F238E27FC236}">
                  <a16:creationId xmlns:a16="http://schemas.microsoft.com/office/drawing/2014/main" id="{EE34189A-380F-7642-B18C-2F6994F21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   y   z</a:t>
              </a:r>
            </a:p>
          </p:txBody>
        </p:sp>
        <p:sp>
          <p:nvSpPr>
            <p:cNvPr id="146" name="Text Box 71">
              <a:extLst>
                <a:ext uri="{FF2B5EF4-FFF2-40B4-BE49-F238E27FC236}">
                  <a16:creationId xmlns:a16="http://schemas.microsoft.com/office/drawing/2014/main" id="{72F88910-6649-864E-AAEC-C377BFCD6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</a:t>
              </a:r>
            </a:p>
          </p:txBody>
        </p:sp>
        <p:sp>
          <p:nvSpPr>
            <p:cNvPr id="147" name="Text Box 72">
              <a:extLst>
                <a:ext uri="{FF2B5EF4-FFF2-40B4-BE49-F238E27FC236}">
                  <a16:creationId xmlns:a16="http://schemas.microsoft.com/office/drawing/2014/main" id="{4BB635F1-A540-AB4F-83C9-376DD752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y</a:t>
              </a:r>
            </a:p>
          </p:txBody>
        </p:sp>
        <p:sp>
          <p:nvSpPr>
            <p:cNvPr id="148" name="Text Box 73">
              <a:extLst>
                <a:ext uri="{FF2B5EF4-FFF2-40B4-BE49-F238E27FC236}">
                  <a16:creationId xmlns:a16="http://schemas.microsoft.com/office/drawing/2014/main" id="{F568A4AD-2019-D542-97D8-C2AFECA68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z</a:t>
              </a:r>
            </a:p>
          </p:txBody>
        </p:sp>
        <p:sp>
          <p:nvSpPr>
            <p:cNvPr id="149" name="Text Box 74">
              <a:extLst>
                <a:ext uri="{FF2B5EF4-FFF2-40B4-BE49-F238E27FC236}">
                  <a16:creationId xmlns:a16="http://schemas.microsoft.com/office/drawing/2014/main" id="{88E09B4A-0DA1-F04F-AAFE-01DC62D2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0  2   3</a:t>
              </a:r>
            </a:p>
          </p:txBody>
        </p:sp>
        <p:sp>
          <p:nvSpPr>
            <p:cNvPr id="150" name="Text Box 75">
              <a:extLst>
                <a:ext uri="{FF2B5EF4-FFF2-40B4-BE49-F238E27FC236}">
                  <a16:creationId xmlns:a16="http://schemas.microsoft.com/office/drawing/2014/main" id="{6CC4F39D-0234-674C-BA5C-63BA885E2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4832719" y="5561906"/>
              <a:ext cx="38343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400" i="1"/>
                <a:t>de</a:t>
              </a:r>
            </a:p>
          </p:txBody>
        </p:sp>
        <p:sp>
          <p:nvSpPr>
            <p:cNvPr id="151" name="Text Box 76">
              <a:extLst>
                <a:ext uri="{FF2B5EF4-FFF2-40B4-BE49-F238E27FC236}">
                  <a16:creationId xmlns:a16="http://schemas.microsoft.com/office/drawing/2014/main" id="{3E4793D5-141B-0C42-BD5E-F6B69C64B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513" y="4664075"/>
              <a:ext cx="101983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custo para</a:t>
              </a: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14CE36D0-CF05-864A-8A09-B8653E140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BB876A47-1C89-404D-9919-C79C83D18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54" name="Text Box 79">
              <a:extLst>
                <a:ext uri="{FF2B5EF4-FFF2-40B4-BE49-F238E27FC236}">
                  <a16:creationId xmlns:a16="http://schemas.microsoft.com/office/drawing/2014/main" id="{7E9BE629-82FC-AF43-8B11-C1B6B6AF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   y   z</a:t>
              </a:r>
            </a:p>
          </p:txBody>
        </p:sp>
        <p:sp>
          <p:nvSpPr>
            <p:cNvPr id="155" name="Text Box 80">
              <a:extLst>
                <a:ext uri="{FF2B5EF4-FFF2-40B4-BE49-F238E27FC236}">
                  <a16:creationId xmlns:a16="http://schemas.microsoft.com/office/drawing/2014/main" id="{767F888D-5357-B247-ABF9-36B87547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</a:t>
              </a:r>
            </a:p>
          </p:txBody>
        </p:sp>
        <p:sp>
          <p:nvSpPr>
            <p:cNvPr id="156" name="Text Box 81">
              <a:extLst>
                <a:ext uri="{FF2B5EF4-FFF2-40B4-BE49-F238E27FC236}">
                  <a16:creationId xmlns:a16="http://schemas.microsoft.com/office/drawing/2014/main" id="{C6F0E942-31EE-1C44-AB02-8705C1B0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y</a:t>
              </a:r>
            </a:p>
          </p:txBody>
        </p:sp>
        <p:sp>
          <p:nvSpPr>
            <p:cNvPr id="157" name="Text Box 82">
              <a:extLst>
                <a:ext uri="{FF2B5EF4-FFF2-40B4-BE49-F238E27FC236}">
                  <a16:creationId xmlns:a16="http://schemas.microsoft.com/office/drawing/2014/main" id="{F7D75BA4-0A9F-BA41-AF22-E195DE013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z</a:t>
              </a:r>
            </a:p>
          </p:txBody>
        </p:sp>
        <p:sp>
          <p:nvSpPr>
            <p:cNvPr id="158" name="Text Box 83">
              <a:extLst>
                <a:ext uri="{FF2B5EF4-FFF2-40B4-BE49-F238E27FC236}">
                  <a16:creationId xmlns:a16="http://schemas.microsoft.com/office/drawing/2014/main" id="{8353E28B-E861-E04B-9CAC-11C865E2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0  2   7</a:t>
              </a:r>
            </a:p>
          </p:txBody>
        </p:sp>
        <p:sp>
          <p:nvSpPr>
            <p:cNvPr id="159" name="Text Box 84">
              <a:extLst>
                <a:ext uri="{FF2B5EF4-FFF2-40B4-BE49-F238E27FC236}">
                  <a16:creationId xmlns:a16="http://schemas.microsoft.com/office/drawing/2014/main" id="{3F36A84A-276A-DF42-B597-7B39AB5FD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2721344" y="5530156"/>
              <a:ext cx="38343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400" i="1"/>
                <a:t>de</a:t>
              </a:r>
            </a:p>
          </p:txBody>
        </p:sp>
        <p:sp>
          <p:nvSpPr>
            <p:cNvPr id="160" name="Text Box 85">
              <a:extLst>
                <a:ext uri="{FF2B5EF4-FFF2-40B4-BE49-F238E27FC236}">
                  <a16:creationId xmlns:a16="http://schemas.microsoft.com/office/drawing/2014/main" id="{A7F5CC85-9234-BB46-B11F-06C095943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3138" y="4664075"/>
              <a:ext cx="101983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custo para</a:t>
              </a:r>
            </a:p>
          </p:txBody>
        </p:sp>
        <p:sp>
          <p:nvSpPr>
            <p:cNvPr id="161" name="Text Box 103">
              <a:extLst>
                <a:ext uri="{FF2B5EF4-FFF2-40B4-BE49-F238E27FC236}">
                  <a16:creationId xmlns:a16="http://schemas.microsoft.com/office/drawing/2014/main" id="{96789DF3-57A4-E34A-93AB-C449DE36D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771900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2  0   1</a:t>
              </a:r>
            </a:p>
          </p:txBody>
        </p:sp>
        <p:sp>
          <p:nvSpPr>
            <p:cNvPr id="162" name="Text Box 104">
              <a:extLst>
                <a:ext uri="{FF2B5EF4-FFF2-40B4-BE49-F238E27FC236}">
                  <a16:creationId xmlns:a16="http://schemas.microsoft.com/office/drawing/2014/main" id="{96DC6239-1589-6D4F-AABD-57B6E96D5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110038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7   1   0</a:t>
              </a:r>
            </a:p>
          </p:txBody>
        </p:sp>
        <p:sp>
          <p:nvSpPr>
            <p:cNvPr id="163" name="Text Box 105">
              <a:extLst>
                <a:ext uri="{FF2B5EF4-FFF2-40B4-BE49-F238E27FC236}">
                  <a16:creationId xmlns:a16="http://schemas.microsoft.com/office/drawing/2014/main" id="{7455A733-B4AF-AC45-B037-A657FB2B4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55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2  0   1</a:t>
              </a:r>
            </a:p>
          </p:txBody>
        </p:sp>
        <p:sp>
          <p:nvSpPr>
            <p:cNvPr id="164" name="Text Box 106">
              <a:extLst>
                <a:ext uri="{FF2B5EF4-FFF2-40B4-BE49-F238E27FC236}">
                  <a16:creationId xmlns:a16="http://schemas.microsoft.com/office/drawing/2014/main" id="{B7D34B7B-6C05-C742-BC5A-FAC79E894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3  1   0</a:t>
              </a:r>
            </a:p>
          </p:txBody>
        </p:sp>
        <p:sp>
          <p:nvSpPr>
            <p:cNvPr id="165" name="Text Box 107">
              <a:extLst>
                <a:ext uri="{FF2B5EF4-FFF2-40B4-BE49-F238E27FC236}">
                  <a16:creationId xmlns:a16="http://schemas.microsoft.com/office/drawing/2014/main" id="{A05361A9-24BB-C941-9778-99FA23064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2   0   1</a:t>
              </a:r>
            </a:p>
          </p:txBody>
        </p:sp>
        <p:sp>
          <p:nvSpPr>
            <p:cNvPr id="166" name="Text Box 108">
              <a:extLst>
                <a:ext uri="{FF2B5EF4-FFF2-40B4-BE49-F238E27FC236}">
                  <a16:creationId xmlns:a16="http://schemas.microsoft.com/office/drawing/2014/main" id="{09A4DD37-56D5-F44F-87FF-73055D372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3  1   0</a:t>
              </a:r>
            </a:p>
          </p:txBody>
        </p:sp>
        <p:sp>
          <p:nvSpPr>
            <p:cNvPr id="167" name="Text Box 109">
              <a:extLst>
                <a:ext uri="{FF2B5EF4-FFF2-40B4-BE49-F238E27FC236}">
                  <a16:creationId xmlns:a16="http://schemas.microsoft.com/office/drawing/2014/main" id="{DDFCB738-7B77-3145-AD8A-D8D6FFF76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2  0   1</a:t>
              </a:r>
            </a:p>
          </p:txBody>
        </p:sp>
        <p:sp>
          <p:nvSpPr>
            <p:cNvPr id="168" name="Text Box 110">
              <a:extLst>
                <a:ext uri="{FF2B5EF4-FFF2-40B4-BE49-F238E27FC236}">
                  <a16:creationId xmlns:a16="http://schemas.microsoft.com/office/drawing/2014/main" id="{8D3448C5-9AAA-8544-B930-DCC7AA33F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3  1   0</a:t>
              </a:r>
            </a:p>
          </p:txBody>
        </p:sp>
        <p:sp>
          <p:nvSpPr>
            <p:cNvPr id="169" name="Text Box 111">
              <a:extLst>
                <a:ext uri="{FF2B5EF4-FFF2-40B4-BE49-F238E27FC236}">
                  <a16:creationId xmlns:a16="http://schemas.microsoft.com/office/drawing/2014/main" id="{5F7526AB-6759-C44E-AB91-7171F6C81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2  0   1</a:t>
              </a:r>
            </a:p>
          </p:txBody>
        </p:sp>
        <p:sp>
          <p:nvSpPr>
            <p:cNvPr id="170" name="Text Box 112">
              <a:extLst>
                <a:ext uri="{FF2B5EF4-FFF2-40B4-BE49-F238E27FC236}">
                  <a16:creationId xmlns:a16="http://schemas.microsoft.com/office/drawing/2014/main" id="{D9D57209-1A4D-4C4B-BF5C-85589FEF5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3  1   0</a:t>
              </a:r>
            </a:p>
          </p:txBody>
        </p:sp>
        <p:sp>
          <p:nvSpPr>
            <p:cNvPr id="171" name="Line 119">
              <a:extLst>
                <a:ext uri="{FF2B5EF4-FFF2-40B4-BE49-F238E27FC236}">
                  <a16:creationId xmlns:a16="http://schemas.microsoft.com/office/drawing/2014/main" id="{05008BB1-8BC7-5D41-989B-D3579E28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7200" y="1981200"/>
              <a:ext cx="762000" cy="160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72" name="Line 120">
              <a:extLst>
                <a:ext uri="{FF2B5EF4-FFF2-40B4-BE49-F238E27FC236}">
                  <a16:creationId xmlns:a16="http://schemas.microsoft.com/office/drawing/2014/main" id="{6FD1E4DD-CD67-F84C-B839-92CF570F8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1000" y="2057400"/>
              <a:ext cx="838200" cy="297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73" name="Line 121">
              <a:extLst>
                <a:ext uri="{FF2B5EF4-FFF2-40B4-BE49-F238E27FC236}">
                  <a16:creationId xmlns:a16="http://schemas.microsoft.com/office/drawing/2014/main" id="{8575679C-3BDE-A64C-A026-C74CE64A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2743200"/>
              <a:ext cx="1143000" cy="3200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74" name="Line 122">
              <a:extLst>
                <a:ext uri="{FF2B5EF4-FFF2-40B4-BE49-F238E27FC236}">
                  <a16:creationId xmlns:a16="http://schemas.microsoft.com/office/drawing/2014/main" id="{42375F01-8C94-A74A-B05B-ABAE77F45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4419600"/>
              <a:ext cx="1066800" cy="1676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75" name="Oval 167">
              <a:extLst>
                <a:ext uri="{FF2B5EF4-FFF2-40B4-BE49-F238E27FC236}">
                  <a16:creationId xmlns:a16="http://schemas.microsoft.com/office/drawing/2014/main" id="{B26A55CF-0250-0A45-85E3-4CF355F1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5867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76" name="Text Box 187">
              <a:extLst>
                <a:ext uri="{FF2B5EF4-FFF2-40B4-BE49-F238E27FC236}">
                  <a16:creationId xmlns:a16="http://schemas.microsoft.com/office/drawing/2014/main" id="{F2D1616A-CCD3-4243-B3B5-C825CA7D9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2727694" y="2024956"/>
              <a:ext cx="38343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400" i="1"/>
                <a:t>de</a:t>
              </a:r>
            </a:p>
          </p:txBody>
        </p:sp>
        <p:sp>
          <p:nvSpPr>
            <p:cNvPr id="177" name="Line 191">
              <a:extLst>
                <a:ext uri="{FF2B5EF4-FFF2-40B4-BE49-F238E27FC236}">
                  <a16:creationId xmlns:a16="http://schemas.microsoft.com/office/drawing/2014/main" id="{C20FA117-F592-384A-B960-75274EE77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78" name="Line 192">
              <a:extLst>
                <a:ext uri="{FF2B5EF4-FFF2-40B4-BE49-F238E27FC236}">
                  <a16:creationId xmlns:a16="http://schemas.microsoft.com/office/drawing/2014/main" id="{AF724175-D92A-FB41-A9DC-F9F2FF2103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179" name="Text Box 193">
              <a:extLst>
                <a:ext uri="{FF2B5EF4-FFF2-40B4-BE49-F238E27FC236}">
                  <a16:creationId xmlns:a16="http://schemas.microsoft.com/office/drawing/2014/main" id="{D438CFFD-2388-3A48-AE2E-E88A7086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   y   z</a:t>
              </a:r>
            </a:p>
          </p:txBody>
        </p:sp>
        <p:sp>
          <p:nvSpPr>
            <p:cNvPr id="180" name="Text Box 194">
              <a:extLst>
                <a:ext uri="{FF2B5EF4-FFF2-40B4-BE49-F238E27FC236}">
                  <a16:creationId xmlns:a16="http://schemas.microsoft.com/office/drawing/2014/main" id="{4AC2DE6F-3A8C-5C43-9513-91B581506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x</a:t>
              </a:r>
            </a:p>
          </p:txBody>
        </p:sp>
        <p:sp>
          <p:nvSpPr>
            <p:cNvPr id="181" name="Text Box 195">
              <a:extLst>
                <a:ext uri="{FF2B5EF4-FFF2-40B4-BE49-F238E27FC236}">
                  <a16:creationId xmlns:a16="http://schemas.microsoft.com/office/drawing/2014/main" id="{8ADFA607-B746-E34D-8F61-F586237C0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y</a:t>
              </a:r>
            </a:p>
          </p:txBody>
        </p:sp>
        <p:sp>
          <p:nvSpPr>
            <p:cNvPr id="182" name="Text Box 196">
              <a:extLst>
                <a:ext uri="{FF2B5EF4-FFF2-40B4-BE49-F238E27FC236}">
                  <a16:creationId xmlns:a16="http://schemas.microsoft.com/office/drawing/2014/main" id="{1538966C-7C10-DF4B-9641-E32F6FEA9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z</a:t>
              </a:r>
            </a:p>
          </p:txBody>
        </p:sp>
        <p:sp>
          <p:nvSpPr>
            <p:cNvPr id="183" name="Text Box 197">
              <a:extLst>
                <a:ext uri="{FF2B5EF4-FFF2-40B4-BE49-F238E27FC236}">
                  <a16:creationId xmlns:a16="http://schemas.microsoft.com/office/drawing/2014/main" id="{0C8F8A7C-6C51-AA46-8F5D-CDCB0F4C1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238" y="16716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0</a:t>
              </a:r>
            </a:p>
          </p:txBody>
        </p:sp>
        <p:sp>
          <p:nvSpPr>
            <p:cNvPr id="184" name="Text Box 225">
              <a:extLst>
                <a:ext uri="{FF2B5EF4-FFF2-40B4-BE49-F238E27FC236}">
                  <a16:creationId xmlns:a16="http://schemas.microsoft.com/office/drawing/2014/main" id="{62C1EEE0-67B4-D645-B265-9F9CCAEBA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0066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2   0   1</a:t>
              </a:r>
            </a:p>
          </p:txBody>
        </p:sp>
        <p:sp>
          <p:nvSpPr>
            <p:cNvPr id="185" name="Text Box 226">
              <a:extLst>
                <a:ext uri="{FF2B5EF4-FFF2-40B4-BE49-F238E27FC236}">
                  <a16:creationId xmlns:a16="http://schemas.microsoft.com/office/drawing/2014/main" id="{A3212B60-A7BB-5C4B-B2DB-B3879F6E8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322513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7   1   0</a:t>
              </a:r>
            </a:p>
          </p:txBody>
        </p:sp>
        <p:sp>
          <p:nvSpPr>
            <p:cNvPr id="186" name="Oval 274">
              <a:extLst>
                <a:ext uri="{FF2B5EF4-FFF2-40B4-BE49-F238E27FC236}">
                  <a16:creationId xmlns:a16="http://schemas.microsoft.com/office/drawing/2014/main" id="{2191A68F-F0CF-5A43-BA0E-0AA2147F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676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87" name="Text Box 279">
              <a:extLst>
                <a:ext uri="{FF2B5EF4-FFF2-40B4-BE49-F238E27FC236}">
                  <a16:creationId xmlns:a16="http://schemas.microsoft.com/office/drawing/2014/main" id="{35AE3563-0144-2149-B342-8E35061DD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713" y="167481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3</a:t>
              </a:r>
            </a:p>
          </p:txBody>
        </p:sp>
        <p:sp>
          <p:nvSpPr>
            <p:cNvPr id="188" name="Text Box 280">
              <a:extLst>
                <a:ext uri="{FF2B5EF4-FFF2-40B4-BE49-F238E27FC236}">
                  <a16:creationId xmlns:a16="http://schemas.microsoft.com/office/drawing/2014/main" id="{FB65B54C-B8C4-EC4A-B89D-DE20BB7C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813" y="1679575"/>
              <a:ext cx="3429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sz="1800"/>
                <a:t>2 </a:t>
              </a:r>
            </a:p>
          </p:txBody>
        </p:sp>
        <p:sp>
          <p:nvSpPr>
            <p:cNvPr id="189" name="Text Box 283">
              <a:extLst>
                <a:ext uri="{FF2B5EF4-FFF2-40B4-BE49-F238E27FC236}">
                  <a16:creationId xmlns:a16="http://schemas.microsoft.com/office/drawing/2014/main" id="{3BE681BC-63E4-5448-8CC2-0E1459ACB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6313" y="1143000"/>
              <a:ext cx="101983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custo para</a:t>
              </a:r>
            </a:p>
          </p:txBody>
        </p:sp>
      </p:grpSp>
      <p:sp>
        <p:nvSpPr>
          <p:cNvPr id="190" name="Line 64">
            <a:extLst>
              <a:ext uri="{FF2B5EF4-FFF2-40B4-BE49-F238E27FC236}">
                <a16:creationId xmlns:a16="http://schemas.microsoft.com/office/drawing/2014/main" id="{8605E1E4-D849-BB4E-B06D-F9D938345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Text Box 65">
            <a:extLst>
              <a:ext uri="{FF2B5EF4-FFF2-40B4-BE49-F238E27FC236}">
                <a16:creationId xmlns:a16="http://schemas.microsoft.com/office/drawing/2014/main" id="{277C3140-A4C8-3848-91EA-B31F85BA8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79220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tempo</a:t>
            </a:r>
          </a:p>
        </p:txBody>
      </p:sp>
    </p:spTree>
    <p:extLst>
      <p:ext uri="{BB962C8B-B14F-4D97-AF65-F5344CB8AC3E}">
        <p14:creationId xmlns:p14="http://schemas.microsoft.com/office/powerpoint/2010/main" val="233058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pt-BR" b="0" dirty="0"/>
              <a:t>Controlador </a:t>
            </a:r>
            <a:r>
              <a:rPr lang="pt-BR" b="0" dirty="0" err="1"/>
              <a:t>OpenDaylight</a:t>
            </a:r>
            <a:r>
              <a:rPr lang="pt-BR" b="0" dirty="0"/>
              <a:t> (ODL)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124</a:t>
            </a:fld>
            <a:endParaRPr lang="pt-BR" dirty="0"/>
          </a:p>
        </p:txBody>
      </p:sp>
      <p:sp>
        <p:nvSpPr>
          <p:cNvPr id="162" name="Rounded Rectangle 161">
            <a:extLst>
              <a:ext uri="{FF2B5EF4-FFF2-40B4-BE49-F238E27FC236}">
                <a16:creationId xmlns:a16="http://schemas.microsoft.com/office/drawing/2014/main" id="{C8CC017A-00C4-9946-A15C-67BB2E830C62}"/>
              </a:ext>
            </a:extLst>
          </p:cNvPr>
          <p:cNvSpPr/>
          <p:nvPr/>
        </p:nvSpPr>
        <p:spPr>
          <a:xfrm>
            <a:off x="1308970" y="4619179"/>
            <a:ext cx="4650377" cy="608051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81552" y="1744109"/>
            <a:ext cx="382266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pt-BR" sz="1400" dirty="0"/>
              <a:t>Orquestração e Aplicações de Rede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5899099" y="5275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pt-BR" sz="1400" dirty="0"/>
              <a:t>API sul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9BC885E-78A5-8040-BF18-CE689C6B08AA}"/>
              </a:ext>
            </a:extLst>
          </p:cNvPr>
          <p:cNvCxnSpPr/>
          <p:nvPr/>
        </p:nvCxnSpPr>
        <p:spPr>
          <a:xfrm>
            <a:off x="1309488" y="5372503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7BF5FF90-0F5D-2747-A02F-8A87EA67E8F7}"/>
              </a:ext>
            </a:extLst>
          </p:cNvPr>
          <p:cNvSpPr txBox="1"/>
          <p:nvPr/>
        </p:nvSpPr>
        <p:spPr>
          <a:xfrm>
            <a:off x="5995216" y="4715575"/>
            <a:ext cx="1897871" cy="494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pt-BR" sz="1600" dirty="0"/>
              <a:t>Service </a:t>
            </a:r>
            <a:r>
              <a:rPr lang="pt-BR" sz="1600" dirty="0" err="1"/>
              <a:t>Abstraction</a:t>
            </a:r>
            <a:r>
              <a:rPr lang="pt-BR" sz="1600" dirty="0"/>
              <a:t> </a:t>
            </a:r>
            <a:r>
              <a:rPr lang="pt-BR" sz="1600" dirty="0" err="1"/>
              <a:t>Layer</a:t>
            </a:r>
            <a:r>
              <a:rPr lang="pt-BR" sz="1600" dirty="0"/>
              <a:t> (SAL)</a:t>
            </a: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FFB315C9-1489-AE40-95EE-74F812551DAE}"/>
              </a:ext>
            </a:extLst>
          </p:cNvPr>
          <p:cNvGrpSpPr/>
          <p:nvPr/>
        </p:nvGrpSpPr>
        <p:grpSpPr>
          <a:xfrm>
            <a:off x="2093457" y="4642702"/>
            <a:ext cx="1432506" cy="562610"/>
            <a:chOff x="1241687" y="4404708"/>
            <a:chExt cx="1432506" cy="562610"/>
          </a:xfrm>
        </p:grpSpPr>
        <p:sp>
          <p:nvSpPr>
            <p:cNvPr id="169" name="Can 168">
              <a:extLst>
                <a:ext uri="{FF2B5EF4-FFF2-40B4-BE49-F238E27FC236}">
                  <a16:creationId xmlns:a16="http://schemas.microsoft.com/office/drawing/2014/main" id="{9953BCEF-D2AD-5946-98C0-53736B109982}"/>
                </a:ext>
              </a:extLst>
            </p:cNvPr>
            <p:cNvSpPr/>
            <p:nvPr/>
          </p:nvSpPr>
          <p:spPr>
            <a:xfrm>
              <a:off x="1255867" y="4404708"/>
              <a:ext cx="1383280" cy="550146"/>
            </a:xfrm>
            <a:prstGeom prst="can">
              <a:avLst/>
            </a:prstGeom>
            <a:gradFill flip="none" rotWithShape="1">
              <a:gsLst>
                <a:gs pos="2000">
                  <a:schemeClr val="accent6">
                    <a:lumMod val="20000"/>
                    <a:lumOff val="80000"/>
                  </a:schemeClr>
                </a:gs>
                <a:gs pos="100000">
                  <a:schemeClr val="accent6">
                    <a:lumMod val="40000"/>
                    <a:lumOff val="60000"/>
                  </a:schemeClr>
                </a:gs>
              </a:gsLst>
              <a:lin ang="10800000" scaled="0"/>
              <a:tileRect/>
            </a:gra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8FD4CC5-F553-244B-B2C9-9A547EC20D2D}"/>
                </a:ext>
              </a:extLst>
            </p:cNvPr>
            <p:cNvSpPr txBox="1"/>
            <p:nvPr/>
          </p:nvSpPr>
          <p:spPr>
            <a:xfrm>
              <a:off x="1241687" y="4428068"/>
              <a:ext cx="1432506" cy="5392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1200" dirty="0"/>
                <a:t>armazenamento de dados operacionais</a:t>
              </a:r>
            </a:p>
            <a:p>
              <a:pPr algn="ctr">
                <a:lnSpc>
                  <a:spcPct val="80000"/>
                </a:lnSpc>
              </a:pPr>
              <a:r>
                <a:rPr lang="pt-BR" sz="1200" dirty="0"/>
                <a:t>e de configuração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7C0880-49B6-4247-948E-F3019F060176}"/>
              </a:ext>
            </a:extLst>
          </p:cNvPr>
          <p:cNvGrpSpPr/>
          <p:nvPr/>
        </p:nvGrpSpPr>
        <p:grpSpPr>
          <a:xfrm>
            <a:off x="1235902" y="2266373"/>
            <a:ext cx="4650377" cy="608051"/>
            <a:chOff x="1235902" y="2266373"/>
            <a:chExt cx="4650377" cy="608051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650377" cy="608051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98CABA0F-314E-BA45-9AA9-E8C4D3C5FC78}"/>
                </a:ext>
              </a:extLst>
            </p:cNvPr>
            <p:cNvSpPr txBox="1"/>
            <p:nvPr/>
          </p:nvSpPr>
          <p:spPr>
            <a:xfrm>
              <a:off x="1537806" y="2409877"/>
              <a:ext cx="3977869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2000" dirty="0"/>
                <a:t>REST/RESTCONF/NETCONF APIs</a:t>
              </a:r>
            </a:p>
          </p:txBody>
        </p:sp>
      </p:grpSp>
      <p:sp>
        <p:nvSpPr>
          <p:cNvPr id="172" name="Left-Right Arrow 171">
            <a:extLst>
              <a:ext uri="{FF2B5EF4-FFF2-40B4-BE49-F238E27FC236}">
                <a16:creationId xmlns:a16="http://schemas.microsoft.com/office/drawing/2014/main" id="{CEACD9AC-2092-E047-B4D0-283CE33E7A75}"/>
              </a:ext>
            </a:extLst>
          </p:cNvPr>
          <p:cNvSpPr/>
          <p:nvPr/>
        </p:nvSpPr>
        <p:spPr>
          <a:xfrm>
            <a:off x="3955838" y="4663169"/>
            <a:ext cx="1061570" cy="484632"/>
          </a:xfrm>
          <a:prstGeom prst="leftRightArrow">
            <a:avLst/>
          </a:prstGeom>
          <a:gradFill flip="none" rotWithShape="1">
            <a:gsLst>
              <a:gs pos="50500">
                <a:schemeClr val="accent6">
                  <a:lumMod val="20000"/>
                  <a:lumOff val="80000"/>
                </a:schemeClr>
              </a:gs>
              <a:gs pos="1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40000"/>
                  <a:lumOff val="60000"/>
                </a:schemeClr>
              </a:gs>
            </a:gsLst>
            <a:lin ang="10800000" scaled="0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/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126688D-F71F-1448-B2A4-406278585436}"/>
              </a:ext>
            </a:extLst>
          </p:cNvPr>
          <p:cNvSpPr txBox="1"/>
          <p:nvPr/>
        </p:nvSpPr>
        <p:spPr>
          <a:xfrm>
            <a:off x="3952599" y="4790714"/>
            <a:ext cx="10928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pt-BR" sz="1200" dirty="0" err="1"/>
              <a:t>messaging</a:t>
            </a:r>
            <a:endParaRPr lang="pt-BR" sz="1400" dirty="0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2144A80-6860-1441-8322-658023CCBAA6}"/>
              </a:ext>
            </a:extLst>
          </p:cNvPr>
          <p:cNvGrpSpPr/>
          <p:nvPr/>
        </p:nvGrpSpPr>
        <p:grpSpPr>
          <a:xfrm>
            <a:off x="1277743" y="5455564"/>
            <a:ext cx="822085" cy="280003"/>
            <a:chOff x="1847676" y="5679179"/>
            <a:chExt cx="822085" cy="280003"/>
          </a:xfrm>
        </p:grpSpPr>
        <p:sp>
          <p:nvSpPr>
            <p:cNvPr id="199" name="Rounded Rectangle 198">
              <a:extLst>
                <a:ext uri="{FF2B5EF4-FFF2-40B4-BE49-F238E27FC236}">
                  <a16:creationId xmlns:a16="http://schemas.microsoft.com/office/drawing/2014/main" id="{04C4DFD8-4C4A-5445-B7A8-13E1A3E86DBA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6DCE99D5-D84B-F544-AF96-0E7F5BEEAD82}"/>
                </a:ext>
              </a:extLst>
            </p:cNvPr>
            <p:cNvSpPr txBox="1"/>
            <p:nvPr/>
          </p:nvSpPr>
          <p:spPr>
            <a:xfrm>
              <a:off x="1847676" y="5679179"/>
              <a:ext cx="8220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err="1"/>
                <a:t>OpenFlow</a:t>
              </a:r>
              <a:endParaRPr lang="pt-BR" sz="1200" dirty="0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705E1AB-CFA9-6D40-930E-63B6C2EA968F}"/>
              </a:ext>
            </a:extLst>
          </p:cNvPr>
          <p:cNvGrpSpPr/>
          <p:nvPr/>
        </p:nvGrpSpPr>
        <p:grpSpPr>
          <a:xfrm>
            <a:off x="2129149" y="5463049"/>
            <a:ext cx="788121" cy="276999"/>
            <a:chOff x="1868224" y="5689452"/>
            <a:chExt cx="788121" cy="276999"/>
          </a:xfrm>
        </p:grpSpPr>
        <p:sp>
          <p:nvSpPr>
            <p:cNvPr id="202" name="Rounded Rectangle 201">
              <a:extLst>
                <a:ext uri="{FF2B5EF4-FFF2-40B4-BE49-F238E27FC236}">
                  <a16:creationId xmlns:a16="http://schemas.microsoft.com/office/drawing/2014/main" id="{B017920D-3916-B147-928C-DF4E2AFFDE5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9A25D69A-84AB-9F46-B927-5BB89F11808D}"/>
                </a:ext>
              </a:extLst>
            </p:cNvPr>
            <p:cNvSpPr txBox="1"/>
            <p:nvPr/>
          </p:nvSpPr>
          <p:spPr>
            <a:xfrm>
              <a:off x="1868224" y="5689452"/>
              <a:ext cx="788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/>
                <a:t>NETCONF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D0E2116-B0E4-764D-B1DA-1FA1C18F1259}"/>
              </a:ext>
            </a:extLst>
          </p:cNvPr>
          <p:cNvGrpSpPr/>
          <p:nvPr/>
        </p:nvGrpSpPr>
        <p:grpSpPr>
          <a:xfrm>
            <a:off x="3026352" y="5450427"/>
            <a:ext cx="691362" cy="285140"/>
            <a:chOff x="1913844" y="5674042"/>
            <a:chExt cx="691362" cy="285140"/>
          </a:xfrm>
        </p:grpSpPr>
        <p:sp>
          <p:nvSpPr>
            <p:cNvPr id="205" name="Rounded Rectangle 204">
              <a:extLst>
                <a:ext uri="{FF2B5EF4-FFF2-40B4-BE49-F238E27FC236}">
                  <a16:creationId xmlns:a16="http://schemas.microsoft.com/office/drawing/2014/main" id="{A1D89E81-8E4F-6C4C-8D7B-E590715089F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CD57094C-E93F-AA40-8563-CE8F229175DE}"/>
                </a:ext>
              </a:extLst>
            </p:cNvPr>
            <p:cNvSpPr txBox="1"/>
            <p:nvPr/>
          </p:nvSpPr>
          <p:spPr>
            <a:xfrm>
              <a:off x="1960779" y="5674042"/>
              <a:ext cx="5693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t-BR" sz="1200" dirty="0"/>
                <a:t>SNMP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B5A64D2-BE93-9945-BDA8-B6C42A99F200}"/>
              </a:ext>
            </a:extLst>
          </p:cNvPr>
          <p:cNvGrpSpPr/>
          <p:nvPr/>
        </p:nvGrpSpPr>
        <p:grpSpPr>
          <a:xfrm>
            <a:off x="3812147" y="5466268"/>
            <a:ext cx="691362" cy="276999"/>
            <a:chOff x="1913844" y="5687320"/>
            <a:chExt cx="691362" cy="276999"/>
          </a:xfrm>
        </p:grpSpPr>
        <p:sp>
          <p:nvSpPr>
            <p:cNvPr id="208" name="Rounded Rectangle 207">
              <a:extLst>
                <a:ext uri="{FF2B5EF4-FFF2-40B4-BE49-F238E27FC236}">
                  <a16:creationId xmlns:a16="http://schemas.microsoft.com/office/drawing/2014/main" id="{23BDE4FD-FFFC-6548-A27B-6E8CDA904615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27BB7915-5F81-B94B-B7C8-490698C477FF}"/>
                </a:ext>
              </a:extLst>
            </p:cNvPr>
            <p:cNvSpPr txBox="1"/>
            <p:nvPr/>
          </p:nvSpPr>
          <p:spPr>
            <a:xfrm>
              <a:off x="1919204" y="5687320"/>
              <a:ext cx="62296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/>
                <a:t>OVSDB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73CC6291-81F0-B648-975A-4070B595AE4F}"/>
              </a:ext>
            </a:extLst>
          </p:cNvPr>
          <p:cNvSpPr txBox="1"/>
          <p:nvPr/>
        </p:nvSpPr>
        <p:spPr>
          <a:xfrm>
            <a:off x="4573494" y="521833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5954516" y="2068088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pt-BR" sz="1400" dirty="0"/>
              <a:t>API norte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38590" y="1613766"/>
            <a:ext cx="1225156" cy="419063"/>
            <a:chOff x="486820" y="1375772"/>
            <a:chExt cx="1225156" cy="419063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86820" y="1400881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1200" dirty="0"/>
                <a:t>Engenharia de Tráfego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1200" dirty="0"/>
                <a:t>Firewall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78138" y="1621540"/>
            <a:ext cx="1225156" cy="411155"/>
            <a:chOff x="496087" y="1375772"/>
            <a:chExt cx="1225156" cy="411155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96087" y="1395410"/>
              <a:ext cx="1225156" cy="3915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1200" dirty="0"/>
                <a:t>Balanceamento de carga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9290A5A-79D8-C54F-BE7D-ED15678C3DE9}"/>
              </a:ext>
            </a:extLst>
          </p:cNvPr>
          <p:cNvGrpSpPr/>
          <p:nvPr/>
        </p:nvGrpSpPr>
        <p:grpSpPr>
          <a:xfrm>
            <a:off x="1197240" y="2940800"/>
            <a:ext cx="4676586" cy="1531953"/>
            <a:chOff x="1197240" y="2940800"/>
            <a:chExt cx="4676586" cy="1531953"/>
          </a:xfrm>
        </p:grpSpPr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EDBC770B-4367-C147-8D54-DA6A9B7E88FA}"/>
                </a:ext>
              </a:extLst>
            </p:cNvPr>
            <p:cNvSpPr/>
            <p:nvPr/>
          </p:nvSpPr>
          <p:spPr>
            <a:xfrm>
              <a:off x="1197240" y="2952351"/>
              <a:ext cx="1608590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9938FF66-F3AB-8A45-B90A-ECB4724EDFEC}"/>
                </a:ext>
              </a:extLst>
            </p:cNvPr>
            <p:cNvSpPr/>
            <p:nvPr/>
          </p:nvSpPr>
          <p:spPr>
            <a:xfrm>
              <a:off x="2898692" y="2950264"/>
              <a:ext cx="2975134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4213E729-5A70-5E4E-BC70-B018322D1E7F}"/>
                </a:ext>
              </a:extLst>
            </p:cNvPr>
            <p:cNvSpPr txBox="1"/>
            <p:nvPr/>
          </p:nvSpPr>
          <p:spPr>
            <a:xfrm>
              <a:off x="3312101" y="2940800"/>
              <a:ext cx="224067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dirty="0"/>
                <a:t>Funções Básicas de Rede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C0A007C-03C4-CB41-8D89-3696583FC707}"/>
                </a:ext>
              </a:extLst>
            </p:cNvPr>
            <p:cNvSpPr txBox="1"/>
            <p:nvPr/>
          </p:nvSpPr>
          <p:spPr>
            <a:xfrm>
              <a:off x="1371002" y="2955542"/>
              <a:ext cx="1383280" cy="494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pt-BR" sz="1600" dirty="0"/>
                <a:t>Serviços avançados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00AAB80-44EC-1348-87C4-BA8291DA8FF4}"/>
                </a:ext>
              </a:extLst>
            </p:cNvPr>
            <p:cNvSpPr txBox="1"/>
            <p:nvPr/>
          </p:nvSpPr>
          <p:spPr>
            <a:xfrm>
              <a:off x="2282261" y="3351227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292F3003-F2A3-4443-94DA-5316A56B6831}"/>
                </a:ext>
              </a:extLst>
            </p:cNvPr>
            <p:cNvSpPr txBox="1"/>
            <p:nvPr/>
          </p:nvSpPr>
          <p:spPr>
            <a:xfrm>
              <a:off x="1381194" y="3872343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F06FAE6-C4B3-4747-A707-7FA7D62E6E67}"/>
                </a:ext>
              </a:extLst>
            </p:cNvPr>
            <p:cNvGrpSpPr/>
            <p:nvPr/>
          </p:nvGrpSpPr>
          <p:grpSpPr>
            <a:xfrm>
              <a:off x="3165461" y="3818327"/>
              <a:ext cx="1194818" cy="539250"/>
              <a:chOff x="756353" y="3662487"/>
              <a:chExt cx="1194818" cy="539250"/>
            </a:xfrm>
          </p:grpSpPr>
          <p:sp>
            <p:nvSpPr>
              <p:cNvPr id="223" name="Rounded Rectangle 222">
                <a:extLst>
                  <a:ext uri="{FF2B5EF4-FFF2-40B4-BE49-F238E27FC236}">
                    <a16:creationId xmlns:a16="http://schemas.microsoft.com/office/drawing/2014/main" id="{AD5C4249-4027-FA4F-85D5-4EECC3EC314C}"/>
                  </a:ext>
                </a:extLst>
              </p:cNvPr>
              <p:cNvSpPr/>
              <p:nvPr/>
            </p:nvSpPr>
            <p:spPr>
              <a:xfrm>
                <a:off x="896541" y="3716838"/>
                <a:ext cx="95368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646ACA9A-8D44-EA46-9FFA-45184A98824B}"/>
                  </a:ext>
                </a:extLst>
              </p:cNvPr>
              <p:cNvSpPr txBox="1"/>
              <p:nvPr/>
            </p:nvSpPr>
            <p:spPr>
              <a:xfrm>
                <a:off x="756353" y="3662487"/>
                <a:ext cx="1194818" cy="53925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1200" spc="-100" dirty="0" err="1"/>
                  <a:t>Gerenc</a:t>
                </a:r>
                <a:r>
                  <a:rPr lang="pt-BR" sz="1200" spc="-100" dirty="0"/>
                  <a:t>.</a:t>
                </a:r>
                <a:br>
                  <a:rPr lang="pt-BR" sz="1200" spc="-100" dirty="0"/>
                </a:br>
                <a:r>
                  <a:rPr lang="pt-BR" sz="1200" spc="-100" dirty="0"/>
                  <a:t>Regras de</a:t>
                </a:r>
                <a:br>
                  <a:rPr lang="pt-BR" sz="1200" spc="-100" dirty="0"/>
                </a:br>
                <a:r>
                  <a:rPr lang="pt-BR" sz="1200" spc="-100" dirty="0"/>
                  <a:t>Encaminhamento</a:t>
                </a:r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86B73F20-1720-1B49-B258-5B42001F997F}"/>
                </a:ext>
              </a:extLst>
            </p:cNvPr>
            <p:cNvGrpSpPr/>
            <p:nvPr/>
          </p:nvGrpSpPr>
          <p:grpSpPr>
            <a:xfrm>
              <a:off x="1387402" y="3442864"/>
              <a:ext cx="965146" cy="447968"/>
              <a:chOff x="926157" y="3716838"/>
              <a:chExt cx="965146" cy="447968"/>
            </a:xfrm>
          </p:grpSpPr>
          <p:sp>
            <p:nvSpPr>
              <p:cNvPr id="226" name="Rounded Rectangle 225">
                <a:extLst>
                  <a:ext uri="{FF2B5EF4-FFF2-40B4-BE49-F238E27FC236}">
                    <a16:creationId xmlns:a16="http://schemas.microsoft.com/office/drawing/2014/main" id="{2BDFB3AE-CEF7-CE47-8BBF-EDAE0CCCFE2F}"/>
                  </a:ext>
                </a:extLst>
              </p:cNvPr>
              <p:cNvSpPr/>
              <p:nvPr/>
            </p:nvSpPr>
            <p:spPr>
              <a:xfrm>
                <a:off x="969582" y="3716838"/>
                <a:ext cx="855646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C7169CC0-36BF-0644-AA5B-555597DF2A92}"/>
                  </a:ext>
                </a:extLst>
              </p:cNvPr>
              <p:cNvSpPr txBox="1"/>
              <p:nvPr/>
            </p:nvSpPr>
            <p:spPr>
              <a:xfrm>
                <a:off x="926157" y="3823171"/>
                <a:ext cx="965146" cy="268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1400" dirty="0"/>
                  <a:t>AAA</a:t>
                </a: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1EF191B-3D0D-544C-86C3-6E927FE552EB}"/>
                </a:ext>
              </a:extLst>
            </p:cNvPr>
            <p:cNvGrpSpPr/>
            <p:nvPr/>
          </p:nvGrpSpPr>
          <p:grpSpPr>
            <a:xfrm>
              <a:off x="4331648" y="3885772"/>
              <a:ext cx="965146" cy="447968"/>
              <a:chOff x="887888" y="3716838"/>
              <a:chExt cx="965146" cy="447968"/>
            </a:xfrm>
          </p:grpSpPr>
          <p:sp>
            <p:nvSpPr>
              <p:cNvPr id="229" name="Rounded Rectangle 228">
                <a:extLst>
                  <a:ext uri="{FF2B5EF4-FFF2-40B4-BE49-F238E27FC236}">
                    <a16:creationId xmlns:a16="http://schemas.microsoft.com/office/drawing/2014/main" id="{35D34F43-3A1E-1B4A-A7FF-00A19CEAE52A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6B6AA618-FE12-1E48-AE2E-47CEE186AF32}"/>
                  </a:ext>
                </a:extLst>
              </p:cNvPr>
              <p:cNvSpPr txBox="1"/>
              <p:nvPr/>
            </p:nvSpPr>
            <p:spPr>
              <a:xfrm>
                <a:off x="887888" y="3758679"/>
                <a:ext cx="965146" cy="3915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1200" spc="-100" dirty="0"/>
                  <a:t>Rastreamento de hospedeiros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AFC2E7D5-F172-184E-B926-6C2FCB4FC0F7}"/>
                </a:ext>
              </a:extLst>
            </p:cNvPr>
            <p:cNvGrpSpPr/>
            <p:nvPr/>
          </p:nvGrpSpPr>
          <p:grpSpPr>
            <a:xfrm>
              <a:off x="4879504" y="3294399"/>
              <a:ext cx="965146" cy="491160"/>
              <a:chOff x="926156" y="3708871"/>
              <a:chExt cx="965146" cy="491160"/>
            </a:xfrm>
          </p:grpSpPr>
          <p:sp>
            <p:nvSpPr>
              <p:cNvPr id="232" name="Rounded Rectangle 231">
                <a:extLst>
                  <a:ext uri="{FF2B5EF4-FFF2-40B4-BE49-F238E27FC236}">
                    <a16:creationId xmlns:a16="http://schemas.microsoft.com/office/drawing/2014/main" id="{D1A6B6F0-6AFE-574F-AB3C-F91FD151E6B4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26DCB265-6CFD-A54E-B651-BAEFC6370099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1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1600" spc="-100" dirty="0" err="1"/>
                  <a:t>Gerenc</a:t>
                </a:r>
                <a:r>
                  <a:rPr lang="pt-BR" sz="1600" spc="-100" dirty="0"/>
                  <a:t>.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pt-BR" sz="1600" spc="-100" dirty="0"/>
                  <a:t>Estatísticas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471C340-ADA8-A145-BC30-FE064451FE28}"/>
                </a:ext>
              </a:extLst>
            </p:cNvPr>
            <p:cNvGrpSpPr/>
            <p:nvPr/>
          </p:nvGrpSpPr>
          <p:grpSpPr>
            <a:xfrm>
              <a:off x="3910335" y="3296780"/>
              <a:ext cx="965146" cy="455935"/>
              <a:chOff x="926156" y="3708871"/>
              <a:chExt cx="965146" cy="455935"/>
            </a:xfrm>
          </p:grpSpPr>
          <p:sp>
            <p:nvSpPr>
              <p:cNvPr id="235" name="Rounded Rectangle 234">
                <a:extLst>
                  <a:ext uri="{FF2B5EF4-FFF2-40B4-BE49-F238E27FC236}">
                    <a16:creationId xmlns:a16="http://schemas.microsoft.com/office/drawing/2014/main" id="{5ADE8F15-2C08-484D-9F8D-C2D36FEC6C8B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BCBDE58A-306C-A241-A362-4554EB7EBEFB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413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1400" spc="-100" dirty="0" err="1"/>
                  <a:t>Gerenc</a:t>
                </a:r>
                <a:r>
                  <a:rPr lang="pt-BR" sz="1400" spc="-100" dirty="0"/>
                  <a:t>.</a:t>
                </a:r>
                <a:br>
                  <a:rPr lang="pt-BR" sz="1400" spc="-100" dirty="0"/>
                </a:br>
                <a:r>
                  <a:rPr lang="pt-BR" sz="1400" spc="-100" dirty="0"/>
                  <a:t>Comutador</a:t>
                </a: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6313B34-1AF2-6349-8CFA-2978EDA6E37B}"/>
                </a:ext>
              </a:extLst>
            </p:cNvPr>
            <p:cNvGrpSpPr/>
            <p:nvPr/>
          </p:nvGrpSpPr>
          <p:grpSpPr>
            <a:xfrm>
              <a:off x="2962597" y="3320593"/>
              <a:ext cx="965146" cy="491160"/>
              <a:chOff x="944015" y="3716015"/>
              <a:chExt cx="965146" cy="491160"/>
            </a:xfrm>
          </p:grpSpPr>
          <p:sp>
            <p:nvSpPr>
              <p:cNvPr id="238" name="Rounded Rectangle 237">
                <a:extLst>
                  <a:ext uri="{FF2B5EF4-FFF2-40B4-BE49-F238E27FC236}">
                    <a16:creationId xmlns:a16="http://schemas.microsoft.com/office/drawing/2014/main" id="{BEA63EC9-3930-504D-BB05-6D8AC3927D59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pt-BR" dirty="0"/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450AF479-78E7-F347-89E4-D23398601081}"/>
                  </a:ext>
                </a:extLst>
              </p:cNvPr>
              <p:cNvSpPr txBox="1"/>
              <p:nvPr/>
            </p:nvSpPr>
            <p:spPr>
              <a:xfrm>
                <a:off x="944015" y="3716015"/>
                <a:ext cx="965146" cy="4911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pt-BR" sz="1600" spc="-100" dirty="0" err="1"/>
                  <a:t>Process</a:t>
                </a:r>
                <a:r>
                  <a:rPr lang="pt-BR" sz="1600" spc="-100" dirty="0"/>
                  <a:t>.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pt-BR" sz="1600" spc="-100" dirty="0"/>
                  <a:t>Topologia</a:t>
                </a:r>
                <a:endParaRPr lang="pt-BR" sz="1200" spc="-100" dirty="0"/>
              </a:p>
            </p:txBody>
          </p:sp>
        </p:grpSp>
      </p:grpSp>
      <p:sp>
        <p:nvSpPr>
          <p:cNvPr id="240" name="Content Placeholder 3">
            <a:extLst>
              <a:ext uri="{FF2B5EF4-FFF2-40B4-BE49-F238E27FC236}">
                <a16:creationId xmlns:a16="http://schemas.microsoft.com/office/drawing/2014/main" id="{BE645AA5-E251-2C44-8CDF-9D01194C8E88}"/>
              </a:ext>
            </a:extLst>
          </p:cNvPr>
          <p:cNvSpPr txBox="1">
            <a:spLocks/>
          </p:cNvSpPr>
          <p:nvPr/>
        </p:nvSpPr>
        <p:spPr>
          <a:xfrm>
            <a:off x="8367386" y="4176785"/>
            <a:ext cx="3551495" cy="17355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pt-BR" sz="2400" dirty="0">
                <a:solidFill>
                  <a:srgbClr val="000000"/>
                </a:solidFill>
              </a:rPr>
              <a:t>Service </a:t>
            </a:r>
            <a:r>
              <a:rPr lang="pt-BR" sz="2400" dirty="0" err="1">
                <a:solidFill>
                  <a:srgbClr val="000000"/>
                </a:solidFill>
              </a:rPr>
              <a:t>Abstraction</a:t>
            </a:r>
            <a:r>
              <a:rPr lang="pt-BR" sz="2400" dirty="0">
                <a:solidFill>
                  <a:srgbClr val="000000"/>
                </a:solidFill>
              </a:rPr>
              <a:t> </a:t>
            </a:r>
            <a:r>
              <a:rPr lang="pt-BR" sz="2400" dirty="0" err="1">
                <a:solidFill>
                  <a:srgbClr val="000000"/>
                </a:solidFill>
              </a:rPr>
              <a:t>Layer</a:t>
            </a:r>
            <a:r>
              <a:rPr lang="pt-BR" sz="2400" dirty="0">
                <a:solidFill>
                  <a:srgbClr val="000000"/>
                </a:solidFill>
              </a:rPr>
              <a:t>: </a:t>
            </a:r>
          </a:p>
          <a:p>
            <a:pPr indent="-280988">
              <a:buFont typeface="Wingdings" pitchFamily="2" charset="2"/>
              <a:buChar char="§"/>
            </a:pPr>
            <a:r>
              <a:rPr lang="pt-BR" sz="2400" dirty="0">
                <a:solidFill>
                  <a:srgbClr val="000000"/>
                </a:solidFill>
              </a:rPr>
              <a:t>interconecta aplicativos e serviços internos e externos</a:t>
            </a:r>
          </a:p>
        </p:txBody>
      </p:sp>
    </p:spTree>
    <p:extLst>
      <p:ext uri="{BB962C8B-B14F-4D97-AF65-F5344CB8AC3E}">
        <p14:creationId xmlns:p14="http://schemas.microsoft.com/office/powerpoint/2010/main" val="160864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7" grpId="0"/>
      <p:bldP spid="172" grpId="0" animBg="1"/>
      <p:bldP spid="173" grpId="0"/>
      <p:bldP spid="24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rede: roteiro do “plano de controle”</a:t>
            </a:r>
            <a:endParaRPr lang="pt-BR" sz="440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pt-BR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introdução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pt-BR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protocolos de roteamento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pt-BR" altLang="en-US" sz="32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estado de enlace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vetor de distância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intra-ISP: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13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C27735F-7299-26E3-1B2C-53E759714C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4759" y="1634039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>
            <a:normAutofit fontScale="90000"/>
          </a:bodyPr>
          <a:lstStyle/>
          <a:p>
            <a:r>
              <a:rPr lang="pt-BR" b="0">
                <a:latin typeface="+mn-lt"/>
              </a:rPr>
              <a:t>Algoritmo de roteamento de estado de enlace de Dijkstra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pt-BR" sz="1100" b="0" i="0" u="none" strike="noStrike" kern="1200" cap="none" spc="0" normalizeH="0" baseline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dirty="0">
                <a:solidFill>
                  <a:srgbClr val="0000A8"/>
                </a:solidFill>
              </a:rPr>
              <a:t>centralizado: </a:t>
            </a:r>
            <a:r>
              <a:rPr lang="pt-BR" dirty="0"/>
              <a:t>topologia de rede e custos de enlace conhecidos por </a:t>
            </a:r>
            <a:r>
              <a:rPr lang="pt-BR" i="1" dirty="0"/>
              <a:t>todos</a:t>
            </a:r>
            <a:r>
              <a:rPr lang="pt-BR" dirty="0"/>
              <a:t> os nós</a:t>
            </a:r>
          </a:p>
          <a:p>
            <a:pPr lvl="1"/>
            <a:r>
              <a:rPr lang="pt-BR" dirty="0"/>
              <a:t>realizado via “transmissão de estado de enlace”</a:t>
            </a:r>
            <a:r>
              <a:rPr lang="pt-BR" altLang="ja-JP" dirty="0"/>
              <a:t> </a:t>
            </a:r>
          </a:p>
          <a:p>
            <a:pPr lvl="1"/>
            <a:r>
              <a:rPr lang="pt-BR" dirty="0"/>
              <a:t>todos os nós têm as mesmas informações</a:t>
            </a:r>
          </a:p>
          <a:p>
            <a:r>
              <a:rPr lang="pt-BR" dirty="0"/>
              <a:t>calcula os caminhos de menor custo de um nó (“origem”) para todos os outros nós</a:t>
            </a:r>
            <a:endParaRPr lang="pt-BR" altLang="ja-JP" dirty="0"/>
          </a:p>
          <a:p>
            <a:pPr lvl="1"/>
            <a:r>
              <a:rPr lang="pt-BR" dirty="0"/>
              <a:t>dá a tabela </a:t>
            </a:r>
            <a:r>
              <a:rPr lang="pt-BR" i="1" dirty="0" err="1">
                <a:solidFill>
                  <a:srgbClr val="000099"/>
                </a:solidFill>
              </a:rPr>
              <a:t>tabela</a:t>
            </a:r>
            <a:r>
              <a:rPr lang="pt-BR" i="1" dirty="0">
                <a:solidFill>
                  <a:srgbClr val="000099"/>
                </a:solidFill>
              </a:rPr>
              <a:t> de encaminhamento</a:t>
            </a:r>
            <a:r>
              <a:rPr lang="pt-BR" dirty="0"/>
              <a:t> para aquele nó</a:t>
            </a:r>
          </a:p>
          <a:p>
            <a:r>
              <a:rPr lang="pt-BR" dirty="0">
                <a:solidFill>
                  <a:srgbClr val="0000A8"/>
                </a:solidFill>
              </a:rPr>
              <a:t>iterativo: </a:t>
            </a:r>
            <a:r>
              <a:rPr lang="pt-BR" dirty="0"/>
              <a:t>após </a:t>
            </a:r>
            <a:r>
              <a:rPr lang="pt-BR" i="1" dirty="0"/>
              <a:t>k</a:t>
            </a:r>
            <a:r>
              <a:rPr lang="pt-BR" dirty="0"/>
              <a:t> iterações, sabe os caminhos de menores custos para </a:t>
            </a:r>
            <a:r>
              <a:rPr lang="pt-BR" i="1" dirty="0"/>
              <a:t>k </a:t>
            </a:r>
            <a:r>
              <a:rPr lang="pt-BR" dirty="0"/>
              <a:t>destinos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270610"/>
            <a:ext cx="4441371" cy="4919089"/>
            <a:chOff x="7315200" y="1270610"/>
            <a:chExt cx="4441371" cy="4919089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1826488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pt-BR" i="1" dirty="0" err="1">
                  <a:solidFill>
                    <a:srgbClr val="000099"/>
                  </a:solidFill>
                </a:rPr>
                <a:t>c</a:t>
              </a:r>
              <a:r>
                <a:rPr lang="pt-BR" i="1" baseline="-25000" dirty="0" err="1">
                  <a:solidFill>
                    <a:srgbClr val="000099"/>
                  </a:solidFill>
                </a:rPr>
                <a:t>x,y</a:t>
              </a:r>
              <a:r>
                <a:rPr lang="pt-BR" i="1" dirty="0">
                  <a:solidFill>
                    <a:srgbClr val="000099"/>
                  </a:solidFill>
                </a:rPr>
                <a:t>:</a:t>
              </a:r>
              <a:r>
                <a:rPr lang="pt-BR" sz="2400" i="1" dirty="0"/>
                <a:t> </a:t>
              </a:r>
              <a:r>
                <a:rPr lang="pt-BR" sz="2400" dirty="0"/>
                <a:t>custo do enlace </a:t>
              </a:r>
              <a:r>
                <a:rPr lang="pt-BR" sz="2400" u="sng" dirty="0"/>
                <a:t>direto</a:t>
              </a:r>
              <a:r>
                <a:rPr lang="pt-BR" sz="2400" dirty="0"/>
                <a:t> do nó </a:t>
              </a:r>
              <a:r>
                <a:rPr lang="pt-BR" sz="2400" i="1" dirty="0"/>
                <a:t>x</a:t>
              </a:r>
              <a:r>
                <a:rPr lang="pt-BR" sz="2400" dirty="0"/>
                <a:t> para o </a:t>
              </a:r>
              <a:r>
                <a:rPr lang="pt-BR" sz="2400" i="1" dirty="0"/>
                <a:t>y; </a:t>
              </a:r>
              <a:r>
                <a:rPr lang="pt-BR" sz="2400" dirty="0"/>
                <a:t> = ∞ se não forem vizinhos diretos.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pt-BR" i="1" dirty="0">
                  <a:solidFill>
                    <a:srgbClr val="000099"/>
                  </a:solidFill>
                </a:rPr>
                <a:t>D(v):</a:t>
              </a:r>
              <a:r>
                <a:rPr lang="pt-BR" sz="2400" i="1" dirty="0"/>
                <a:t> </a:t>
              </a:r>
              <a:r>
                <a:rPr lang="pt-BR" sz="2400" dirty="0"/>
                <a:t>estimativa </a:t>
              </a:r>
              <a:r>
                <a:rPr lang="pt-BR" sz="2400" i="1" dirty="0"/>
                <a:t>atual</a:t>
              </a:r>
              <a:r>
                <a:rPr lang="pt-BR" sz="2400" dirty="0"/>
                <a:t> do custo do caminho de menor custo da origem ao destino </a:t>
              </a:r>
              <a:r>
                <a:rPr lang="pt-BR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pt-BR" i="1" dirty="0">
                  <a:solidFill>
                    <a:srgbClr val="000099"/>
                  </a:solidFill>
                </a:rPr>
                <a:t>p(v):</a:t>
              </a:r>
              <a:r>
                <a:rPr lang="pt-BR" sz="2400" i="1" dirty="0"/>
                <a:t> </a:t>
              </a:r>
              <a:r>
                <a:rPr lang="pt-BR" sz="2400" dirty="0"/>
                <a:t>nó predecessor ao longo do caminho da origem para </a:t>
              </a:r>
              <a:r>
                <a:rPr lang="pt-BR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pt-BR" i="1" dirty="0">
                  <a:solidFill>
                    <a:srgbClr val="000099"/>
                  </a:solidFill>
                </a:rPr>
                <a:t>N</a:t>
              </a:r>
              <a:r>
                <a:rPr lang="pt-BR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pt-BR" i="1" dirty="0">
                  <a:solidFill>
                    <a:srgbClr val="000099"/>
                  </a:solidFill>
                </a:rPr>
                <a:t>:</a:t>
              </a:r>
              <a:r>
                <a:rPr lang="pt-BR" sz="2400" i="1" dirty="0"/>
                <a:t> </a:t>
              </a:r>
              <a:r>
                <a:rPr lang="pt-BR" sz="2400" dirty="0"/>
                <a:t>conjunto de nós cujo caminho de menor custo é </a:t>
              </a:r>
              <a:r>
                <a:rPr lang="pt-BR" sz="2400" i="1" dirty="0"/>
                <a:t>definitivamente</a:t>
              </a:r>
              <a:r>
                <a:rPr lang="pt-BR" sz="2400" dirty="0"/>
                <a:t> conhecido</a:t>
              </a:r>
            </a:p>
            <a:p>
              <a:pPr>
                <a:lnSpc>
                  <a:spcPct val="75000"/>
                </a:lnSpc>
              </a:pPr>
              <a:endParaRPr lang="pt-BR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575410"/>
              <a:ext cx="4441371" cy="4614289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270610"/>
              <a:ext cx="1530804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pt-BR" sz="3200" dirty="0">
                  <a:solidFill>
                    <a:srgbClr val="C00000"/>
                  </a:solidFill>
                </a:rPr>
                <a:t>notação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>
            <a:normAutofit fontScale="90000"/>
          </a:bodyPr>
          <a:lstStyle/>
          <a:p>
            <a:r>
              <a:rPr lang="pt-BR" b="0" dirty="0">
                <a:latin typeface="+mn-lt"/>
              </a:rPr>
              <a:t>Algoritmo de roteamento de estado de enlace de </a:t>
            </a:r>
            <a:r>
              <a:rPr lang="pt-BR" b="0" dirty="0" err="1">
                <a:latin typeface="+mn-lt"/>
              </a:rPr>
              <a:t>Dijkstra</a:t>
            </a:r>
            <a:endParaRPr lang="pt-BR" b="0" dirty="0">
              <a:latin typeface="+mn-lt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pt-BR" sz="1100" b="0" i="0" u="none" strike="noStrike" kern="1200" cap="none" spc="0" normalizeH="0" baseline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668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pt-BR" sz="2000" dirty="0">
                <a:latin typeface="+mn-lt"/>
              </a:rPr>
              <a:t>1  </a:t>
            </a:r>
            <a:r>
              <a:rPr lang="pt-BR" i="1" dirty="0">
                <a:solidFill>
                  <a:srgbClr val="0000A8"/>
                </a:solidFill>
                <a:latin typeface="+mn-lt"/>
              </a:rPr>
              <a:t>Inicialização:</a:t>
            </a:r>
            <a:r>
              <a:rPr lang="pt-BR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pt-BR" dirty="0">
                <a:latin typeface="+mn-lt"/>
              </a:rPr>
              <a:t>2   </a:t>
            </a:r>
            <a:r>
              <a:rPr lang="pt-BR" i="1" dirty="0">
                <a:latin typeface="+mn-lt"/>
              </a:rPr>
              <a:t> N</a:t>
            </a:r>
            <a:r>
              <a:rPr lang="pt-BR" i="1" dirty="0">
                <a:latin typeface="+mn-lt"/>
                <a:cs typeface="Arial" charset="0"/>
              </a:rPr>
              <a:t>'</a:t>
            </a:r>
            <a:r>
              <a:rPr lang="pt-BR" i="1" dirty="0">
                <a:latin typeface="+mn-lt"/>
              </a:rPr>
              <a:t> </a:t>
            </a:r>
            <a:r>
              <a:rPr lang="pt-BR" dirty="0">
                <a:latin typeface="+mn-lt"/>
              </a:rPr>
              <a:t>= {</a:t>
            </a:r>
            <a:r>
              <a:rPr lang="pt-BR" i="1" dirty="0">
                <a:latin typeface="+mn-lt"/>
              </a:rPr>
              <a:t>u</a:t>
            </a:r>
            <a:r>
              <a:rPr lang="pt-BR" dirty="0">
                <a:latin typeface="+mn-lt"/>
              </a:rPr>
              <a:t>}                              </a:t>
            </a:r>
            <a:r>
              <a:rPr lang="pt-BR" sz="1600" dirty="0">
                <a:latin typeface="Arial" panose="020B0604020202020204" pitchFamily="34" charset="0"/>
                <a:cs typeface="Arial" panose="020B0604020202020204" pitchFamily="34" charset="0"/>
              </a:rPr>
              <a:t>/* calcule o caminho de menor custo de </a:t>
            </a:r>
            <a:r>
              <a:rPr lang="pt-BR" sz="1600" i="1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r>
              <a:rPr lang="pt-BR" sz="1600" dirty="0">
                <a:latin typeface="Arial" panose="020B0604020202020204" pitchFamily="34" charset="0"/>
                <a:cs typeface="Arial" panose="020B0604020202020204" pitchFamily="34" charset="0"/>
              </a:rPr>
              <a:t> para todos os outros nós </a:t>
            </a:r>
            <a:r>
              <a:rPr lang="pt-BR" altLang="ja-JP" sz="1600" dirty="0"/>
              <a:t>*/</a:t>
            </a:r>
            <a:endParaRPr lang="pt-BR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pt-BR" dirty="0">
                <a:latin typeface="+mn-lt"/>
              </a:rPr>
              <a:t>3    Para todos os nós </a:t>
            </a:r>
            <a:r>
              <a:rPr lang="pt-BR" i="1" dirty="0">
                <a:latin typeface="+mn-lt"/>
              </a:rPr>
              <a:t>v</a:t>
            </a:r>
            <a:r>
              <a:rPr lang="pt-BR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pt-BR" dirty="0">
                <a:latin typeface="+mn-lt"/>
              </a:rPr>
              <a:t>4      se </a:t>
            </a:r>
            <a:r>
              <a:rPr lang="pt-BR" i="1" dirty="0">
                <a:latin typeface="+mn-lt"/>
              </a:rPr>
              <a:t>v</a:t>
            </a:r>
            <a:r>
              <a:rPr lang="pt-BR" dirty="0">
                <a:latin typeface="+mn-lt"/>
              </a:rPr>
              <a:t> é adjacente a </a:t>
            </a:r>
            <a:r>
              <a:rPr lang="pt-BR" i="1" dirty="0">
                <a:latin typeface="+mn-lt"/>
              </a:rPr>
              <a:t>u</a:t>
            </a:r>
            <a:r>
              <a:rPr lang="pt-BR" dirty="0">
                <a:latin typeface="+mn-lt"/>
              </a:rPr>
              <a:t>   </a:t>
            </a:r>
            <a:r>
              <a:rPr lang="pt-BR" sz="1800" dirty="0">
                <a:latin typeface="+mn-lt"/>
              </a:rPr>
              <a:t>/* </a:t>
            </a:r>
            <a:r>
              <a:rPr lang="pt-BR" sz="1800" i="1" dirty="0">
                <a:latin typeface="+mn-lt"/>
              </a:rPr>
              <a:t>u </a:t>
            </a:r>
            <a:r>
              <a:rPr lang="pt-BR" sz="1400" dirty="0">
                <a:latin typeface="+mn-lt"/>
              </a:rPr>
              <a:t>inicialmente conhece apenas o custo do caminho direto para os vizinhos diretos </a:t>
            </a:r>
            <a:r>
              <a:rPr lang="pt-BR" sz="1800" dirty="0">
                <a:latin typeface="+mn-lt"/>
              </a:rPr>
              <a:t>*/</a:t>
            </a:r>
            <a:endParaRPr lang="pt-BR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pt-BR" dirty="0">
                <a:latin typeface="+mn-lt"/>
              </a:rPr>
              <a:t>5          então </a:t>
            </a:r>
            <a:r>
              <a:rPr lang="pt-BR" i="1" dirty="0">
                <a:latin typeface="+mn-lt"/>
              </a:rPr>
              <a:t>D(v) = </a:t>
            </a:r>
            <a:r>
              <a:rPr lang="pt-BR" i="1" dirty="0" err="1">
                <a:latin typeface="+mn-lt"/>
              </a:rPr>
              <a:t>c</a:t>
            </a:r>
            <a:r>
              <a:rPr lang="pt-BR" i="1" baseline="-25000" dirty="0" err="1">
                <a:latin typeface="+mn-lt"/>
              </a:rPr>
              <a:t>u,v</a:t>
            </a:r>
            <a:r>
              <a:rPr lang="pt-BR" i="1" baseline="-25000" dirty="0">
                <a:latin typeface="+mn-lt"/>
              </a:rPr>
              <a:t>      </a:t>
            </a:r>
            <a:r>
              <a:rPr lang="pt-BR" sz="1800" baseline="-25000" dirty="0">
                <a:latin typeface="+mn-lt"/>
              </a:rPr>
              <a:t>             </a:t>
            </a:r>
            <a:r>
              <a:rPr lang="pt-BR" sz="1800" dirty="0">
                <a:latin typeface="+mn-lt"/>
              </a:rPr>
              <a:t>/* mas pode não ser o custo </a:t>
            </a:r>
            <a:r>
              <a:rPr lang="pt-BR" sz="1800" i="1" dirty="0">
                <a:latin typeface="+mn-lt"/>
              </a:rPr>
              <a:t>mínimo</a:t>
            </a:r>
            <a:r>
              <a:rPr lang="pt-BR" sz="1800" dirty="0">
                <a:latin typeface="+mn-lt"/>
              </a:rPr>
              <a:t>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pt-BR" dirty="0">
                <a:latin typeface="+mn-lt"/>
              </a:rPr>
              <a:t>6      senão </a:t>
            </a:r>
            <a:r>
              <a:rPr lang="pt-BR" i="1" dirty="0">
                <a:latin typeface="+mn-lt"/>
              </a:rPr>
              <a:t>D(v) </a:t>
            </a:r>
            <a:r>
              <a:rPr lang="pt-BR" dirty="0">
                <a:latin typeface="+mn-lt"/>
              </a:rPr>
              <a:t>= </a:t>
            </a:r>
            <a:r>
              <a:rPr lang="pt-BR" dirty="0">
                <a:latin typeface="+mn-lt"/>
                <a:cs typeface="Arial" charset="0"/>
              </a:rPr>
              <a:t>∞</a:t>
            </a:r>
            <a:r>
              <a:rPr lang="pt-BR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pt-BR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5121851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pt-BR" dirty="0">
              <a:latin typeface="+mn-lt"/>
            </a:endParaRPr>
          </a:p>
          <a:p>
            <a:r>
              <a:rPr lang="pt-BR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pt-BR" i="1" dirty="0">
                <a:solidFill>
                  <a:srgbClr val="0000A8"/>
                </a:solidFill>
                <a:latin typeface="+mn-lt"/>
              </a:rPr>
              <a:t>Loop </a:t>
            </a:r>
            <a:endParaRPr lang="pt-BR" dirty="0">
              <a:solidFill>
                <a:srgbClr val="0000A8"/>
              </a:solidFill>
              <a:latin typeface="+mn-lt"/>
            </a:endParaRPr>
          </a:p>
          <a:p>
            <a:r>
              <a:rPr lang="pt-BR" dirty="0">
                <a:latin typeface="+mn-lt"/>
              </a:rPr>
              <a:t>9     </a:t>
            </a:r>
          </a:p>
          <a:p>
            <a:r>
              <a:rPr lang="pt-BR" dirty="0">
                <a:latin typeface="+mn-lt"/>
              </a:rPr>
              <a:t>10    </a:t>
            </a:r>
          </a:p>
          <a:p>
            <a:r>
              <a:rPr lang="pt-BR" dirty="0">
                <a:latin typeface="+mn-lt"/>
              </a:rPr>
              <a:t>11</a:t>
            </a:r>
          </a:p>
          <a:p>
            <a:r>
              <a:rPr lang="pt-BR" dirty="0">
                <a:latin typeface="+mn-lt"/>
              </a:rPr>
              <a:t>12</a:t>
            </a:r>
            <a:endParaRPr lang="pt-BR" b="1" dirty="0">
              <a:solidFill>
                <a:srgbClr val="CC0000"/>
              </a:solidFill>
              <a:latin typeface="+mn-lt"/>
            </a:endParaRPr>
          </a:p>
          <a:p>
            <a:r>
              <a:rPr lang="pt-BR" dirty="0">
                <a:latin typeface="+mn-lt"/>
              </a:rPr>
              <a:t>13</a:t>
            </a:r>
          </a:p>
          <a:p>
            <a:r>
              <a:rPr lang="pt-BR" dirty="0">
                <a:latin typeface="+mn-lt"/>
              </a:rPr>
              <a:t>14</a:t>
            </a:r>
          </a:p>
          <a:p>
            <a:r>
              <a:rPr lang="pt-BR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pt-BR" i="1" dirty="0">
                <a:solidFill>
                  <a:srgbClr val="0000A8"/>
                </a:solidFill>
                <a:latin typeface="+mn-lt"/>
              </a:rPr>
              <a:t>até que todos os nós estejam em N</a:t>
            </a:r>
            <a:r>
              <a:rPr lang="pt-BR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pt-BR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8815747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pt-BR" dirty="0">
              <a:latin typeface="+mn-lt"/>
            </a:endParaRPr>
          </a:p>
          <a:p>
            <a:r>
              <a:rPr lang="pt-BR" dirty="0">
                <a:latin typeface="+mn-lt"/>
              </a:rPr>
              <a:t>encontre </a:t>
            </a:r>
            <a:r>
              <a:rPr lang="pt-BR" i="1" dirty="0">
                <a:latin typeface="+mn-lt"/>
              </a:rPr>
              <a:t>w</a:t>
            </a:r>
            <a:r>
              <a:rPr lang="pt-BR" dirty="0">
                <a:latin typeface="+mn-lt"/>
              </a:rPr>
              <a:t> que não está em </a:t>
            </a:r>
            <a:r>
              <a:rPr lang="pt-BR" i="1" dirty="0">
                <a:latin typeface="+mn-lt"/>
              </a:rPr>
              <a:t>N</a:t>
            </a:r>
            <a:r>
              <a:rPr lang="pt-BR" i="1" dirty="0">
                <a:latin typeface="+mn-lt"/>
                <a:cs typeface="Arial" charset="0"/>
              </a:rPr>
              <a:t>’</a:t>
            </a:r>
            <a:r>
              <a:rPr lang="pt-BR" i="1" dirty="0">
                <a:latin typeface="+mn-lt"/>
              </a:rPr>
              <a:t> </a:t>
            </a:r>
            <a:r>
              <a:rPr lang="pt-BR" dirty="0">
                <a:latin typeface="+mn-lt"/>
              </a:rPr>
              <a:t>tal que </a:t>
            </a:r>
            <a:r>
              <a:rPr lang="pt-BR" i="1" dirty="0">
                <a:latin typeface="+mn-lt"/>
              </a:rPr>
              <a:t>D(w) </a:t>
            </a:r>
            <a:r>
              <a:rPr lang="pt-BR" dirty="0">
                <a:latin typeface="+mn-lt"/>
              </a:rPr>
              <a:t>é um mínimo</a:t>
            </a:r>
          </a:p>
          <a:p>
            <a:r>
              <a:rPr lang="pt-BR" dirty="0">
                <a:latin typeface="+mn-lt"/>
              </a:rPr>
              <a:t>adicione </a:t>
            </a:r>
            <a:r>
              <a:rPr lang="pt-BR" i="1" dirty="0">
                <a:latin typeface="+mn-lt"/>
              </a:rPr>
              <a:t>w</a:t>
            </a:r>
            <a:r>
              <a:rPr lang="pt-BR" dirty="0">
                <a:latin typeface="+mn-lt"/>
              </a:rPr>
              <a:t> em </a:t>
            </a:r>
            <a:r>
              <a:rPr lang="pt-BR" i="1" dirty="0">
                <a:latin typeface="+mn-lt"/>
              </a:rPr>
              <a:t>N</a:t>
            </a:r>
            <a:r>
              <a:rPr lang="pt-BR" i="1" dirty="0">
                <a:latin typeface="+mn-lt"/>
                <a:cs typeface="Arial" charset="0"/>
              </a:rPr>
              <a:t>’</a:t>
            </a:r>
            <a:r>
              <a:rPr lang="pt-BR" i="1" dirty="0">
                <a:latin typeface="+mn-lt"/>
              </a:rPr>
              <a:t> </a:t>
            </a:r>
          </a:p>
          <a:p>
            <a:r>
              <a:rPr lang="pt-BR" dirty="0">
                <a:latin typeface="+mn-lt"/>
              </a:rPr>
              <a:t>atualize </a:t>
            </a:r>
            <a:r>
              <a:rPr lang="pt-BR" i="1" dirty="0">
                <a:latin typeface="+mn-lt"/>
              </a:rPr>
              <a:t>D(v) </a:t>
            </a:r>
            <a:r>
              <a:rPr lang="pt-BR" dirty="0">
                <a:latin typeface="+mn-lt"/>
              </a:rPr>
              <a:t>para todo</a:t>
            </a:r>
            <a:r>
              <a:rPr lang="pt-BR" i="1" dirty="0">
                <a:latin typeface="+mn-lt"/>
              </a:rPr>
              <a:t> v </a:t>
            </a:r>
            <a:r>
              <a:rPr lang="pt-BR" dirty="0">
                <a:latin typeface="+mn-lt"/>
              </a:rPr>
              <a:t>adjacente a </a:t>
            </a:r>
            <a:r>
              <a:rPr lang="pt-BR" i="1" dirty="0">
                <a:latin typeface="+mn-lt"/>
              </a:rPr>
              <a:t>w</a:t>
            </a:r>
            <a:r>
              <a:rPr lang="pt-BR" dirty="0">
                <a:latin typeface="+mn-lt"/>
              </a:rPr>
              <a:t> e que não está em </a:t>
            </a:r>
            <a:r>
              <a:rPr lang="pt-BR" i="1" dirty="0">
                <a:latin typeface="+mn-lt"/>
              </a:rPr>
              <a:t>N</a:t>
            </a:r>
            <a:r>
              <a:rPr lang="pt-BR" i="1" dirty="0">
                <a:latin typeface="+mn-lt"/>
                <a:cs typeface="Arial" charset="0"/>
              </a:rPr>
              <a:t>'</a:t>
            </a:r>
            <a:r>
              <a:rPr lang="pt-BR" i="1" dirty="0">
                <a:latin typeface="+mn-lt"/>
              </a:rPr>
              <a:t> </a:t>
            </a:r>
            <a:r>
              <a:rPr lang="pt-BR" dirty="0">
                <a:latin typeface="+mn-lt"/>
              </a:rPr>
              <a:t>: </a:t>
            </a:r>
          </a:p>
          <a:p>
            <a:r>
              <a:rPr lang="pt-BR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pt-BR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pt-BR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pt-BR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pt-BR" b="1" i="1" dirty="0">
                <a:solidFill>
                  <a:srgbClr val="CC0000"/>
                </a:solidFill>
                <a:latin typeface="+mn-lt"/>
              </a:rPr>
              <a:t>D(v),  D(w) + </a:t>
            </a:r>
            <a:r>
              <a:rPr lang="pt-BR" b="1" i="1" dirty="0" err="1">
                <a:solidFill>
                  <a:srgbClr val="CC0000"/>
                </a:solidFill>
                <a:latin typeface="+mn-lt"/>
              </a:rPr>
              <a:t>c</a:t>
            </a:r>
            <a:r>
              <a:rPr lang="pt-BR" b="1" i="1" baseline="-25000" dirty="0" err="1">
                <a:solidFill>
                  <a:srgbClr val="CC0000"/>
                </a:solidFill>
                <a:latin typeface="+mn-lt"/>
              </a:rPr>
              <a:t>w,v</a:t>
            </a:r>
            <a:r>
              <a:rPr lang="pt-BR" b="1" i="1" baseline="-25000" dirty="0">
                <a:solidFill>
                  <a:srgbClr val="CC0000"/>
                </a:solidFill>
                <a:latin typeface="+mn-lt"/>
              </a:rPr>
              <a:t>  </a:t>
            </a:r>
            <a:r>
              <a:rPr lang="pt-BR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pt-BR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pt-BR" sz="2000" dirty="0">
                <a:latin typeface="+mn-lt"/>
              </a:rPr>
              <a:t>/* novo caminho de menor custo para </a:t>
            </a:r>
            <a:r>
              <a:rPr lang="pt-BR" sz="2000" i="1" dirty="0">
                <a:latin typeface="+mn-lt"/>
              </a:rPr>
              <a:t>v </a:t>
            </a:r>
            <a:r>
              <a:rPr lang="pt-BR" sz="2000" dirty="0">
                <a:latin typeface="+mn-lt"/>
              </a:rPr>
              <a:t>é o antigo caminho de menor custo para </a:t>
            </a:r>
            <a:r>
              <a:rPr lang="pt-BR" sz="2000" i="1" dirty="0">
                <a:latin typeface="+mn-lt"/>
              </a:rPr>
              <a:t>v </a:t>
            </a:r>
          </a:p>
          <a:p>
            <a:pPr>
              <a:spcBef>
                <a:spcPts val="400"/>
              </a:spcBef>
            </a:pPr>
            <a:r>
              <a:rPr lang="pt-BR" sz="2000" dirty="0">
                <a:latin typeface="+mn-lt"/>
              </a:rPr>
              <a:t>ou caminho de menor custo conhecido para </a:t>
            </a:r>
            <a:r>
              <a:rPr lang="pt-BR" sz="2000" i="1" dirty="0">
                <a:latin typeface="+mn-lt"/>
              </a:rPr>
              <a:t>w</a:t>
            </a:r>
            <a:r>
              <a:rPr lang="pt-BR" sz="2000" dirty="0">
                <a:latin typeface="+mn-lt"/>
              </a:rPr>
              <a:t> mais custo direto de </a:t>
            </a:r>
            <a:r>
              <a:rPr lang="pt-BR" sz="2000" i="1" dirty="0">
                <a:latin typeface="+mn-lt"/>
              </a:rPr>
              <a:t>w</a:t>
            </a:r>
            <a:r>
              <a:rPr lang="pt-BR" sz="2000" dirty="0">
                <a:latin typeface="+mn-lt"/>
              </a:rPr>
              <a:t> para </a:t>
            </a:r>
            <a:r>
              <a:rPr lang="pt-BR" sz="2000" i="1" dirty="0">
                <a:latin typeface="+mn-lt"/>
              </a:rPr>
              <a:t>v</a:t>
            </a:r>
            <a:r>
              <a:rPr lang="pt-BR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5" y="1647825"/>
            <a:ext cx="89800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4413452" y="4056991"/>
            <a:ext cx="6815380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13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Inicialização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(passo 0):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Para todo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se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pt-BR" sz="2400" dirty="0">
                <a:solidFill>
                  <a:prstClr val="black"/>
                </a:solidFill>
                <a:latin typeface="Calibri" panose="020F0502020204030204"/>
              </a:rPr>
              <a:t>é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adjacente a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então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D(a) = </a:t>
            </a:r>
            <a:r>
              <a:rPr kumimoji="0" lang="pt-B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  <a:r>
              <a:rPr kumimoji="0" lang="pt-BR" sz="2400" b="0" i="1" u="none" strike="noStrike" kern="1200" cap="none" spc="0" normalizeH="0" baseline="-2500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u,a</a:t>
            </a:r>
            <a:r>
              <a:rPr kumimoji="0" lang="pt-BR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endParaRPr kumimoji="0" lang="pt-BR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85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5" y="1647825"/>
            <a:ext cx="89800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</a:t>
            </a:r>
            <a:r>
              <a:rPr lang="pt-BR" sz="2000" kern="0" dirty="0">
                <a:solidFill>
                  <a:srgbClr val="000000"/>
                </a:solidFill>
              </a:rPr>
              <a:t>w</a:t>
            </a: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2092" y="3429110"/>
            <a:ext cx="122180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0892" y="3752073"/>
            <a:ext cx="741773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b="0" i="0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b="0" i="1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b="0" i="0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b="0" i="1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b="0" i="1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b="0" i="1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b="0" i="0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b="0" i="1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b="0" i="0" u="none" strike="noStrike" kern="1200" cap="none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 </a:t>
            </a:r>
            <a:endParaRPr kumimoji="0" lang="pt-BR" sz="2000" b="0" i="0" u="none" strike="noStrike" kern="1200" cap="none" normalizeH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adicione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D60C12B-CA9D-6543-A68D-C936C6CE5E54}"/>
              </a:ext>
            </a:extLst>
          </p:cNvPr>
          <p:cNvGrpSpPr/>
          <p:nvPr/>
        </p:nvGrpSpPr>
        <p:grpSpPr>
          <a:xfrm>
            <a:off x="3119488" y="1277257"/>
            <a:ext cx="4176312" cy="1355408"/>
            <a:chOff x="3119488" y="1277257"/>
            <a:chExt cx="4176312" cy="1355408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0BB51FE9-3B2A-5947-8D58-8E568A2FD108}"/>
                </a:ext>
              </a:extLst>
            </p:cNvPr>
            <p:cNvSpPr/>
            <p:nvPr/>
          </p:nvSpPr>
          <p:spPr>
            <a:xfrm>
              <a:off x="6845203" y="1277257"/>
              <a:ext cx="450597" cy="402666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0" name="Straight Arrow Connector 169">
              <a:extLst>
                <a:ext uri="{FF2B5EF4-FFF2-40B4-BE49-F238E27FC236}">
                  <a16:creationId xmlns:a16="http://schemas.microsoft.com/office/drawing/2014/main" id="{0BAB8D84-2299-D54C-8DF2-B7D547E53934}"/>
                </a:ext>
              </a:extLst>
            </p:cNvPr>
            <p:cNvCxnSpPr>
              <a:cxnSpLocks/>
              <a:stCxn id="169" idx="2"/>
              <a:endCxn id="171" idx="6"/>
            </p:cNvCxnSpPr>
            <p:nvPr/>
          </p:nvCxnSpPr>
          <p:spPr>
            <a:xfrm flipH="1">
              <a:off x="3421705" y="1478590"/>
              <a:ext cx="3423498" cy="1006309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336CD7A6-BFF0-864F-A9C0-5C593F3F14CE}"/>
                </a:ext>
              </a:extLst>
            </p:cNvPr>
            <p:cNvSpPr/>
            <p:nvPr/>
          </p:nvSpPr>
          <p:spPr>
            <a:xfrm>
              <a:off x="3119488" y="2337133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2145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7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roup 200">
            <a:extLst>
              <a:ext uri="{FF2B5EF4-FFF2-40B4-BE49-F238E27FC236}">
                <a16:creationId xmlns:a16="http://schemas.microsoft.com/office/drawing/2014/main" id="{4FE3D221-D37B-6E43-BD5C-9D85D700EE88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523ACA7E-7391-D44A-806F-75B7293D7DA7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53749D51-CECB-9D44-B018-F266EF41FC5F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449FB44A-FC51-6244-B19F-B77DE67800A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5" y="1647825"/>
            <a:ext cx="89800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pt-BR" sz="2400" b="0" i="0" u="none" strike="noStrike" kern="1200" cap="none" spc="0" normalizeH="0" baseline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630390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 </a:t>
            </a:r>
            <a:r>
              <a:rPr kumimoji="0" lang="pt-BR" sz="20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endParaRPr kumimoji="0" lang="pt-BR" sz="24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adicione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endParaRPr kumimoji="0" lang="pt-BR" sz="2400" b="0" i="1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  <a:endParaRPr kumimoji="0" lang="pt-BR" sz="20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 Box 3">
            <a:extLst>
              <a:ext uri="{FF2B5EF4-FFF2-40B4-BE49-F238E27FC236}">
                <a16:creationId xmlns:a16="http://schemas.microsoft.com/office/drawing/2014/main" id="{54D4CD9F-2B44-4E41-8C1C-698D78A39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83544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atualize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para todo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adjacente a </a:t>
            </a:r>
            <a:r>
              <a:rPr kumimoji="0" lang="pt-BR" sz="2000" b="0" i="1" u="none" strike="noStrike" kern="1200" cap="none" spc="-100" normalizeH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e que não está em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200" b="1" i="1" u="none" strike="noStrike" kern="1200" cap="none" spc="0" normalizeH="0" baseline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pt-BR" sz="2200" b="1" i="0" u="none" strike="noStrike" kern="1200" cap="none" spc="0" normalizeH="0" baseline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pt-BR" sz="2200" b="1" i="1" u="none" strike="noStrike" kern="1200" cap="none" spc="0" normalizeH="0" baseline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</a:t>
            </a:r>
            <a:r>
              <a:rPr kumimoji="0" lang="pt-BR" sz="2200" b="1" i="1" u="none" strike="noStrike" kern="1200" cap="none" spc="0" normalizeH="0" baseline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</a:t>
            </a:r>
            <a:r>
              <a:rPr kumimoji="0" lang="pt-BR" sz="2200" b="1" i="1" u="none" strike="noStrike" kern="1200" cap="none" spc="0" normalizeH="0" baseline="-2500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</a:t>
            </a:r>
            <a:r>
              <a:rPr kumimoji="0" lang="pt-BR" sz="2200" b="1" i="1" u="none" strike="noStrike" kern="1200" cap="none" spc="0" normalizeH="0" baseline="-2500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200" b="1" i="1" u="none" strike="noStrike" kern="1200" cap="none" spc="0" normalizeH="0" baseline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4FE5F7E-81B8-0042-A839-1B9EEAE596EE}"/>
              </a:ext>
            </a:extLst>
          </p:cNvPr>
          <p:cNvGrpSpPr/>
          <p:nvPr/>
        </p:nvGrpSpPr>
        <p:grpSpPr>
          <a:xfrm>
            <a:off x="6514034" y="5634994"/>
            <a:ext cx="5187639" cy="1034693"/>
            <a:chOff x="4625273" y="5620004"/>
            <a:chExt cx="5187639" cy="1034693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3EFA9DB6-36A1-8443-BC46-7E2E5C2CA3C9}"/>
                </a:ext>
              </a:extLst>
            </p:cNvPr>
            <p:cNvSpPr/>
            <p:nvPr/>
          </p:nvSpPr>
          <p:spPr>
            <a:xfrm>
              <a:off x="4661941" y="5696262"/>
              <a:ext cx="5066675" cy="9293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Text Box 3">
              <a:extLst>
                <a:ext uri="{FF2B5EF4-FFF2-40B4-BE49-F238E27FC236}">
                  <a16:creationId xmlns:a16="http://schemas.microsoft.com/office/drawing/2014/main" id="{350582EB-9CCF-9849-A56A-C61F6B12D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49471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1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D(v) = min ( D(v), D(x) + </a:t>
              </a:r>
              <a:r>
                <a:rPr kumimoji="0" lang="pt-BR" sz="2000" b="0" i="1" u="none" strike="noStrike" kern="1200" cap="none" spc="0" normalizeH="0" baseline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kumimoji="0" lang="pt-BR" sz="2000" b="0" i="1" u="none" strike="noStrike" kern="1200" cap="none" spc="0" normalizeH="0" baseline="-2500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x,v</a:t>
              </a:r>
              <a:r>
                <a:rPr kumimoji="0" lang="pt-BR" sz="2000" b="0" i="1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 </a:t>
              </a:r>
              <a:r>
                <a:rPr kumimoji="0" lang="pt-BR" sz="2000" b="0" i="1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min(2, 1+2) = 2 </a:t>
              </a:r>
            </a:p>
          </p:txBody>
        </p:sp>
        <p:sp>
          <p:nvSpPr>
            <p:cNvPr id="165" name="Text Box 3">
              <a:extLst>
                <a:ext uri="{FF2B5EF4-FFF2-40B4-BE49-F238E27FC236}">
                  <a16:creationId xmlns:a16="http://schemas.microsoft.com/office/drawing/2014/main" id="{6D23D369-4A04-F94C-80EB-D2103B646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1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D(x) + </a:t>
              </a:r>
              <a:r>
                <a:rPr kumimoji="0" lang="pt-BR" sz="2000" b="0" i="1" u="none" strike="noStrike" kern="1200" cap="none" spc="0" normalizeH="0" baseline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kumimoji="0" lang="pt-BR" sz="2000" b="0" i="1" u="none" strike="noStrike" kern="1200" cap="none" spc="0" normalizeH="0" baseline="-2500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x,w</a:t>
              </a:r>
              <a:r>
                <a:rPr kumimoji="0" lang="pt-BR" sz="2000" b="0" i="1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 </a:t>
              </a:r>
              <a:r>
                <a:rPr kumimoji="0" lang="pt-BR" sz="2000" b="0" i="1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(5, 1+3) = 4 </a:t>
              </a:r>
            </a:p>
          </p:txBody>
        </p:sp>
        <p:sp>
          <p:nvSpPr>
            <p:cNvPr id="166" name="Text Box 3">
              <a:extLst>
                <a:ext uri="{FF2B5EF4-FFF2-40B4-BE49-F238E27FC236}">
                  <a16:creationId xmlns:a16="http://schemas.microsoft.com/office/drawing/2014/main" id="{9A053085-7294-F842-BE4A-5164EBA43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777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1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D(y) = min ( D(y), D(x) + </a:t>
              </a:r>
              <a:r>
                <a:rPr kumimoji="0" lang="pt-BR" sz="2000" b="0" i="1" u="none" strike="noStrike" kern="1200" cap="none" spc="0" normalizeH="0" baseline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kumimoji="0" lang="pt-BR" sz="2000" b="0" i="1" u="none" strike="noStrike" kern="1200" cap="none" spc="0" normalizeH="0" baseline="-2500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x,y</a:t>
              </a:r>
              <a:r>
                <a:rPr kumimoji="0" lang="pt-BR" sz="2000" b="0" i="1" u="none" strike="noStrike" kern="1200" cap="none" spc="0" normalizeH="0" baseline="-2500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 </a:t>
              </a:r>
              <a:r>
                <a:rPr kumimoji="0" lang="pt-BR" sz="2000" b="0" i="1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min(inf,1+1) = 2 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91D4041-E2D0-984B-A342-59B7AC5550DB}"/>
              </a:ext>
            </a:extLst>
          </p:cNvPr>
          <p:cNvGrpSpPr/>
          <p:nvPr/>
        </p:nvGrpSpPr>
        <p:grpSpPr>
          <a:xfrm>
            <a:off x="11325192" y="5891134"/>
            <a:ext cx="706683" cy="802632"/>
            <a:chOff x="11325192" y="5891134"/>
            <a:chExt cx="706683" cy="802632"/>
          </a:xfrm>
        </p:grpSpPr>
        <p:pic>
          <p:nvPicPr>
            <p:cNvPr id="8" name="Picture 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A37D52F4-FDE5-2845-8949-5A1C24B98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168" name="Picture 16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CE04A19A-A505-8C4A-BBEB-B8773FAC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5144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  <a:endParaRPr lang="en-US" b="0" dirty="0">
              <a:latin typeface="+mn-lt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5" y="1647825"/>
            <a:ext cx="89800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633" y="3383072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2433" y="3706035"/>
            <a:ext cx="748666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adicione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 Box 9">
            <a:extLst>
              <a:ext uri="{FF2B5EF4-FFF2-40B4-BE49-F238E27FC236}">
                <a16:creationId xmlns:a16="http://schemas.microsoft.com/office/drawing/2014/main" id="{65B395D1-ACAF-AB4A-A53B-728973E1F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64285" y="2301914"/>
            <a:ext cx="3786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t>∞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Text Box 8">
            <a:extLst>
              <a:ext uri="{FF2B5EF4-FFF2-40B4-BE49-F238E27FC236}">
                <a16:creationId xmlns:a16="http://schemas.microsoft.com/office/drawing/2014/main" id="{C4F3D1DE-8C63-AD4B-B1C0-FE339DA1F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6722" y="2260378"/>
            <a:ext cx="5261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2,x</a:t>
            </a:r>
          </a:p>
        </p:txBody>
      </p:sp>
      <p:sp>
        <p:nvSpPr>
          <p:cNvPr id="117" name="Text Box 6">
            <a:extLst>
              <a:ext uri="{FF2B5EF4-FFF2-40B4-BE49-F238E27FC236}">
                <a16:creationId xmlns:a16="http://schemas.microsoft.com/office/drawing/2014/main" id="{C9401439-4F9A-5245-B5D8-98F93D2D3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6247" y="2271953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</p:txBody>
      </p:sp>
      <p:sp>
        <p:nvSpPr>
          <p:cNvPr id="118" name="Text Box 5">
            <a:extLst>
              <a:ext uri="{FF2B5EF4-FFF2-40B4-BE49-F238E27FC236}">
                <a16:creationId xmlns:a16="http://schemas.microsoft.com/office/drawing/2014/main" id="{05199638-1656-3440-8601-484D6E8D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633" y="2255616"/>
            <a:ext cx="5405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2,u</a:t>
            </a: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52DFC02-823F-0242-A6A7-87C32B9FF392}"/>
              </a:ext>
            </a:extLst>
          </p:cNvPr>
          <p:cNvGrpSpPr/>
          <p:nvPr/>
        </p:nvGrpSpPr>
        <p:grpSpPr>
          <a:xfrm>
            <a:off x="3117557" y="1351723"/>
            <a:ext cx="5481203" cy="1572238"/>
            <a:chOff x="-1091379" y="187714"/>
            <a:chExt cx="5481203" cy="1572238"/>
          </a:xfrm>
        </p:grpSpPr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CEFA519F-FE06-0A48-8A17-DA293779C4C4}"/>
                </a:ext>
              </a:extLst>
            </p:cNvPr>
            <p:cNvSpPr/>
            <p:nvPr/>
          </p:nvSpPr>
          <p:spPr>
            <a:xfrm>
              <a:off x="4024279" y="187714"/>
              <a:ext cx="365545" cy="33667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7" name="Straight Arrow Connector 206">
              <a:extLst>
                <a:ext uri="{FF2B5EF4-FFF2-40B4-BE49-F238E27FC236}">
                  <a16:creationId xmlns:a16="http://schemas.microsoft.com/office/drawing/2014/main" id="{C8090F2C-8033-B647-B950-11726A728ED6}"/>
                </a:ext>
              </a:extLst>
            </p:cNvPr>
            <p:cNvCxnSpPr>
              <a:cxnSpLocks/>
              <a:stCxn id="206" idx="2"/>
              <a:endCxn id="208" idx="6"/>
            </p:cNvCxnSpPr>
            <p:nvPr/>
          </p:nvCxnSpPr>
          <p:spPr>
            <a:xfrm flipH="1">
              <a:off x="-789162" y="356054"/>
              <a:ext cx="4813441" cy="1256132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C5FE25E1-AB82-7F4C-9E98-117B763167D9}"/>
                </a:ext>
              </a:extLst>
            </p:cNvPr>
            <p:cNvSpPr/>
            <p:nvPr/>
          </p:nvSpPr>
          <p:spPr>
            <a:xfrm>
              <a:off x="-1091379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cxnSp>
        <p:nvCxnSpPr>
          <p:cNvPr id="210" name="Straight Arrow Connector 209">
            <a:extLst>
              <a:ext uri="{FF2B5EF4-FFF2-40B4-BE49-F238E27FC236}">
                <a16:creationId xmlns:a16="http://schemas.microsoft.com/office/drawing/2014/main" id="{8DC1F592-D3EA-B141-B522-4F04B922D235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4435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animBg="1"/>
      <p:bldP spid="20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9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2025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1996-2025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207205F-61F1-46D5-2E50-D679C00905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13799" y="622012"/>
            <a:ext cx="3302000" cy="4051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0750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B4A4D5E-EA3A-C342-BD4B-5D42FD84497D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09C4666A-0739-D747-9911-F956173AF6C0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3E2FD13B-449B-A542-8297-BC85BC14FEA0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0" name="Straight Arrow Connector 209">
              <a:extLst>
                <a:ext uri="{FF2B5EF4-FFF2-40B4-BE49-F238E27FC236}">
                  <a16:creationId xmlns:a16="http://schemas.microsoft.com/office/drawing/2014/main" id="{001580FF-6C15-794F-AB65-D39811DB8230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  <a:endParaRPr lang="en-US" b="0" dirty="0">
              <a:latin typeface="+mn-lt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5" y="1647825"/>
            <a:ext cx="89800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826332"/>
            <a:ext cx="6166047" cy="113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adicione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119" name="Text Box 3">
            <a:extLst>
              <a:ext uri="{FF2B5EF4-FFF2-40B4-BE49-F238E27FC236}">
                <a16:creationId xmlns:a16="http://schemas.microsoft.com/office/drawing/2014/main" id="{8F59C2A4-0007-4F40-B4AB-15442E39B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83544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atualize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para todo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adjacente a </a:t>
            </a:r>
            <a:r>
              <a:rPr kumimoji="0" lang="pt-BR" sz="2000" b="0" i="1" u="none" strike="noStrike" kern="1200" cap="none" spc="-100" normalizeH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e que não está em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398422E-1EB1-DC4A-944E-B1DAB402E4DD}"/>
              </a:ext>
            </a:extLst>
          </p:cNvPr>
          <p:cNvGrpSpPr/>
          <p:nvPr/>
        </p:nvGrpSpPr>
        <p:grpSpPr>
          <a:xfrm>
            <a:off x="6497409" y="5402237"/>
            <a:ext cx="5187639" cy="1034693"/>
            <a:chOff x="4625273" y="5620004"/>
            <a:chExt cx="5187639" cy="103469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601628C-73DE-794F-B777-3EE0738C013A}"/>
                </a:ext>
              </a:extLst>
            </p:cNvPr>
            <p:cNvSpPr/>
            <p:nvPr/>
          </p:nvSpPr>
          <p:spPr>
            <a:xfrm>
              <a:off x="4661941" y="5934396"/>
              <a:ext cx="5066675" cy="69125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Text Box 3">
              <a:extLst>
                <a:ext uri="{FF2B5EF4-FFF2-40B4-BE49-F238E27FC236}">
                  <a16:creationId xmlns:a16="http://schemas.microsoft.com/office/drawing/2014/main" id="{1244B68D-FA8E-C74C-924A-A43B38E7E6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4" name="Text Box 3">
              <a:extLst>
                <a:ext uri="{FF2B5EF4-FFF2-40B4-BE49-F238E27FC236}">
                  <a16:creationId xmlns:a16="http://schemas.microsoft.com/office/drawing/2014/main" id="{A1525B23-46ED-3A4C-BC35-A13418697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D(y) + </a:t>
              </a:r>
              <a:r>
                <a:rPr kumimoji="0" lang="en-US" sz="200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lang="en-US" sz="2000" i="1" baseline="-25000" dirty="0">
                  <a:solidFill>
                    <a:prstClr val="black"/>
                  </a:solidFill>
                  <a:latin typeface="Calibri" panose="020F0502020204030204"/>
                </a:rPr>
                <a:t>y</a:t>
              </a:r>
              <a:r>
                <a:rPr kumimoji="0" lang="en-US" sz="200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2+1) = 3 </a:t>
              </a:r>
            </a:p>
          </p:txBody>
        </p:sp>
        <p:sp>
          <p:nvSpPr>
            <p:cNvPr id="215" name="Text Box 3">
              <a:extLst>
                <a:ext uri="{FF2B5EF4-FFF2-40B4-BE49-F238E27FC236}">
                  <a16:creationId xmlns:a16="http://schemas.microsoft.com/office/drawing/2014/main" id="{BFB54203-76D7-E14F-8811-A49D9AAE5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437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D(y)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y,z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min(inf,2+2) = 4  </a:t>
              </a: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9C32DC86-6E33-9543-9C89-8F3F1B0CEF86}"/>
              </a:ext>
            </a:extLst>
          </p:cNvPr>
          <p:cNvGrpSpPr/>
          <p:nvPr/>
        </p:nvGrpSpPr>
        <p:grpSpPr>
          <a:xfrm>
            <a:off x="11325192" y="5675005"/>
            <a:ext cx="706683" cy="802632"/>
            <a:chOff x="11325192" y="5891134"/>
            <a:chExt cx="706683" cy="802632"/>
          </a:xfrm>
        </p:grpSpPr>
        <p:pic>
          <p:nvPicPr>
            <p:cNvPr id="217" name="Picture 216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925DA252-1100-254E-886E-E31054C9C4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218" name="Picture 21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01C56154-A60F-024F-BBFB-A6C93EE3F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  <p:cxnSp>
        <p:nvCxnSpPr>
          <p:cNvPr id="219" name="Straight Arrow Connector 218">
            <a:extLst>
              <a:ext uri="{FF2B5EF4-FFF2-40B4-BE49-F238E27FC236}">
                <a16:creationId xmlns:a16="http://schemas.microsoft.com/office/drawing/2014/main" id="{349870A5-9F71-CB43-8128-DFD8B0AA58C1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9033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  <a:endParaRPr lang="en-US" b="0" dirty="0">
              <a:latin typeface="+mn-lt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6" y="1647825"/>
            <a:ext cx="898002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938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8185" y="3750132"/>
            <a:ext cx="734880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adicione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7430957-A0D6-EA4C-B6BF-820C3230276D}"/>
              </a:ext>
            </a:extLst>
          </p:cNvPr>
          <p:cNvGrpSpPr/>
          <p:nvPr/>
        </p:nvGrpSpPr>
        <p:grpSpPr>
          <a:xfrm>
            <a:off x="3109189" y="1355510"/>
            <a:ext cx="1542110" cy="1873826"/>
            <a:chOff x="3109189" y="1355510"/>
            <a:chExt cx="1542110" cy="1873826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015F7C7-310D-FD46-9C9C-A1683A72BDDD}"/>
                </a:ext>
              </a:extLst>
            </p:cNvPr>
            <p:cNvSpPr/>
            <p:nvPr/>
          </p:nvSpPr>
          <p:spPr>
            <a:xfrm>
              <a:off x="4336203" y="135551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8" name="Straight Arrow Connector 207">
              <a:extLst>
                <a:ext uri="{FF2B5EF4-FFF2-40B4-BE49-F238E27FC236}">
                  <a16:creationId xmlns:a16="http://schemas.microsoft.com/office/drawing/2014/main" id="{CB6EBC2E-EA66-0348-8BB3-7224B5E190A1}"/>
                </a:ext>
              </a:extLst>
            </p:cNvPr>
            <p:cNvCxnSpPr>
              <a:cxnSpLocks/>
              <a:stCxn id="207" idx="2"/>
              <a:endCxn id="219" idx="6"/>
            </p:cNvCxnSpPr>
            <p:nvPr/>
          </p:nvCxnSpPr>
          <p:spPr>
            <a:xfrm flipH="1">
              <a:off x="3411406" y="1503276"/>
              <a:ext cx="924797" cy="1578294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79D32FBA-D726-A343-8DEE-BA9A2943F951}"/>
                </a:ext>
              </a:extLst>
            </p:cNvPr>
            <p:cNvSpPr/>
            <p:nvPr/>
          </p:nvSpPr>
          <p:spPr>
            <a:xfrm>
              <a:off x="3109189" y="2933804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2E9057B-6B98-BE42-AE62-4832BA11F8FB}"/>
              </a:ext>
            </a:extLst>
          </p:cNvPr>
          <p:cNvCxnSpPr>
            <a:cxnSpLocks/>
          </p:cNvCxnSpPr>
          <p:nvPr/>
        </p:nvCxnSpPr>
        <p:spPr>
          <a:xfrm flipV="1">
            <a:off x="1137745" y="5040040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5170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 animBg="1"/>
      <p:bldP spid="2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BE35B4C-1AED-A841-AF80-60F24BC61CA4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91E4B38D-7546-F94C-8A43-DBD52AA7A376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739AB7A4-25A9-1A45-A7AC-64A8E69B1628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C05BCE45-1F78-4A42-83C7-96D7950CC9C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CD703E57-0A32-2F40-B813-84CEA4FC5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89956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atualize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para todo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adjacente a </a:t>
            </a:r>
            <a:r>
              <a:rPr kumimoji="0" lang="pt-BR" sz="2000" b="0" i="1" u="none" strike="noStrike" kern="1200" cap="none" spc="-100" normalizeH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e que não está em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0F68506E-3C2C-FA41-9AFF-AC306C688A51}"/>
              </a:ext>
            </a:extLst>
          </p:cNvPr>
          <p:cNvGrpSpPr/>
          <p:nvPr/>
        </p:nvGrpSpPr>
        <p:grpSpPr>
          <a:xfrm>
            <a:off x="6497409" y="5402237"/>
            <a:ext cx="5183535" cy="749181"/>
            <a:chOff x="4625273" y="5620004"/>
            <a:chExt cx="5183535" cy="749181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B78CF965-1E51-204E-87C1-40BC5F8B1953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A0BD265B-56BC-C648-9DAB-18969CF60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2" name="Text Box 3">
              <a:extLst>
                <a:ext uri="{FF2B5EF4-FFF2-40B4-BE49-F238E27FC236}">
                  <a16:creationId xmlns:a16="http://schemas.microsoft.com/office/drawing/2014/main" id="{E3E25232-20F1-B64B-98A3-BB2E6B5A6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35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D(v)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v,w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(3, 2+3) = 3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  <a:endParaRPr lang="en-US" b="0" dirty="0">
              <a:latin typeface="+mn-lt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5" y="1647825"/>
            <a:ext cx="89800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816172"/>
            <a:ext cx="6166047" cy="113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adicione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23" name="Straight Arrow Connector 222">
            <a:extLst>
              <a:ext uri="{FF2B5EF4-FFF2-40B4-BE49-F238E27FC236}">
                <a16:creationId xmlns:a16="http://schemas.microsoft.com/office/drawing/2014/main" id="{CB03B215-D4F4-B240-9C4C-7FD543D4FF60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2784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  <a:endParaRPr lang="en-US" b="0" dirty="0">
              <a:latin typeface="+mn-lt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5" y="1647825"/>
            <a:ext cx="89800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462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3425" y="3750132"/>
            <a:ext cx="741773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adicione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01EBFD0-D4AD-9247-9D77-B94D622E1FAA}"/>
              </a:ext>
            </a:extLst>
          </p:cNvPr>
          <p:cNvGrpSpPr/>
          <p:nvPr/>
        </p:nvGrpSpPr>
        <p:grpSpPr>
          <a:xfrm>
            <a:off x="3082834" y="1345224"/>
            <a:ext cx="2890824" cy="2192195"/>
            <a:chOff x="1559224" y="-432243"/>
            <a:chExt cx="2890824" cy="2192195"/>
          </a:xfrm>
        </p:grpSpPr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746423EF-63DD-3343-9662-5B2931DA7273}"/>
                </a:ext>
              </a:extLst>
            </p:cNvPr>
            <p:cNvSpPr/>
            <p:nvPr/>
          </p:nvSpPr>
          <p:spPr>
            <a:xfrm>
              <a:off x="4134952" y="-432243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9" name="Straight Arrow Connector 218">
              <a:extLst>
                <a:ext uri="{FF2B5EF4-FFF2-40B4-BE49-F238E27FC236}">
                  <a16:creationId xmlns:a16="http://schemas.microsoft.com/office/drawing/2014/main" id="{85760C0E-983E-B441-806E-22BCF64E7382}"/>
                </a:ext>
              </a:extLst>
            </p:cNvPr>
            <p:cNvCxnSpPr>
              <a:cxnSpLocks/>
              <a:stCxn id="216" idx="2"/>
              <a:endCxn id="223" idx="6"/>
            </p:cNvCxnSpPr>
            <p:nvPr/>
          </p:nvCxnSpPr>
          <p:spPr>
            <a:xfrm flipH="1">
              <a:off x="1861441" y="-284477"/>
              <a:ext cx="2273511" cy="189666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5D5E27BC-D759-D946-87D8-DD12082603F9}"/>
                </a:ext>
              </a:extLst>
            </p:cNvPr>
            <p:cNvSpPr/>
            <p:nvPr/>
          </p:nvSpPr>
          <p:spPr>
            <a:xfrm>
              <a:off x="1559224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cxnSp>
        <p:nvCxnSpPr>
          <p:cNvPr id="225" name="Straight Arrow Connector 224">
            <a:extLst>
              <a:ext uri="{FF2B5EF4-FFF2-40B4-BE49-F238E27FC236}">
                <a16:creationId xmlns:a16="http://schemas.microsoft.com/office/drawing/2014/main" id="{4983EAC5-E137-B845-8167-8FF621B46BC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7175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  <p:bldP spid="22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1D55AC0E-D2D6-F941-9AA6-9306F9726C0A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75F79124-CB88-0245-A13C-A9F8EF8B54A5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C662265B-7333-144C-975B-222F0D3A4281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A9ED63E9-B922-974A-A009-C20182AD3D17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6F3DAD70-4F0A-6440-969F-3CCEA1CAD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85468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atualize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para todo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adjacente a </a:t>
            </a:r>
            <a:r>
              <a:rPr kumimoji="0" lang="pt-BR" sz="2000" b="0" i="1" u="none" strike="noStrike" kern="1200" cap="none" spc="-100" normalizeH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e que não está em 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pt-BR" sz="2000" b="0" i="1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spc="-10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AB668A7-AFC7-C746-8D74-2C3BEE2C0C90}"/>
              </a:ext>
            </a:extLst>
          </p:cNvPr>
          <p:cNvGrpSpPr/>
          <p:nvPr/>
        </p:nvGrpSpPr>
        <p:grpSpPr>
          <a:xfrm>
            <a:off x="6497409" y="5402237"/>
            <a:ext cx="5103343" cy="749181"/>
            <a:chOff x="4625273" y="5620004"/>
            <a:chExt cx="5103343" cy="749181"/>
          </a:xfrm>
        </p:grpSpPr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75C3332E-25DC-5548-B18A-0DFEE9ABA6BC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Text Box 3">
              <a:extLst>
                <a:ext uri="{FF2B5EF4-FFF2-40B4-BE49-F238E27FC236}">
                  <a16:creationId xmlns:a16="http://schemas.microsoft.com/office/drawing/2014/main" id="{66CA504C-894E-9D46-958C-24EC91FC6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818E7B6F-01C5-BD4D-81E3-08541D884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08895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D(w)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3+5) = 4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  <a:endParaRPr lang="en-US" b="0" dirty="0">
              <a:latin typeface="+mn-lt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6" y="1647825"/>
            <a:ext cx="898002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623497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sz="20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sz="20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adicione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41F1CF94-F7B7-9947-B9CB-42D5664FC48B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5225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  <a:endParaRPr lang="en-US" b="0" dirty="0">
              <a:latin typeface="+mn-lt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6" y="1647825"/>
            <a:ext cx="898002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9814" y="3449670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8614" y="3772633"/>
            <a:ext cx="755559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adicione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A203BF5-54E3-A247-B525-DAD7C3FFFA30}"/>
              </a:ext>
            </a:extLst>
          </p:cNvPr>
          <p:cNvGrpSpPr/>
          <p:nvPr/>
        </p:nvGrpSpPr>
        <p:grpSpPr>
          <a:xfrm>
            <a:off x="3084763" y="1369564"/>
            <a:ext cx="6736985" cy="2493877"/>
            <a:chOff x="-2329870" y="-444558"/>
            <a:chExt cx="6736985" cy="2493877"/>
          </a:xfrm>
        </p:grpSpPr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EC7C9367-2990-6D43-A15C-2F5B4E8649C4}"/>
                </a:ext>
              </a:extLst>
            </p:cNvPr>
            <p:cNvSpPr/>
            <p:nvPr/>
          </p:nvSpPr>
          <p:spPr>
            <a:xfrm>
              <a:off x="4092019" y="-444558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5" name="Straight Arrow Connector 224">
              <a:extLst>
                <a:ext uri="{FF2B5EF4-FFF2-40B4-BE49-F238E27FC236}">
                  <a16:creationId xmlns:a16="http://schemas.microsoft.com/office/drawing/2014/main" id="{F11A43D7-7771-3E49-94AA-7FB8202B3A43}"/>
                </a:ext>
              </a:extLst>
            </p:cNvPr>
            <p:cNvCxnSpPr>
              <a:cxnSpLocks/>
              <a:stCxn id="223" idx="2"/>
              <a:endCxn id="226" idx="6"/>
            </p:cNvCxnSpPr>
            <p:nvPr/>
          </p:nvCxnSpPr>
          <p:spPr>
            <a:xfrm flipH="1">
              <a:off x="-2027653" y="-296792"/>
              <a:ext cx="6119672" cy="2198345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88F40879-FE48-7941-9529-6385E99DA5B8}"/>
                </a:ext>
              </a:extLst>
            </p:cNvPr>
            <p:cNvSpPr/>
            <p:nvPr/>
          </p:nvSpPr>
          <p:spPr>
            <a:xfrm>
              <a:off x="-2329870" y="1753787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cxnSp>
        <p:nvCxnSpPr>
          <p:cNvPr id="229" name="Straight Arrow Connector 228">
            <a:extLst>
              <a:ext uri="{FF2B5EF4-FFF2-40B4-BE49-F238E27FC236}">
                <a16:creationId xmlns:a16="http://schemas.microsoft.com/office/drawing/2014/main" id="{FF0B2969-0D91-644B-9FF5-3BB4F0D073E4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>
            <a:extLst>
              <a:ext uri="{FF2B5EF4-FFF2-40B4-BE49-F238E27FC236}">
                <a16:creationId xmlns:a16="http://schemas.microsoft.com/office/drawing/2014/main" id="{BABE8C73-6B5D-7F4B-AA15-26746F00DEF9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753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5" y="1647825"/>
            <a:ext cx="89800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6389" y="3454510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5189" y="3777473"/>
            <a:ext cx="741773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encontre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que não está em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’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tal que </a:t>
            </a:r>
            <a:r>
              <a:rPr kumimoji="0" lang="pt-BR" sz="2400" b="0" i="1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pt-BR" sz="2400" b="0" i="0" u="none" strike="noStrike" kern="1200" cap="none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é um mínimo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adicione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400" b="0" i="1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endParaRPr kumimoji="0" lang="pt-BR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Text Box 3">
            <a:extLst>
              <a:ext uri="{FF2B5EF4-FFF2-40B4-BE49-F238E27FC236}">
                <a16:creationId xmlns:a16="http://schemas.microsoft.com/office/drawing/2014/main" id="{DDAD2418-A8D1-1A4C-9685-0ABBFA899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8197" y="4910329"/>
            <a:ext cx="734117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atualize </a:t>
            </a:r>
            <a:r>
              <a:rPr kumimoji="0" lang="pt-BR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pt-BR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para todo </a:t>
            </a:r>
            <a:r>
              <a:rPr kumimoji="0" lang="pt-BR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pt-BR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adjacente a </a:t>
            </a:r>
            <a:r>
              <a:rPr kumimoji="0" lang="pt-BR" sz="2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pt-BR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e que não está em </a:t>
            </a:r>
            <a:r>
              <a:rPr kumimoji="0" lang="pt-BR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pt-BR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pt-BR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pt-BR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pt-BR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</a:t>
            </a:r>
            <a:r>
              <a:rPr kumimoji="0" lang="pt-BR" sz="22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</a:t>
            </a:r>
            <a:r>
              <a:rPr kumimoji="0" lang="pt-BR" sz="2200" b="1" i="1" u="none" strike="noStrike" kern="1200" cap="none" spc="0" normalizeH="0" baseline="-25000" noProof="0" dirty="0" err="1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</a:t>
            </a:r>
            <a:r>
              <a:rPr kumimoji="0" lang="pt-BR" sz="2200" b="1" i="1" u="none" strike="noStrike" kern="1200" cap="none" spc="0" normalizeH="0" baseline="-2500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pt-BR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cxnSp>
        <p:nvCxnSpPr>
          <p:cNvPr id="169" name="Straight Arrow Connector 168">
            <a:extLst>
              <a:ext uri="{FF2B5EF4-FFF2-40B4-BE49-F238E27FC236}">
                <a16:creationId xmlns:a16="http://schemas.microsoft.com/office/drawing/2014/main" id="{C502BE32-581E-614C-8C19-401954352B2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7BAAF5DE-5EBE-1D41-BC0E-9C07EB3F9FC5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100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pt-BR" sz="1100" b="0" i="0" u="none" strike="noStrike" kern="1200" cap="none" spc="0" normalizeH="0" baseline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5616" y="1647825"/>
            <a:ext cx="898002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  <a:endParaRPr kumimoji="0" lang="pt-BR" sz="20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  <a:endParaRPr kumimoji="0" lang="pt-BR" sz="20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  <a:endParaRPr kumimoji="0" lang="pt-BR" sz="20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  <a:endParaRPr kumimoji="0" lang="pt-BR" sz="20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  <a:endParaRPr kumimoji="0" lang="pt-BR" sz="20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pt-BR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pt-BR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pt-BR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pt-BR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pt-BR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6238503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2200" dirty="0">
                <a:latin typeface="+mn-lt"/>
              </a:rPr>
              <a:t>encontre </a:t>
            </a:r>
            <a:r>
              <a:rPr lang="pt-BR" sz="2200" i="1" dirty="0">
                <a:latin typeface="+mn-lt"/>
              </a:rPr>
              <a:t>a</a:t>
            </a:r>
            <a:r>
              <a:rPr lang="pt-BR" sz="2200" dirty="0">
                <a:latin typeface="+mn-lt"/>
              </a:rPr>
              <a:t> não em </a:t>
            </a:r>
            <a:r>
              <a:rPr lang="pt-BR" sz="2200" i="1" dirty="0">
                <a:latin typeface="+mn-lt"/>
              </a:rPr>
              <a:t>N</a:t>
            </a:r>
            <a:r>
              <a:rPr lang="pt-BR" sz="2200" i="1" dirty="0">
                <a:latin typeface="+mn-lt"/>
                <a:cs typeface="Arial" charset="0"/>
              </a:rPr>
              <a:t>’</a:t>
            </a:r>
            <a:r>
              <a:rPr lang="pt-BR" sz="2200" i="1" dirty="0">
                <a:latin typeface="+mn-lt"/>
              </a:rPr>
              <a:t> </a:t>
            </a:r>
            <a:r>
              <a:rPr lang="pt-BR" sz="2200" dirty="0">
                <a:latin typeface="+mn-lt"/>
              </a:rPr>
              <a:t>tal que </a:t>
            </a:r>
            <a:r>
              <a:rPr lang="pt-BR" sz="2200" i="1" dirty="0">
                <a:latin typeface="+mn-lt"/>
              </a:rPr>
              <a:t>D(a) </a:t>
            </a:r>
            <a:r>
              <a:rPr lang="pt-BR" sz="2200" dirty="0">
                <a:latin typeface="+mn-lt"/>
              </a:rPr>
              <a:t>é um mínimo</a:t>
            </a:r>
          </a:p>
          <a:p>
            <a:r>
              <a:rPr lang="pt-BR" sz="2200" dirty="0">
                <a:latin typeface="+mn-lt"/>
              </a:rPr>
              <a:t>adicione </a:t>
            </a:r>
            <a:r>
              <a:rPr lang="pt-BR" sz="2200" i="1" dirty="0">
                <a:latin typeface="+mn-lt"/>
              </a:rPr>
              <a:t>a</a:t>
            </a:r>
            <a:r>
              <a:rPr lang="pt-BR" sz="2200" dirty="0">
                <a:latin typeface="+mn-lt"/>
              </a:rPr>
              <a:t> em </a:t>
            </a:r>
            <a:r>
              <a:rPr lang="pt-BR" sz="2200" i="1" dirty="0">
                <a:latin typeface="+mn-lt"/>
              </a:rPr>
              <a:t>N</a:t>
            </a:r>
            <a:r>
              <a:rPr lang="pt-BR" sz="2200" i="1" dirty="0">
                <a:latin typeface="+mn-lt"/>
                <a:cs typeface="Arial" charset="0"/>
              </a:rPr>
              <a:t>’</a:t>
            </a:r>
            <a:r>
              <a:rPr lang="pt-BR" sz="2200" i="1" dirty="0">
                <a:latin typeface="+mn-lt"/>
              </a:rPr>
              <a:t> </a:t>
            </a:r>
          </a:p>
          <a:p>
            <a:r>
              <a:rPr lang="pt-BR" sz="2200" dirty="0">
                <a:latin typeface="+mn-lt"/>
              </a:rPr>
              <a:t>atualize </a:t>
            </a:r>
            <a:r>
              <a:rPr lang="pt-BR" sz="2200" i="1" dirty="0">
                <a:latin typeface="+mn-lt"/>
              </a:rPr>
              <a:t>D(b) </a:t>
            </a:r>
            <a:r>
              <a:rPr lang="pt-BR" sz="2200" dirty="0">
                <a:latin typeface="+mn-lt"/>
              </a:rPr>
              <a:t>para todo </a:t>
            </a:r>
            <a:r>
              <a:rPr lang="pt-BR" sz="2200" i="1" dirty="0">
                <a:latin typeface="+mn-lt"/>
              </a:rPr>
              <a:t>b</a:t>
            </a:r>
            <a:r>
              <a:rPr lang="pt-BR" sz="2200" dirty="0">
                <a:latin typeface="+mn-lt"/>
              </a:rPr>
              <a:t> adjacente a </a:t>
            </a:r>
            <a:r>
              <a:rPr lang="pt-BR" sz="2200" i="1" dirty="0" err="1">
                <a:latin typeface="+mn-lt"/>
              </a:rPr>
              <a:t>a</a:t>
            </a:r>
            <a:r>
              <a:rPr lang="pt-BR" sz="2200" dirty="0">
                <a:latin typeface="+mn-lt"/>
              </a:rPr>
              <a:t> e não em </a:t>
            </a:r>
            <a:r>
              <a:rPr lang="pt-BR" sz="2200" i="1" dirty="0">
                <a:latin typeface="+mn-lt"/>
              </a:rPr>
              <a:t>N</a:t>
            </a:r>
            <a:r>
              <a:rPr lang="pt-BR" sz="2200" i="1" dirty="0">
                <a:latin typeface="+mn-lt"/>
                <a:cs typeface="Arial" charset="0"/>
              </a:rPr>
              <a:t>'</a:t>
            </a:r>
            <a:r>
              <a:rPr lang="pt-BR" sz="2200" i="1" dirty="0">
                <a:latin typeface="+mn-lt"/>
              </a:rPr>
              <a:t> </a:t>
            </a:r>
            <a:r>
              <a:rPr lang="pt-BR" sz="2200" dirty="0">
                <a:latin typeface="+mn-lt"/>
              </a:rPr>
              <a:t>: </a:t>
            </a:r>
          </a:p>
          <a:p>
            <a:r>
              <a:rPr lang="pt-BR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pt-BR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pt-BR" sz="2200" b="1" i="1" dirty="0">
                <a:solidFill>
                  <a:srgbClr val="CC0000"/>
                </a:solidFill>
                <a:latin typeface="+mn-lt"/>
              </a:rPr>
              <a:t> ( D(b), D(a) + </a:t>
            </a:r>
            <a:r>
              <a:rPr lang="pt-BR" sz="2200" b="1" i="1" dirty="0" err="1">
                <a:solidFill>
                  <a:srgbClr val="CC0000"/>
                </a:solidFill>
                <a:latin typeface="+mn-lt"/>
              </a:rPr>
              <a:t>c</a:t>
            </a:r>
            <a:r>
              <a:rPr lang="pt-BR" sz="2200" b="1" i="1" baseline="-25000" dirty="0" err="1">
                <a:solidFill>
                  <a:srgbClr val="CC0000"/>
                </a:solidFill>
                <a:latin typeface="+mn-lt"/>
              </a:rPr>
              <a:t>a,b</a:t>
            </a:r>
            <a:r>
              <a:rPr lang="pt-BR" sz="2200" b="1" i="1" baseline="-25000" dirty="0">
                <a:solidFill>
                  <a:srgbClr val="CC0000"/>
                </a:solidFill>
                <a:latin typeface="+mn-lt"/>
              </a:rPr>
              <a:t> </a:t>
            </a:r>
            <a:r>
              <a:rPr lang="pt-BR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pt-BR" dirty="0"/>
              <a:t>Inicialização (passo 0): Para todo a: se </a:t>
            </a:r>
            <a:r>
              <a:rPr lang="pt-BR" i="1" dirty="0"/>
              <a:t>a</a:t>
            </a:r>
            <a:r>
              <a:rPr lang="pt-BR" dirty="0"/>
              <a:t> é adjacente então </a:t>
            </a:r>
            <a:r>
              <a:rPr lang="pt-BR" i="1" dirty="0"/>
              <a:t>D(a) = </a:t>
            </a:r>
            <a:r>
              <a:rPr lang="pt-BR" i="1" dirty="0" err="1"/>
              <a:t>c</a:t>
            </a:r>
            <a:r>
              <a:rPr lang="pt-BR" i="1" baseline="-25000" dirty="0" err="1"/>
              <a:t>u,a</a:t>
            </a:r>
            <a:r>
              <a:rPr lang="pt-BR" i="1" baseline="-25000" dirty="0"/>
              <a:t> </a:t>
            </a:r>
            <a:endParaRPr lang="pt-BR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um exemplo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pt-BR" sz="1100" b="0" i="0" u="none" strike="noStrike" kern="1200" cap="none" spc="0" normalizeH="0" baseline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724044"/>
            <a:ext cx="433605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dirty="0">
                <a:solidFill>
                  <a:srgbClr val="000000"/>
                </a:solidFill>
                <a:latin typeface="+mn-lt"/>
              </a:rPr>
              <a:t>árvore de caminhos de menores custos a partir de </a:t>
            </a:r>
            <a:r>
              <a:rPr lang="pt-BR" i="1" dirty="0">
                <a:solidFill>
                  <a:srgbClr val="000000"/>
                </a:solidFill>
                <a:latin typeface="+mn-lt"/>
              </a:rPr>
              <a:t>u </a:t>
            </a:r>
            <a:r>
              <a:rPr lang="pt-BR" dirty="0">
                <a:solidFill>
                  <a:srgbClr val="000000"/>
                </a:solidFill>
                <a:latin typeface="+mn-lt"/>
              </a:rPr>
              <a:t>resultante: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5733621" cy="2583002"/>
            <a:chOff x="6731733" y="3986393"/>
            <a:chExt cx="5733621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573362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pt-BR" dirty="0">
                  <a:solidFill>
                    <a:srgbClr val="000000"/>
                  </a:solidFill>
                  <a:latin typeface="+mn-lt"/>
                </a:rPr>
                <a:t>tabela de encaminhamento resultante em </a:t>
              </a:r>
              <a:r>
                <a:rPr lang="pt-BR" i="1" dirty="0">
                  <a:solidFill>
                    <a:srgbClr val="000000"/>
                  </a:solidFill>
                  <a:latin typeface="+mn-lt"/>
                </a:rPr>
                <a:t>u</a:t>
              </a:r>
              <a:r>
                <a:rPr lang="pt-BR" dirty="0">
                  <a:solidFill>
                    <a:srgbClr val="000000"/>
                  </a:solidFill>
                  <a:latin typeface="+mn-lt"/>
                </a:rPr>
                <a:t>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7697" cy="2074090"/>
              <a:chOff x="9178724" y="1740531"/>
              <a:chExt cx="2427697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7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pt-BR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pt-BR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pt-BR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pt-BR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pt-BR" sz="2400" dirty="0"/>
                  <a:t>z</a:t>
                </a:r>
                <a:endParaRPr lang="pt-BR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pt-BR" sz="240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pt-BR" sz="240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pt-BR" sz="240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pt-BR" sz="240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pt-BR" sz="2400"/>
                  <a:t>(u,x)</a:t>
                </a:r>
                <a:endParaRPr lang="pt-BR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342550" y="1747835"/>
                <a:ext cx="80432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600" dirty="0"/>
                  <a:t>destino</a:t>
                </a:r>
                <a:endParaRPr lang="pt-BR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829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600" spc="-100" dirty="0"/>
                  <a:t>enlace de saída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505792" cy="369332"/>
            <a:chOff x="8565265" y="4815068"/>
            <a:chExt cx="3505792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8691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dirty="0"/>
                <a:t>rota de </a:t>
              </a:r>
              <a:r>
                <a:rPr lang="pt-BR" i="1" dirty="0"/>
                <a:t>u</a:t>
              </a:r>
              <a:r>
                <a:rPr lang="pt-BR" dirty="0"/>
                <a:t> para</a:t>
              </a:r>
              <a:r>
                <a:rPr lang="pt-BR" i="1" dirty="0"/>
                <a:t> v </a:t>
              </a:r>
              <a:r>
                <a:rPr lang="pt-BR" dirty="0"/>
                <a:t>diretamente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/>
                <a:t>rota de </a:t>
              </a:r>
              <a:r>
                <a:rPr lang="pt-BR" i="1" dirty="0"/>
                <a:t>u</a:t>
              </a:r>
              <a:r>
                <a:rPr lang="pt-BR" dirty="0"/>
                <a:t> para todos os outros destinos via </a:t>
              </a:r>
              <a:r>
                <a:rPr lang="pt-BR" i="1" dirty="0"/>
                <a:t>x</a:t>
              </a:r>
              <a:r>
                <a:rPr lang="pt-BR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en-US" b="0" dirty="0">
                <a:latin typeface="+mn-lt"/>
              </a:rPr>
              <a:t>: outro </a:t>
            </a:r>
            <a:r>
              <a:rPr lang="en-US" b="0" dirty="0" err="1">
                <a:latin typeface="+mn-lt"/>
              </a:rPr>
              <a:t>exemplo</a:t>
            </a:r>
            <a:endParaRPr lang="en-US" b="0" dirty="0">
              <a:latin typeface="+mn-lt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414" y="1792545"/>
            <a:ext cx="104073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Passo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 err="1">
                <a:solidFill>
                  <a:srgbClr val="CC0000"/>
                </a:solidFill>
                <a:ea typeface="ＭＳ Ｐゴシック" charset="0"/>
              </a:rPr>
              <a:t>notas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sz="2400" dirty="0">
                <a:solidFill>
                  <a:srgbClr val="000000"/>
                </a:solidFill>
                <a:ea typeface="ＭＳ Ｐゴシック" charset="0"/>
              </a:rPr>
              <a:t>Construa a árvore de caminhos de menor custo rastreando nós predecessores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sz="2400" dirty="0">
                <a:solidFill>
                  <a:srgbClr val="000000"/>
                </a:solidFill>
                <a:ea typeface="ＭＳ Ｐゴシック" charset="0"/>
              </a:rPr>
              <a:t>empates podem existir (podem ser decididos arbitrariamente)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Plano de controle da camada de rede: nossos objetivos</a:t>
            </a:r>
            <a:endParaRPr lang="pt-B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pt-BR" sz="3200"/>
              <a:t>compreender os princípios por trás do plano de controle de rede:</a:t>
            </a:r>
          </a:p>
          <a:p>
            <a:pPr lvl="1">
              <a:buFont typeface="Arial"/>
              <a:buChar char="•"/>
              <a:defRPr/>
            </a:pPr>
            <a:r>
              <a:rPr lang="pt-BR" sz="2800"/>
              <a:t>algoritmos de roteamento tradicionais</a:t>
            </a:r>
          </a:p>
          <a:p>
            <a:pPr lvl="1">
              <a:buFont typeface="Arial"/>
              <a:buChar char="•"/>
              <a:defRPr/>
            </a:pPr>
            <a:r>
              <a:rPr lang="pt-BR" sz="2800"/>
              <a:t>controladores SDN</a:t>
            </a:r>
          </a:p>
          <a:p>
            <a:pPr lvl="1">
              <a:buFont typeface="Arial"/>
              <a:buChar char="•"/>
              <a:defRPr/>
            </a:pPr>
            <a:r>
              <a:rPr lang="pt-BR" sz="2800"/>
              <a:t>gerenciamento e configuração de redes</a:t>
            </a:r>
          </a:p>
          <a:p>
            <a:pPr marL="130175" indent="0">
              <a:buNone/>
            </a:pPr>
            <a:endParaRPr lang="pt-BR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pt-BR" sz="3200" dirty="0"/>
              <a:t>instanciação e implementação </a:t>
            </a:r>
            <a:r>
              <a:rPr lang="pt-BR" sz="3200"/>
              <a:t>na Internet:</a:t>
            </a:r>
            <a:endParaRPr lang="pt-BR" sz="3200" dirty="0"/>
          </a:p>
          <a:p>
            <a:pPr lvl="1"/>
            <a:r>
              <a:rPr lang="pt-BR" sz="2800" dirty="0"/>
              <a:t>OSPF, BGP</a:t>
            </a:r>
          </a:p>
          <a:p>
            <a:pPr lvl="1"/>
            <a:r>
              <a:rPr lang="pt-BR" sz="2800" dirty="0"/>
              <a:t>controladores </a:t>
            </a:r>
            <a:r>
              <a:rPr lang="pt-BR" sz="2800" dirty="0" err="1"/>
              <a:t>OpenFlow</a:t>
            </a:r>
            <a:r>
              <a:rPr lang="pt-BR" sz="2800" dirty="0"/>
              <a:t>, ODL e ONOS</a:t>
            </a:r>
          </a:p>
          <a:p>
            <a:pPr lvl="1"/>
            <a:r>
              <a:rPr lang="pt-BR" sz="2800" dirty="0"/>
              <a:t>Internet </a:t>
            </a:r>
            <a:r>
              <a:rPr lang="pt-BR" sz="2800" dirty="0" err="1"/>
              <a:t>Control</a:t>
            </a:r>
            <a:r>
              <a:rPr lang="pt-BR" sz="2800" dirty="0"/>
              <a:t> </a:t>
            </a:r>
            <a:r>
              <a:rPr lang="pt-BR" sz="2800" dirty="0" err="1"/>
              <a:t>Message</a:t>
            </a:r>
            <a:r>
              <a:rPr lang="pt-BR" sz="2800" dirty="0"/>
              <a:t> </a:t>
            </a:r>
            <a:r>
              <a:rPr lang="pt-BR" sz="2800" dirty="0" err="1"/>
              <a:t>Protocol</a:t>
            </a:r>
            <a:r>
              <a:rPr lang="pt-BR" sz="2800" dirty="0"/>
              <a:t>: ICMP</a:t>
            </a:r>
          </a:p>
          <a:p>
            <a:pPr lvl="1"/>
            <a:r>
              <a:rPr lang="pt-BR" sz="2800" dirty="0"/>
              <a:t>SNMP, YANG/NETCONF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20951948-B008-E644-A413-AF8F2E6FB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pt-BR" b="0" dirty="0">
                <a:latin typeface="+mn-lt"/>
              </a:rPr>
              <a:t>Algoritmo de </a:t>
            </a:r>
            <a:r>
              <a:rPr lang="pt-BR" b="0" dirty="0" err="1">
                <a:latin typeface="+mn-lt"/>
              </a:rPr>
              <a:t>Dijkstra</a:t>
            </a:r>
            <a:r>
              <a:rPr lang="pt-BR" b="0" dirty="0">
                <a:latin typeface="+mn-lt"/>
              </a:rPr>
              <a:t>: discussão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pt-BR" sz="1100" b="0" i="0" u="none" strike="noStrike" kern="1200" cap="none" spc="0" normalizeH="0" baseline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pt-BR" dirty="0">
                <a:solidFill>
                  <a:srgbClr val="CC0000"/>
                </a:solidFill>
              </a:rPr>
              <a:t>complexidade do algoritmo:</a:t>
            </a:r>
            <a:r>
              <a:rPr lang="pt-BR" dirty="0">
                <a:solidFill>
                  <a:srgbClr val="FF0000"/>
                </a:solidFill>
              </a:rPr>
              <a:t> </a:t>
            </a:r>
            <a:r>
              <a:rPr lang="pt-BR" i="1" dirty="0"/>
              <a:t>n</a:t>
            </a:r>
            <a:r>
              <a:rPr lang="pt-BR" dirty="0"/>
              <a:t> nós</a:t>
            </a:r>
          </a:p>
          <a:p>
            <a:pPr>
              <a:defRPr/>
            </a:pPr>
            <a:r>
              <a:rPr lang="pt-BR" sz="2400" dirty="0"/>
              <a:t>cada iteração </a:t>
            </a:r>
            <a:r>
              <a:rPr lang="pt-BR" sz="2400" i="1" dirty="0"/>
              <a:t>n</a:t>
            </a:r>
            <a:r>
              <a:rPr lang="pt-BR" sz="2400" dirty="0"/>
              <a:t>: precisa checar todos os nós, </a:t>
            </a:r>
            <a:r>
              <a:rPr lang="pt-BR" sz="2400" i="1" dirty="0"/>
              <a:t>w</a:t>
            </a:r>
            <a:r>
              <a:rPr lang="pt-BR" sz="2400" dirty="0"/>
              <a:t>, não em </a:t>
            </a:r>
            <a:r>
              <a:rPr lang="pt-BR" sz="2400" i="1" dirty="0"/>
              <a:t>N’</a:t>
            </a:r>
          </a:p>
          <a:p>
            <a:pPr>
              <a:defRPr/>
            </a:pPr>
            <a:r>
              <a:rPr lang="pt-BR" sz="2400" i="1" dirty="0"/>
              <a:t>n</a:t>
            </a:r>
            <a:r>
              <a:rPr lang="pt-BR" sz="2400" dirty="0"/>
              <a:t>(</a:t>
            </a:r>
            <a:r>
              <a:rPr lang="pt-BR" sz="2400" i="1" dirty="0"/>
              <a:t>n</a:t>
            </a:r>
            <a:r>
              <a:rPr lang="pt-BR" sz="2400" dirty="0"/>
              <a:t>+1)/2 comparações: complexidade O(</a:t>
            </a:r>
            <a:r>
              <a:rPr lang="pt-BR" sz="2400" i="1" dirty="0"/>
              <a:t>n</a:t>
            </a:r>
            <a:r>
              <a:rPr lang="pt-BR" sz="2400" i="1" baseline="30000" dirty="0"/>
              <a:t>2</a:t>
            </a:r>
            <a:r>
              <a:rPr lang="pt-BR" sz="2400" dirty="0"/>
              <a:t>)</a:t>
            </a:r>
          </a:p>
          <a:p>
            <a:pPr>
              <a:defRPr/>
            </a:pPr>
            <a:r>
              <a:rPr lang="pt-BR" sz="2400" dirty="0"/>
              <a:t>implementações mais eficientes possíveis: O(</a:t>
            </a:r>
            <a:r>
              <a:rPr lang="pt-BR" sz="2400" i="1" dirty="0"/>
              <a:t>n </a:t>
            </a:r>
            <a:r>
              <a:rPr lang="pt-BR" sz="2400" dirty="0"/>
              <a:t>log </a:t>
            </a:r>
            <a:r>
              <a:rPr lang="pt-BR" sz="2400" i="1" dirty="0"/>
              <a:t>n</a:t>
            </a:r>
            <a:r>
              <a:rPr lang="pt-BR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pt-BR" dirty="0">
                <a:solidFill>
                  <a:srgbClr val="CC0000"/>
                </a:solidFill>
              </a:rPr>
              <a:t>complexidade de mensagem:</a:t>
            </a:r>
            <a:r>
              <a:rPr lang="pt-BR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pt-BR" sz="2400" dirty="0"/>
              <a:t>cada roteador precisa </a:t>
            </a:r>
            <a:r>
              <a:rPr lang="pt-BR" sz="2400" i="1" dirty="0">
                <a:solidFill>
                  <a:srgbClr val="0000A8"/>
                </a:solidFill>
              </a:rPr>
              <a:t>difundir</a:t>
            </a:r>
            <a:r>
              <a:rPr lang="pt-BR" sz="2400" dirty="0"/>
              <a:t> suas informações de estado de enlace para outros </a:t>
            </a:r>
            <a:r>
              <a:rPr lang="pt-BR" sz="2400" i="1" dirty="0"/>
              <a:t>n</a:t>
            </a:r>
            <a:r>
              <a:rPr lang="pt-BR" sz="2400" dirty="0"/>
              <a:t> roteadores</a:t>
            </a:r>
          </a:p>
          <a:p>
            <a:pPr>
              <a:defRPr/>
            </a:pPr>
            <a:r>
              <a:rPr lang="pt-BR" sz="2400" dirty="0"/>
              <a:t>algoritmos de transmissão eficientes (e interessantes!): O(</a:t>
            </a:r>
            <a:r>
              <a:rPr lang="pt-BR" sz="2400" i="1" dirty="0"/>
              <a:t>n</a:t>
            </a:r>
            <a:r>
              <a:rPr lang="pt-BR" sz="2400" dirty="0"/>
              <a:t>) cruzamentos de enlaces para disseminar uma mensagem de difusão a partir de uma origem</a:t>
            </a:r>
          </a:p>
          <a:p>
            <a:pPr>
              <a:defRPr/>
            </a:pPr>
            <a:r>
              <a:rPr lang="pt-BR" sz="2400" dirty="0"/>
              <a:t>a mensagem de um roteador cruza O(</a:t>
            </a:r>
            <a:r>
              <a:rPr lang="pt-BR" sz="2400" i="1" dirty="0"/>
              <a:t>n</a:t>
            </a:r>
            <a:r>
              <a:rPr lang="pt-BR" sz="2400" dirty="0"/>
              <a:t>) enlaces: complexidade geral de mensagem: O(</a:t>
            </a:r>
            <a:r>
              <a:rPr lang="pt-BR" sz="2400" i="1" dirty="0"/>
              <a:t>n</a:t>
            </a:r>
            <a:r>
              <a:rPr lang="pt-BR" sz="2400" i="1" baseline="30000" dirty="0"/>
              <a:t>2</a:t>
            </a:r>
            <a:r>
              <a:rPr lang="pt-BR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>
            <a:normAutofit/>
          </a:bodyPr>
          <a:lstStyle/>
          <a:p>
            <a:r>
              <a:rPr lang="pt-BR" b="0">
                <a:latin typeface="+mn-lt"/>
              </a:rPr>
              <a:t>Algoritmo de Dijkstra: possíveis oscilações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pt-BR" sz="1100" b="0" i="0" u="none" strike="noStrike" kern="1200" cap="none" spc="0" normalizeH="0" baseline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 fontScale="700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pt-BR" dirty="0"/>
              <a:t>quando os custos do enlace dependem do volume de tráfego, </a:t>
            </a:r>
            <a:r>
              <a:rPr lang="pt-BR" dirty="0">
                <a:solidFill>
                  <a:srgbClr val="C00000"/>
                </a:solidFill>
              </a:rPr>
              <a:t>oscilações de rota </a:t>
            </a:r>
            <a:r>
              <a:rPr lang="pt-BR" dirty="0"/>
              <a:t>podem ocorrer</a:t>
            </a:r>
            <a:endParaRPr lang="pt-BR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910" y="5560695"/>
            <a:ext cx="15408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inicialmente</a:t>
            </a: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3209923"/>
            <a:chOff x="1560" y="2639"/>
            <a:chExt cx="1670" cy="2022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dados esses custos,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encontre um novo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roteamento….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resultando em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novos custos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58281" y="3455989"/>
            <a:ext cx="2309812" cy="3246439"/>
            <a:chOff x="1752" y="2639"/>
            <a:chExt cx="1455" cy="2045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3" y="3846"/>
              <a:ext cx="1434" cy="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dados esses custos,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encontre um novo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roteamento….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resultando em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novos custos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578343" y="3505198"/>
            <a:ext cx="2276475" cy="3197223"/>
            <a:chOff x="1684" y="2639"/>
            <a:chExt cx="1434" cy="2014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4" y="3815"/>
              <a:ext cx="1434" cy="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dados esses custos,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encontre um novo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roteamento….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resultando em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novos custos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pt-BR" dirty="0"/>
              <a:t>cenário de exemplo: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pt-BR" dirty="0"/>
              <a:t>roteamento para o destino </a:t>
            </a:r>
            <a:r>
              <a:rPr lang="pt-BR" i="1" dirty="0"/>
              <a:t>a</a:t>
            </a:r>
            <a:r>
              <a:rPr lang="pt-BR" dirty="0"/>
              <a:t>, tráfego entrando em </a:t>
            </a:r>
            <a:r>
              <a:rPr lang="pt-BR" i="1" dirty="0"/>
              <a:t>d</a:t>
            </a:r>
            <a:r>
              <a:rPr lang="pt-BR" dirty="0"/>
              <a:t>, </a:t>
            </a:r>
            <a:r>
              <a:rPr lang="pt-BR" i="1" dirty="0"/>
              <a:t>c</a:t>
            </a:r>
            <a:r>
              <a:rPr lang="pt-BR" dirty="0"/>
              <a:t>, e </a:t>
            </a:r>
            <a:r>
              <a:rPr lang="pt-BR" i="1" dirty="0"/>
              <a:t>b</a:t>
            </a:r>
            <a:r>
              <a:rPr lang="pt-BR" dirty="0"/>
              <a:t> com taxas 1, </a:t>
            </a:r>
            <a:r>
              <a:rPr lang="pt-BR" i="1" dirty="0"/>
              <a:t>e</a:t>
            </a:r>
            <a:r>
              <a:rPr lang="pt-BR" dirty="0"/>
              <a:t> (&lt;1), e 1, respectivamente.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pt-BR" dirty="0"/>
              <a:t>os custos do enlace são direcionais e dependentes do volume</a:t>
            </a:r>
          </a:p>
          <a:p>
            <a:pPr>
              <a:buFont typeface="Wingdings" charset="0"/>
              <a:buNone/>
              <a:defRPr/>
            </a:pPr>
            <a:endParaRPr lang="pt-BR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rede: roteiro do “plano de controle”</a:t>
            </a:r>
            <a:endParaRPr lang="pt-BR" sz="440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pt-BR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introdução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pt-BR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protocolos de roteamento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estado de enlace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pt-BR" altLang="en-US" sz="32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vetor de distância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intra-ISP: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32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9670A63-4051-682E-62D5-C700A2FCAC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1020" y="1638554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5394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fontScale="92500"/>
          </a:bodyPr>
          <a:lstStyle/>
          <a:p>
            <a:pPr marL="130175" indent="0">
              <a:buNone/>
            </a:pPr>
            <a:r>
              <a:rPr lang="pt-BR" sz="3200" dirty="0"/>
              <a:t>Baseado na equação de </a:t>
            </a:r>
            <a:r>
              <a:rPr lang="pt-BR" sz="3200" i="1" dirty="0" err="1">
                <a:solidFill>
                  <a:srgbClr val="0000A8"/>
                </a:solidFill>
              </a:rPr>
              <a:t>Bellman</a:t>
            </a:r>
            <a:r>
              <a:rPr lang="pt-BR" sz="3200" i="1" dirty="0">
                <a:solidFill>
                  <a:srgbClr val="0000A8"/>
                </a:solidFill>
              </a:rPr>
              <a:t>-Ford</a:t>
            </a:r>
            <a:r>
              <a:rPr lang="pt-BR" sz="3200" dirty="0"/>
              <a:t> (BF) (programação dinâmica):</a:t>
            </a:r>
          </a:p>
          <a:p>
            <a:endParaRPr lang="pt-BR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Algoritmo de vetor de distância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33</a:t>
            </a:fld>
            <a:endParaRPr lang="pt-BR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85000" lnSpcReduction="2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pt-BR" sz="3000" dirty="0">
                  <a:latin typeface="Arial" panose="020B0604020202020204" pitchFamily="34" charset="0"/>
                  <a:cs typeface="Arial" panose="020B0604020202020204" pitchFamily="34" charset="0"/>
                </a:rPr>
                <a:t>Seja </a:t>
              </a:r>
              <a:r>
                <a:rPr lang="pt-BR" sz="3000" i="1" dirty="0" err="1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pt-BR" sz="3000" i="1" baseline="-25000" dirty="0" err="1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pt-BR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pt-BR" sz="3000" dirty="0">
                  <a:latin typeface="Arial" panose="020B0604020202020204" pitchFamily="34" charset="0"/>
                  <a:cs typeface="Arial" panose="020B0604020202020204" pitchFamily="34" charset="0"/>
                </a:rPr>
                <a:t>custo do caminho de menor custo de </a:t>
              </a:r>
              <a:r>
                <a:rPr lang="pt-BR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pt-BR" sz="3000" dirty="0">
                  <a:latin typeface="Arial" panose="020B0604020202020204" pitchFamily="34" charset="0"/>
                  <a:cs typeface="Arial" panose="020B0604020202020204" pitchFamily="34" charset="0"/>
                </a:rPr>
                <a:t> para </a:t>
              </a:r>
              <a:r>
                <a:rPr lang="pt-BR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pt-BR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pt-BR" sz="3000" dirty="0">
                  <a:latin typeface="Arial" panose="020B0604020202020204" pitchFamily="34" charset="0"/>
                  <a:cs typeface="Arial" panose="020B0604020202020204" pitchFamily="34" charset="0"/>
                </a:rPr>
                <a:t>Então:</a:t>
              </a:r>
            </a:p>
            <a:p>
              <a:pPr>
                <a:buFont typeface="Wingdings" charset="0"/>
                <a:buNone/>
              </a:pPr>
              <a:r>
                <a:rPr lang="pt-BR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pt-BR" sz="3200" i="1" dirty="0" err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pt-BR" sz="3200" i="1" baseline="-25000" dirty="0" err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pt-BR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pt-BR" sz="3200" dirty="0" err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pt-BR" sz="3200" i="1" baseline="-25000" dirty="0" err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pt-BR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</a:t>
              </a:r>
              <a:r>
                <a:rPr lang="pt-BR" sz="3200" i="1" dirty="0" err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  <a:r>
                <a:rPr lang="pt-BR" sz="3200" i="1" baseline="-25000" dirty="0" err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</a:t>
              </a:r>
              <a:r>
                <a:rPr lang="pt-BR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pt-BR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</a:t>
              </a:r>
              <a:r>
                <a:rPr lang="pt-BR" sz="3200" i="1" dirty="0" err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pt-BR" sz="3200" i="1" baseline="-25000" dirty="0" err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pt-BR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pt-BR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pt-BR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374835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pt-BR" sz="2400" dirty="0">
                  <a:solidFill>
                    <a:srgbClr val="C00000"/>
                  </a:solidFill>
                </a:rPr>
                <a:t>equação de </a:t>
              </a:r>
              <a:r>
                <a:rPr lang="pt-BR" sz="2400" dirty="0" err="1">
                  <a:solidFill>
                    <a:srgbClr val="C00000"/>
                  </a:solidFill>
                </a:rPr>
                <a:t>Bellman</a:t>
              </a:r>
              <a:r>
                <a:rPr lang="pt-BR" sz="2400" dirty="0">
                  <a:solidFill>
                    <a:srgbClr val="C00000"/>
                  </a:solidFill>
                </a:rPr>
                <a:t>-Ford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9453"/>
            <a:ext cx="5075813" cy="1555039"/>
            <a:chOff x="2040982" y="4381153"/>
            <a:chExt cx="5075813" cy="1555039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507581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i="1" dirty="0">
                  <a:latin typeface="+mn-lt"/>
                </a:rPr>
                <a:t>min</a:t>
              </a:r>
              <a:r>
                <a:rPr lang="pt-BR" dirty="0">
                  <a:latin typeface="+mn-lt"/>
                </a:rPr>
                <a:t> tomado de todos os vizinhos </a:t>
              </a:r>
              <a:r>
                <a:rPr lang="pt-BR" i="1" dirty="0">
                  <a:latin typeface="+mn-lt"/>
                </a:rPr>
                <a:t>v de</a:t>
              </a:r>
              <a:r>
                <a:rPr lang="pt-BR" dirty="0">
                  <a:latin typeface="+mn-lt"/>
                </a:rPr>
                <a:t> </a:t>
              </a:r>
              <a:r>
                <a:rPr lang="pt-BR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1064" y="4381153"/>
              <a:ext cx="0" cy="1100116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pt-BR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8" y="4834891"/>
            <a:ext cx="5472398" cy="1292006"/>
            <a:chOff x="6490418" y="4834891"/>
            <a:chExt cx="5472398" cy="1292006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8" y="5295900"/>
              <a:ext cx="547239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dirty="0">
                  <a:latin typeface="+mn-lt"/>
                </a:rPr>
                <a:t>custo do caminho de menor custo estimado de </a:t>
              </a:r>
              <a:r>
                <a:rPr lang="pt-BR" i="1" dirty="0">
                  <a:latin typeface="+mn-lt"/>
                </a:rPr>
                <a:t>v</a:t>
              </a:r>
              <a:r>
                <a:rPr lang="pt-BR" dirty="0">
                  <a:latin typeface="+mn-lt"/>
                </a:rPr>
                <a:t> para </a:t>
              </a:r>
              <a:r>
                <a:rPr lang="pt-BR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606540" y="4834891"/>
              <a:ext cx="182567" cy="563828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781363" y="4834891"/>
            <a:ext cx="4513736" cy="1766467"/>
            <a:chOff x="5781363" y="4834891"/>
            <a:chExt cx="4513736" cy="1766467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1363" y="6139693"/>
              <a:ext cx="451373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pt-BR" dirty="0">
                  <a:latin typeface="+mn-lt"/>
                </a:rPr>
                <a:t>custo direto do enlace de </a:t>
              </a:r>
              <a:r>
                <a:rPr lang="pt-BR" i="1" dirty="0">
                  <a:latin typeface="+mn-lt"/>
                </a:rPr>
                <a:t>x</a:t>
              </a:r>
              <a:r>
                <a:rPr lang="pt-BR" dirty="0">
                  <a:latin typeface="+mn-lt"/>
                </a:rPr>
                <a:t> para </a:t>
              </a:r>
              <a:r>
                <a:rPr lang="pt-BR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81363" y="4834891"/>
              <a:ext cx="314637" cy="1469601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Exemplo de Bellman-Ford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34</a:t>
            </a:fld>
            <a:endParaRPr lang="pt-BR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pt-BR" sz="240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07337"/>
            <a:ext cx="1106048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Suponha que os nós vizinhos de </a:t>
            </a:r>
            <a:r>
              <a:rPr kumimoji="0" lang="pt-BR" sz="2800" b="0" i="1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pt-BR" sz="28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,</a:t>
            </a:r>
            <a:r>
              <a:rPr kumimoji="0" lang="pt-BR" sz="2800" b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que são</a:t>
            </a:r>
            <a:r>
              <a:rPr kumimoji="0" lang="pt-BR" sz="28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x,v, </a:t>
            </a:r>
            <a:r>
              <a:rPr kumimoji="0" lang="pt-BR" sz="2800" b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 </a:t>
            </a:r>
            <a:r>
              <a:rPr kumimoji="0" lang="pt-BR" sz="28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w</a:t>
            </a:r>
            <a:r>
              <a:rPr kumimoji="0" lang="pt-BR" sz="2800" b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,</a:t>
            </a:r>
            <a:r>
              <a:rPr kumimoji="0" lang="pt-BR" sz="28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</a:t>
            </a:r>
            <a:r>
              <a:rPr kumimoji="0" lang="pt-BR" sz="2800" b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sabem que para o destino </a:t>
            </a:r>
            <a:r>
              <a:rPr kumimoji="0" lang="pt-BR" sz="2800" b="0" i="1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z</a:t>
            </a:r>
            <a:r>
              <a:rPr kumimoji="0" lang="pt-BR" sz="2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5437707" cy="1775026"/>
            <a:chOff x="5954236" y="2228981"/>
            <a:chExt cx="5437707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pt-BR" sz="2400" b="0" i="1" u="none" strike="noStrike" kern="0" cap="none" spc="0" normalizeH="0" baseline="-2500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pt-BR" sz="2400" b="0" i="1" u="none" strike="noStrike" kern="0" cap="none" spc="0" normalizeH="0" baseline="-2500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pt-BR" sz="2400" b="0" i="1" u="none" strike="noStrike" kern="0" cap="none" spc="0" normalizeH="0" baseline="-2500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pt-BR" sz="2400" b="0" i="1" u="none" strike="noStrike" kern="0" cap="none" spc="0" normalizeH="0" baseline="-2500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pt-BR" sz="2400" b="0" i="1" u="none" strike="noStrike" kern="0" cap="none" spc="0" normalizeH="0" baseline="-2500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pt-BR" sz="2400" b="0" i="1" u="none" strike="noStrike" kern="0" cap="none" spc="0" normalizeH="0" baseline="-2500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pt-BR" sz="2400" b="0" i="1" u="none" strike="noStrike" kern="0" cap="none" spc="0" normalizeH="0" baseline="-2500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pt-BR" sz="2400" b="0" i="1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543770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 equação de </a:t>
              </a:r>
              <a:r>
                <a:rPr kumimoji="0" lang="pt-BR" sz="2800" b="0" i="0" u="none" strike="noStrike" kern="0" cap="none" spc="0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</a:t>
              </a:r>
              <a:r>
                <a:rPr kumimoji="0" lang="pt-BR" sz="2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-Ford diz que: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sz="2400" i="1" kern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pt-BR" sz="2400" i="1" kern="0" baseline="-2500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pt-BR" sz="2400" i="1" kern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pt-BR" sz="2400" kern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pt-BR" sz="2400" kern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sz="2400" i="1" kern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pt-BR" sz="2400" i="1" kern="0" baseline="-2500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pt-BR" sz="2400" i="1" kern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pt-BR" sz="2400" kern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sz="2400" i="1" kern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pt-BR" sz="2400" i="1" kern="0" baseline="-2500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pt-BR" sz="2400" i="1" kern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pt-BR" sz="2400" kern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pt-BR" sz="2400" kern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4099791"/>
            <a:chOff x="6270932" y="2745287"/>
            <a:chExt cx="4777024" cy="4099791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560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pt-BR" sz="2800" i="1" dirty="0">
                  <a:solidFill>
                    <a:srgbClr val="000000"/>
                  </a:solidFill>
                  <a:latin typeface="+mn-lt"/>
                </a:rPr>
                <a:t>nó que atinge o mínimo (x) é o próximo salto no caminho estimado de menor custo para o destino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Algoritmo de vetor de distância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35</a:t>
            </a:fld>
            <a:endParaRPr lang="pt-BR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pt-BR" sz="3200" dirty="0">
                <a:solidFill>
                  <a:srgbClr val="CC0000"/>
                </a:solidFill>
              </a:rPr>
              <a:t>ideia chave: </a:t>
            </a:r>
          </a:p>
          <a:p>
            <a:pPr marL="460375" indent="-330200">
              <a:defRPr/>
            </a:pPr>
            <a:r>
              <a:rPr lang="pt-BR" dirty="0"/>
              <a:t>de tempos em tempos, cada nó envia sua própria estimativa de vetor de distância (DV) para os vizinhos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pt-BR" sz="2800" dirty="0"/>
              <a:t>sob condições naturais, a estimativa </a:t>
            </a:r>
            <a:r>
              <a:rPr lang="pt-BR" sz="2800" i="1" dirty="0" err="1">
                <a:cs typeface="Times New Roman" charset="0"/>
              </a:rPr>
              <a:t>D</a:t>
            </a:r>
            <a:r>
              <a:rPr lang="pt-BR" sz="2800" i="1" baseline="-30000" dirty="0" err="1">
                <a:cs typeface="Times New Roman" charset="0"/>
              </a:rPr>
              <a:t>x</a:t>
            </a:r>
            <a:r>
              <a:rPr lang="pt-BR" sz="2800" i="1" dirty="0">
                <a:cs typeface="Times New Roman" charset="0"/>
              </a:rPr>
              <a:t>(y) converge para o menor custo real </a:t>
            </a:r>
            <a:r>
              <a:rPr lang="pt-BR" sz="2800" dirty="0" err="1"/>
              <a:t>d</a:t>
            </a:r>
            <a:r>
              <a:rPr lang="pt-BR" sz="2800" baseline="-25000" dirty="0" err="1"/>
              <a:t>x</a:t>
            </a:r>
            <a:r>
              <a:rPr lang="pt-BR" sz="2800" dirty="0"/>
              <a:t>(y)</a:t>
            </a:r>
            <a:r>
              <a:rPr lang="pt-BR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56724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pt-BR" sz="2800" i="1" dirty="0" err="1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pt-BR" sz="2800" i="1" baseline="-30000" dirty="0" err="1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pt-BR" sz="2800" i="1" dirty="0">
                  <a:solidFill>
                    <a:srgbClr val="CC0000"/>
                  </a:solidFill>
                  <a:cs typeface="Times New Roman" charset="0"/>
                </a:rPr>
                <a:t>(y) ← </a:t>
              </a:r>
              <a:r>
                <a:rPr lang="pt-BR" sz="2800" i="1" dirty="0" err="1">
                  <a:solidFill>
                    <a:srgbClr val="CC0000"/>
                  </a:solidFill>
                  <a:cs typeface="Times New Roman" charset="0"/>
                </a:rPr>
                <a:t>min</a:t>
              </a:r>
              <a:r>
                <a:rPr lang="pt-BR" sz="2800" i="1" baseline="-30000" dirty="0" err="1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pt-BR" sz="2800" i="1" dirty="0">
                  <a:solidFill>
                    <a:srgbClr val="CC0000"/>
                  </a:solidFill>
                  <a:cs typeface="Times New Roman" charset="0"/>
                </a:rPr>
                <a:t>{</a:t>
              </a:r>
              <a:r>
                <a:rPr lang="pt-BR" sz="2800" i="1" dirty="0" err="1">
                  <a:solidFill>
                    <a:srgbClr val="CC0000"/>
                  </a:solidFill>
                  <a:cs typeface="Times New Roman" charset="0"/>
                </a:rPr>
                <a:t>c</a:t>
              </a:r>
              <a:r>
                <a:rPr lang="pt-BR" sz="2800" i="1" baseline="-25000" dirty="0" err="1">
                  <a:solidFill>
                    <a:srgbClr val="CC0000"/>
                  </a:solidFill>
                  <a:cs typeface="Times New Roman" charset="0"/>
                </a:rPr>
                <a:t>x,v</a:t>
              </a:r>
              <a:r>
                <a:rPr lang="pt-BR" sz="2800" i="1" baseline="-25000" dirty="0">
                  <a:solidFill>
                    <a:srgbClr val="CC0000"/>
                  </a:solidFill>
                  <a:cs typeface="Times New Roman" charset="0"/>
                </a:rPr>
                <a:t> </a:t>
              </a:r>
              <a:r>
                <a:rPr lang="pt-BR" sz="2800" i="1" dirty="0">
                  <a:solidFill>
                    <a:srgbClr val="CC0000"/>
                  </a:solidFill>
                  <a:cs typeface="Times New Roman" charset="0"/>
                </a:rPr>
                <a:t>+ </a:t>
              </a:r>
              <a:r>
                <a:rPr lang="pt-BR" sz="2800" i="1" dirty="0" err="1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pt-BR" sz="2800" i="1" baseline="-30000" dirty="0" err="1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pt-BR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pt-BR" sz="2800" dirty="0">
                  <a:cs typeface="Times New Roman" charset="0"/>
                </a:rPr>
                <a:t>para cada nó </a:t>
              </a:r>
              <a:r>
                <a:rPr lang="pt-BR" sz="2800" i="1" dirty="0">
                  <a:cs typeface="Times New Roman" charset="0"/>
                </a:rPr>
                <a:t>y</a:t>
              </a:r>
              <a:r>
                <a:rPr lang="pt-BR" sz="2800" dirty="0">
                  <a:cs typeface="Times New Roman" charset="0"/>
                </a:rPr>
                <a:t> </a:t>
              </a:r>
              <a:r>
                <a:rPr lang="pt-BR" sz="2800" dirty="0">
                  <a:ea typeface="MS Mincho" charset="0"/>
                  <a:cs typeface="MS Mincho" charset="0"/>
                </a:rPr>
                <a:t>∊</a:t>
              </a:r>
              <a:r>
                <a:rPr lang="pt-BR" sz="2800" dirty="0">
                  <a:cs typeface="Times New Roman" charset="0"/>
                </a:rPr>
                <a:t> </a:t>
              </a:r>
              <a:r>
                <a:rPr lang="pt-BR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pt-BR" dirty="0"/>
                <a:t>quando </a:t>
              </a:r>
              <a:r>
                <a:rPr lang="pt-BR" i="1" dirty="0"/>
                <a:t>x</a:t>
              </a:r>
              <a:r>
                <a:rPr lang="pt-BR" dirty="0"/>
                <a:t> recebe novo DV estimado de qualquer vizinho, ele atualiza seu próprio DV usando a equação B-F: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Algoritmo de vetor de distância: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36</a:t>
            </a:fld>
            <a:endParaRPr lang="pt-BR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pt-BR" dirty="0">
                <a:solidFill>
                  <a:srgbClr val="CC0000"/>
                </a:solidFill>
              </a:rPr>
              <a:t>iterativo, assíncrono:</a:t>
            </a:r>
            <a:r>
              <a:rPr lang="pt-BR" dirty="0">
                <a:solidFill>
                  <a:srgbClr val="FF0000"/>
                </a:solidFill>
              </a:rPr>
              <a:t> </a:t>
            </a:r>
            <a:r>
              <a:rPr lang="pt-BR" sz="2400" dirty="0"/>
              <a:t>cada iteração local causada por: </a:t>
            </a:r>
          </a:p>
          <a:p>
            <a:pPr marL="460375" indent="-223838"/>
            <a:r>
              <a:rPr lang="pt-BR" sz="2400" dirty="0"/>
              <a:t>alteração do custo do enlace local</a:t>
            </a:r>
          </a:p>
          <a:p>
            <a:pPr marL="460375" indent="-223838"/>
            <a:r>
              <a:rPr lang="pt-BR" sz="2400" dirty="0"/>
              <a:t>mensagem de atualização de DV de vizinho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775" y="2097023"/>
            <a:ext cx="5765860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pt-BR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pt-BR" sz="2800" i="1">
                <a:solidFill>
                  <a:srgbClr val="000099"/>
                </a:solidFill>
                <a:latin typeface="+mn-lt"/>
              </a:rPr>
              <a:t>espera</a:t>
            </a:r>
            <a:r>
              <a:rPr lang="pt-BR">
                <a:solidFill>
                  <a:srgbClr val="000099"/>
                </a:solidFill>
                <a:latin typeface="+mn-lt"/>
              </a:rPr>
              <a:t> </a:t>
            </a:r>
            <a:r>
              <a:rPr lang="pt-BR" sz="2800">
                <a:latin typeface="+mn-lt"/>
              </a:rPr>
              <a:t>por (mudança no custo do enlace local ou mensagem do vizinho)</a:t>
            </a:r>
          </a:p>
          <a:p>
            <a:pPr>
              <a:lnSpc>
                <a:spcPct val="90000"/>
              </a:lnSpc>
            </a:pPr>
            <a:endParaRPr lang="pt-BR" sz="2000">
              <a:latin typeface="+mn-lt"/>
            </a:endParaRPr>
          </a:p>
          <a:p>
            <a:pPr>
              <a:lnSpc>
                <a:spcPct val="90000"/>
              </a:lnSpc>
            </a:pPr>
            <a:endParaRPr lang="pt-BR" sz="200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pt-BR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1932" y="1397588"/>
            <a:ext cx="160152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pt-BR" sz="3200">
                <a:solidFill>
                  <a:srgbClr val="CC0000"/>
                </a:solidFill>
                <a:latin typeface="+mn-lt"/>
              </a:rPr>
              <a:t>cada nó: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pt-BR" dirty="0">
                <a:solidFill>
                  <a:srgbClr val="CC0000"/>
                </a:solidFill>
              </a:rPr>
              <a:t>distribuído, </a:t>
            </a:r>
            <a:r>
              <a:rPr lang="pt-BR" dirty="0" err="1">
                <a:solidFill>
                  <a:srgbClr val="CC0000"/>
                </a:solidFill>
              </a:rPr>
              <a:t>auto-parada</a:t>
            </a:r>
            <a:r>
              <a:rPr lang="pt-BR" dirty="0">
                <a:solidFill>
                  <a:srgbClr val="CC0000"/>
                </a:solidFill>
              </a:rPr>
              <a:t>: </a:t>
            </a:r>
            <a:r>
              <a:rPr lang="pt-BR" sz="2400" dirty="0"/>
              <a:t>cada nó notifica os vizinhos </a:t>
            </a:r>
            <a:r>
              <a:rPr lang="pt-BR" sz="2400" i="1" dirty="0"/>
              <a:t>apenas</a:t>
            </a:r>
            <a:r>
              <a:rPr lang="pt-BR" sz="2400" dirty="0"/>
              <a:t> quando seu DV muda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pt-BR" dirty="0"/>
              <a:t>vizinhos então notificam seus vizinhos – </a:t>
            </a:r>
            <a:r>
              <a:rPr lang="pt-BR" i="1" dirty="0"/>
              <a:t>somente se necessário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pt-BR" dirty="0"/>
              <a:t>nenhuma notificação recebida, nenhuma ação tomada!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407774" y="3294344"/>
            <a:ext cx="5610589" cy="1277475"/>
            <a:chOff x="633242" y="3169084"/>
            <a:chExt cx="5610589" cy="1277475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3242" y="3301630"/>
              <a:ext cx="5610589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pt-BR" sz="200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pt-BR" sz="2800" i="1">
                  <a:solidFill>
                    <a:srgbClr val="000099"/>
                  </a:solidFill>
                  <a:latin typeface="+mn-lt"/>
                </a:rPr>
                <a:t>recomputa</a:t>
              </a:r>
              <a:r>
                <a:rPr lang="pt-BR" sz="2800">
                  <a:latin typeface="+mn-lt"/>
                </a:rPr>
                <a:t> DV estimado usando DVs recebidos de vizinhos</a:t>
              </a:r>
              <a:endParaRPr lang="pt-BR" sz="200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pt-BR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pt-BR" sz="2800" dirty="0">
                  <a:latin typeface="+mn-lt"/>
                </a:rPr>
                <a:t>se DV para qualquer destino mudou, </a:t>
              </a:r>
              <a:r>
                <a:rPr lang="pt-BR" sz="2800" i="1" dirty="0">
                  <a:solidFill>
                    <a:srgbClr val="000099"/>
                  </a:solidFill>
                  <a:latin typeface="+mn-lt"/>
                </a:rPr>
                <a:t>notificar </a:t>
              </a:r>
              <a:r>
                <a:rPr lang="pt-BR" sz="2800" dirty="0">
                  <a:latin typeface="+mn-lt"/>
                </a:rPr>
                <a:t>vizinhos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>
            <a:cxnSpLocks/>
          </p:cNvCxnSpPr>
          <p:nvPr/>
        </p:nvCxnSpPr>
        <p:spPr>
          <a:xfrm flipV="1">
            <a:off x="372397" y="6172200"/>
            <a:ext cx="2980403" cy="1252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>
            <a:cxnSpLocks/>
          </p:cNvCxnSpPr>
          <p:nvPr/>
        </p:nvCxnSpPr>
        <p:spPr>
          <a:xfrm>
            <a:off x="372397" y="2178485"/>
            <a:ext cx="298040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372397" y="2179529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pt-BR" sz="2000" dirty="0">
                      <a:solidFill>
                        <a:schemeClr val="bg1"/>
                      </a:solidFill>
                    </a:rPr>
                    <a:t>DV em a: </a:t>
                  </a:r>
                  <a:r>
                    <a:rPr lang="pt-BR" sz="1600" dirty="0"/>
                    <a:t>D</a:t>
                  </a:r>
                  <a:r>
                    <a:rPr lang="pt-BR" sz="1600" baseline="-25000" dirty="0"/>
                    <a:t>a</a:t>
                  </a:r>
                  <a:r>
                    <a:rPr lang="pt-BR" sz="1600" dirty="0"/>
                    <a:t>(a)=0</a:t>
                  </a:r>
                </a:p>
                <a:p>
                  <a:pPr algn="ctr"/>
                  <a:r>
                    <a:rPr lang="pt-BR" sz="1600" dirty="0"/>
                    <a:t>D</a:t>
                  </a:r>
                  <a:r>
                    <a:rPr lang="pt-BR" sz="1600" baseline="-25000" dirty="0"/>
                    <a:t>a</a:t>
                  </a:r>
                  <a:r>
                    <a:rPr lang="pt-BR" sz="1600" dirty="0"/>
                    <a:t>(b) = 8</a:t>
                  </a:r>
                  <a:endParaRPr lang="pt-BR" sz="1600" dirty="0">
                    <a:cs typeface="Arial" charset="0"/>
                  </a:endParaRPr>
                </a:p>
                <a:p>
                  <a:pPr algn="ctr"/>
                  <a:r>
                    <a:rPr lang="pt-BR" sz="1600" dirty="0"/>
                    <a:t>D</a:t>
                  </a:r>
                  <a:r>
                    <a:rPr lang="pt-BR" sz="1600" baseline="-25000" dirty="0"/>
                    <a:t>a</a:t>
                  </a:r>
                  <a:r>
                    <a:rPr lang="pt-BR" sz="1600" dirty="0"/>
                    <a:t>(c)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pt-BR" sz="1600" dirty="0"/>
                    <a:t>D</a:t>
                  </a:r>
                  <a:r>
                    <a:rPr lang="pt-BR" sz="1600" baseline="-25000" dirty="0"/>
                    <a:t>a</a:t>
                  </a:r>
                  <a:r>
                    <a:rPr lang="pt-BR" sz="1600" dirty="0"/>
                    <a:t>(d) =</a:t>
                  </a:r>
                  <a:r>
                    <a:rPr lang="pt-BR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pt-BR" sz="1600" dirty="0"/>
                    <a:t>D</a:t>
                  </a:r>
                  <a:r>
                    <a:rPr lang="pt-BR" sz="1600" baseline="-25000" dirty="0"/>
                    <a:t>a</a:t>
                  </a:r>
                  <a:r>
                    <a:rPr lang="pt-BR" sz="1600" dirty="0"/>
                    <a:t>(e)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pt-BR" sz="1600" dirty="0"/>
                    <a:t>D</a:t>
                  </a:r>
                  <a:r>
                    <a:rPr lang="pt-BR" sz="1600" baseline="-25000" dirty="0"/>
                    <a:t>a</a:t>
                  </a:r>
                  <a:r>
                    <a:rPr lang="pt-BR" sz="1600" dirty="0"/>
                    <a:t>(f)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pt-BR" sz="1600" dirty="0"/>
                    <a:t>D</a:t>
                  </a:r>
                  <a:r>
                    <a:rPr lang="pt-BR" sz="1600" baseline="-25000" dirty="0"/>
                    <a:t>a</a:t>
                  </a:r>
                  <a:r>
                    <a:rPr lang="pt-BR" sz="1600" dirty="0"/>
                    <a:t>(g)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pt-BR" sz="1600" dirty="0"/>
                    <a:t>D</a:t>
                  </a:r>
                  <a:r>
                    <a:rPr lang="pt-BR" sz="1600" baseline="-25000" dirty="0"/>
                    <a:t>a</a:t>
                  </a:r>
                  <a:r>
                    <a:rPr lang="pt-BR" sz="1600" dirty="0"/>
                    <a:t>(h)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pt-BR" sz="1600" dirty="0"/>
                    <a:t>D</a:t>
                  </a:r>
                  <a:r>
                    <a:rPr lang="pt-BR" sz="1600" baseline="-25000" dirty="0"/>
                    <a:t>a</a:t>
                  </a:r>
                  <a:r>
                    <a:rPr lang="pt-BR" sz="1600" dirty="0"/>
                    <a:t>(i)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  <a:endParaRPr lang="pt-BR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pt-BR" dirty="0"/>
              <a:t>Vetor de distância: exemplo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37</a:t>
            </a:fld>
            <a:endParaRPr lang="pt-BR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5881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pt-BR" dirty="0"/>
              <a:t>Todos os nós têm estimativas de distância para os vizinhos mais próximos (somente)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749591" cy="2298788"/>
            <a:chOff x="5663694" y="2293717"/>
            <a:chExt cx="5749591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153538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dirty="0"/>
                <a:t>Algumas assimetrias: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pt-BR" dirty="0"/>
                <a:t>enlace perdido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pt-BR" dirty="0"/>
                <a:t>custo maior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854543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pt-BR" dirty="0"/>
              <a:t>Todos os nós enviam seu vetor de distância local para seus vizinhos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pt-BR" dirty="0">
                <a:solidFill>
                  <a:srgbClr val="0000A8"/>
                </a:solidFill>
              </a:rPr>
              <a:t>Exemplo de vetor de distância: iteração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38</a:t>
            </a:fld>
            <a:endParaRPr lang="pt-BR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834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pt-BR" dirty="0"/>
              <a:t>Todos os nós: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pt-BR" dirty="0"/>
              <a:t>recebem vetores de distância de vizinhos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computam seu novo vetor de distância local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enviam seu novo vetor de distância local para os vizinhos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pt-BR" dirty="0">
                <a:solidFill>
                  <a:srgbClr val="0000A8"/>
                </a:solidFill>
              </a:rPr>
              <a:t>Exemplo de vetor de distância: iteração</a:t>
            </a:r>
            <a:endParaRPr lang="en-US" dirty="0">
              <a:solidFill>
                <a:srgbClr val="0000A8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834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pt-BR" dirty="0"/>
              <a:t>Todos os nós:</a:t>
            </a:r>
            <a:endParaRPr lang="en-US" dirty="0"/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recebem vetores de distância de vizinhos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pt-BR" dirty="0"/>
              <a:t>computam seu novo vetor de distância local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enviam seu novo vetor de distância local para os vizinhos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150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rede: roteiro do “plano de controle”</a:t>
            </a:r>
            <a:endParaRPr lang="pt-BR" sz="440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pt-BR" altLang="en-US" sz="32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 </a:t>
            </a:r>
          </a:p>
          <a:p>
            <a:pPr marL="685800" lvl="1" indent="-219075"/>
            <a:r>
              <a:rPr lang="pt-BR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pt-BR" altLang="en-US" sz="28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pt-BR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pt-BR" altLang="en-US" sz="360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introdução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protocolos de roteamento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pt-BR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estado de enlace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pt-BR" altLang="en-US" sz="2800">
                <a:ea typeface="ＭＳ Ｐゴシック" panose="020B0600070205080204" pitchFamily="34" charset="-128"/>
                <a:cs typeface="Arial" panose="020B0604020202020204" pitchFamily="34" charset="0"/>
              </a:rPr>
              <a:t>vetor de distância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roteamento intra-ISP: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20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4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D3582FE-3C8E-257C-5415-57FBDFEB176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4759" y="1638554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pt-BR" dirty="0">
                <a:solidFill>
                  <a:srgbClr val="0000A8"/>
                </a:solidFill>
              </a:rPr>
              <a:t>Exemplo de vetor de distância: iteração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834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pt-BR" dirty="0"/>
              <a:t>Todos os nós:</a:t>
            </a:r>
            <a:endParaRPr lang="en-US" dirty="0"/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recebem vetores de distância de vizinhos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computam seu novo vetor de distância local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pt-BR" dirty="0"/>
              <a:t>enviam seu novo vetor de distância local para os vizinhos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pt-BR" dirty="0">
                <a:solidFill>
                  <a:srgbClr val="0000A8"/>
                </a:solidFill>
              </a:rPr>
              <a:t>Exemplo de vetor de distância: iteração</a:t>
            </a:r>
            <a:endParaRPr lang="en-US" dirty="0">
              <a:solidFill>
                <a:srgbClr val="0000A8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834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pt-BR" dirty="0"/>
              <a:t>Todos os nós: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pt-BR" dirty="0"/>
              <a:t>recebem vetores de distância de vizinhos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computam seu novo vetor de distância local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enviam seu novo vetor de distância local para os vizinhos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pt-BR" dirty="0">
                <a:solidFill>
                  <a:srgbClr val="0000A8"/>
                </a:solidFill>
              </a:rPr>
              <a:t>Exemplo de vetor de distância: iteração</a:t>
            </a:r>
            <a:endParaRPr lang="en-US" dirty="0">
              <a:solidFill>
                <a:srgbClr val="0000A8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834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pt-BR" dirty="0"/>
              <a:t>Todos os nós:</a:t>
            </a:r>
            <a:endParaRPr lang="en-US" dirty="0"/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recebem vetores de distância de vizinhos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pt-BR" dirty="0"/>
              <a:t>computam seu novo vetor de distância local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enviam seu novo vetor de distância local para os vizinhos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150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>
                    <a:solidFill>
                      <a:srgbClr val="C00000"/>
                    </a:solidFill>
                  </a:rPr>
                  <a:t>computa</a:t>
                </a:r>
                <a:endParaRPr lang="en-US" dirty="0">
                  <a:solidFill>
                    <a:srgbClr val="C00000"/>
                  </a:solidFill>
                </a:endParaRP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pt-BR" dirty="0">
                <a:solidFill>
                  <a:srgbClr val="0000A8"/>
                </a:solidFill>
              </a:rPr>
              <a:t>Exemplo de vetor de distância: iteração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834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pt-BR" dirty="0"/>
              <a:t>Todos os nós:</a:t>
            </a:r>
            <a:endParaRPr lang="en-US" dirty="0"/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recebem vetores de distância de vizinhos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pt-BR" dirty="0">
                <a:solidFill>
                  <a:schemeClr val="bg1">
                    <a:lumMod val="75000"/>
                  </a:schemeClr>
                </a:solidFill>
              </a:rPr>
              <a:t>computam seu novo vetor de distância local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pt-BR" dirty="0"/>
              <a:t>enviam seu novo vetor de distância local para os vizinhos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pt-BR">
                <a:solidFill>
                  <a:srgbClr val="0000A8"/>
                </a:solidFill>
              </a:rPr>
              <a:t>Exemplo de vetor de distância: iteração</a:t>
            </a:r>
            <a:endParaRPr lang="pt-B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44</a:t>
            </a:fld>
            <a:endParaRPr lang="pt-BR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800" dirty="0"/>
              <a:t>…. e assim por diante</a:t>
            </a:r>
          </a:p>
          <a:p>
            <a:endParaRPr lang="pt-BR" sz="2800" dirty="0"/>
          </a:p>
          <a:p>
            <a:r>
              <a:rPr lang="pt-BR" sz="2800" dirty="0"/>
              <a:t>Vamos agora dar uma olhada nos </a:t>
            </a:r>
            <a:r>
              <a:rPr lang="pt-BR" sz="2800" i="1" dirty="0"/>
              <a:t>cálculos</a:t>
            </a:r>
            <a:r>
              <a:rPr lang="pt-BR" sz="2800" dirty="0"/>
              <a:t> iterativos nos nós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82186"/>
            <a:chOff x="3221255" y="1012723"/>
            <a:chExt cx="1547391" cy="2682186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82186"/>
              <a:chOff x="3221255" y="1012723"/>
              <a:chExt cx="1172904" cy="2682186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77656"/>
                <a:chOff x="9477371" y="702026"/>
                <a:chExt cx="1172904" cy="2677656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7765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pt-BR" dirty="0"/>
              <a:t>Exemplo de vetor de distância: computação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07744" y="120836"/>
                  <a:ext cx="120921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</a:t>
            </a:r>
            <a:r>
              <a:rPr lang="en-US" dirty="0" err="1"/>
              <a:t>recebe</a:t>
            </a:r>
            <a:r>
              <a:rPr lang="en-US" dirty="0"/>
              <a:t> DVs de </a:t>
            </a:r>
            <a:r>
              <a:rPr lang="en-US" i="1" dirty="0"/>
              <a:t>a</a:t>
            </a:r>
            <a:r>
              <a:rPr lang="en-US" dirty="0"/>
              <a:t>, </a:t>
            </a:r>
            <a:r>
              <a:rPr lang="en-US" i="1" dirty="0"/>
              <a:t>c</a:t>
            </a:r>
            <a:r>
              <a:rPr lang="en-US" dirty="0"/>
              <a:t>, e </a:t>
            </a:r>
            <a:r>
              <a:rPr lang="en-US" i="1" dirty="0" err="1"/>
              <a:t>e</a:t>
            </a:r>
            <a:endParaRPr lang="en-US" i="1" dirty="0"/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90009" cy="2667397"/>
            <a:chOff x="8740877" y="219997"/>
            <a:chExt cx="20900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7" y="219997"/>
              <a:ext cx="1194359" cy="2667397"/>
              <a:chOff x="9764347" y="1447800"/>
              <a:chExt cx="1194359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7" y="1447800"/>
                <a:ext cx="1194359" cy="2667397"/>
                <a:chOff x="9472118" y="702026"/>
                <a:chExt cx="1194359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94359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76248" cy="2675039"/>
            <a:chOff x="9762792" y="4031226"/>
            <a:chExt cx="1176248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76248" cy="2667397"/>
              <a:chOff x="9472118" y="702026"/>
              <a:chExt cx="1176248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76248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</a:t>
                </a:r>
                <a:r>
                  <a:rPr lang="en-US" sz="2000" dirty="0" err="1">
                    <a:solidFill>
                      <a:schemeClr val="bg1"/>
                    </a:solidFill>
                  </a:rPr>
                  <a:t>em</a:t>
                </a:r>
                <a:r>
                  <a:rPr lang="en-US" sz="2000" dirty="0">
                    <a:solidFill>
                      <a:schemeClr val="bg1"/>
                    </a:solidFill>
                  </a:rPr>
                  <a:t>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pt-BR" dirty="0"/>
              <a:t>Exemplo de vetor de distância: computação</a:t>
            </a:r>
            <a:endParaRPr lang="en-US" dirty="0"/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82186"/>
            <a:chOff x="3221255" y="1012723"/>
            <a:chExt cx="1547391" cy="2682186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82186"/>
              <a:chOff x="3221255" y="1012723"/>
              <a:chExt cx="1172904" cy="2682186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77656"/>
                <a:chOff x="9477371" y="702026"/>
                <a:chExt cx="1172904" cy="2677656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7765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21039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99343" cy="2667397"/>
            <a:chOff x="8740877" y="219997"/>
            <a:chExt cx="2099343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7" y="219997"/>
              <a:ext cx="1203693" cy="2667397"/>
              <a:chOff x="9764347" y="1447800"/>
              <a:chExt cx="1203693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7" y="1447800"/>
                <a:ext cx="1203693" cy="2667397"/>
                <a:chOff x="9472118" y="702026"/>
                <a:chExt cx="1203693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203693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203693" cy="2675039"/>
            <a:chOff x="9762792" y="4031226"/>
            <a:chExt cx="1203693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203693" cy="2667397"/>
              <a:chOff x="9472118" y="702026"/>
              <a:chExt cx="1203693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203693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</a:t>
                </a:r>
                <a:r>
                  <a:rPr lang="en-US" sz="2000" dirty="0" err="1">
                    <a:solidFill>
                      <a:schemeClr val="bg1"/>
                    </a:solidFill>
                  </a:rPr>
                  <a:t>em</a:t>
                </a:r>
                <a:r>
                  <a:rPr lang="en-US" sz="2000" dirty="0">
                    <a:solidFill>
                      <a:schemeClr val="bg1"/>
                    </a:solidFill>
                  </a:rPr>
                  <a:t>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</a:t>
            </a:r>
            <a:r>
              <a:rPr lang="en-US" dirty="0" err="1"/>
              <a:t>recebe</a:t>
            </a:r>
            <a:r>
              <a:rPr lang="en-US" dirty="0"/>
              <a:t> DVs de </a:t>
            </a:r>
            <a:r>
              <a:rPr lang="en-US" i="1" dirty="0"/>
              <a:t>a</a:t>
            </a:r>
            <a:r>
              <a:rPr lang="en-US" dirty="0"/>
              <a:t>, </a:t>
            </a:r>
            <a:r>
              <a:rPr lang="en-US" i="1" dirty="0"/>
              <a:t>c</a:t>
            </a:r>
            <a:r>
              <a:rPr lang="en-US" dirty="0"/>
              <a:t>, e </a:t>
            </a:r>
            <a:r>
              <a:rPr lang="en-US" i="1" dirty="0" err="1"/>
              <a:t>e</a:t>
            </a:r>
            <a:r>
              <a:rPr lang="en-US" dirty="0"/>
              <a:t>, e </a:t>
            </a:r>
            <a:r>
              <a:rPr lang="en-US" dirty="0" err="1"/>
              <a:t>computa</a:t>
            </a:r>
            <a:r>
              <a:rPr lang="en-US" dirty="0"/>
              <a:t>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21051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</a:t>
                </a:r>
                <a:r>
                  <a:rPr lang="en-US" sz="2000" dirty="0" err="1">
                    <a:solidFill>
                      <a:schemeClr val="bg1"/>
                    </a:solidFill>
                  </a:rPr>
                  <a:t>em</a:t>
                </a:r>
                <a:r>
                  <a:rPr lang="en-US" sz="2000" dirty="0">
                    <a:solidFill>
                      <a:schemeClr val="bg1"/>
                    </a:solidFill>
                  </a:rPr>
                  <a:t>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150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>
                  <a:solidFill>
                    <a:srgbClr val="C00000"/>
                  </a:solidFill>
                </a:rPr>
                <a:t>computa</a:t>
              </a:r>
              <a:endParaRPr lang="en-US" dirty="0">
                <a:solidFill>
                  <a:srgbClr val="C00000"/>
                </a:solidFill>
              </a:endParaRP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9,∞,2}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82186"/>
            <a:chOff x="3221255" y="1012723"/>
            <a:chExt cx="1547391" cy="2682186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82186"/>
              <a:chOff x="3221255" y="1012723"/>
              <a:chExt cx="1172904" cy="2682186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77656"/>
                <a:chOff x="9477371" y="702026"/>
                <a:chExt cx="1172904" cy="2677656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7765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pt-BR" dirty="0"/>
              <a:t>Exemplo de vetor de distância: computação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445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341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i="1" dirty="0"/>
              <a:t>c</a:t>
            </a:r>
            <a:r>
              <a:rPr lang="en-US" dirty="0"/>
              <a:t> </a:t>
            </a:r>
            <a:r>
              <a:rPr lang="en-US" dirty="0" err="1"/>
              <a:t>recebe</a:t>
            </a:r>
            <a:r>
              <a:rPr lang="en-US" dirty="0"/>
              <a:t> DVs de </a:t>
            </a:r>
            <a:r>
              <a:rPr lang="en-US" i="1" dirty="0"/>
              <a:t>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5306" cy="2667397"/>
                <a:chOff x="9472119" y="702026"/>
                <a:chExt cx="1135306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135306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76527" cy="2675039"/>
            <a:chOff x="9762792" y="4031226"/>
            <a:chExt cx="1176527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76527" cy="2667397"/>
              <a:chOff x="9472118" y="702026"/>
              <a:chExt cx="1176527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7652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</a:t>
                </a:r>
                <a:r>
                  <a:rPr lang="en-US" sz="2000" dirty="0" err="1">
                    <a:solidFill>
                      <a:schemeClr val="bg1"/>
                    </a:solidFill>
                  </a:rPr>
                  <a:t>em</a:t>
                </a:r>
                <a:r>
                  <a:rPr lang="en-US" sz="2000" dirty="0">
                    <a:solidFill>
                      <a:schemeClr val="bg1"/>
                    </a:solidFill>
                  </a:rPr>
                  <a:t>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pt-BR" dirty="0"/>
              <a:t>Exemplo de vetor de distância: computação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48</a:t>
            </a:fld>
            <a:endParaRPr lang="pt-BR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320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220678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pt-BR" sz="2000">
                      <a:solidFill>
                        <a:schemeClr val="bg1"/>
                      </a:solidFill>
                    </a:rPr>
                    <a:t>DV em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pt-BR" sz="1600"/>
                    <a:t>D</a:t>
                  </a:r>
                  <a:r>
                    <a:rPr lang="pt-BR" sz="1600" baseline="-25000"/>
                    <a:t>b</a:t>
                  </a:r>
                  <a:r>
                    <a:rPr lang="pt-BR" sz="1600"/>
                    <a:t>(f) =</a:t>
                  </a:r>
                  <a:r>
                    <a:rPr lang="pt-BR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pt-BR" sz="1600"/>
                    <a:t>D</a:t>
                  </a:r>
                  <a:r>
                    <a:rPr lang="pt-BR" sz="1600" baseline="-25000"/>
                    <a:t>b</a:t>
                  </a:r>
                  <a:r>
                    <a:rPr lang="pt-BR" sz="1600"/>
                    <a:t>(g) =</a:t>
                  </a:r>
                  <a:r>
                    <a:rPr lang="pt-BR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pt-BR" sz="1600"/>
                    <a:t>D</a:t>
                  </a:r>
                  <a:r>
                    <a:rPr lang="pt-BR" sz="1600" baseline="-25000"/>
                    <a:t>b</a:t>
                  </a:r>
                  <a:r>
                    <a:rPr lang="pt-BR" sz="1600"/>
                    <a:t>(h) =</a:t>
                  </a:r>
                  <a:r>
                    <a:rPr lang="pt-BR" sz="160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pt-BR" sz="1600"/>
                    <a:t>D</a:t>
                  </a:r>
                  <a:r>
                    <a:rPr lang="pt-BR" sz="1600" baseline="-25000"/>
                    <a:t>b</a:t>
                  </a:r>
                  <a:r>
                    <a:rPr lang="pt-BR" sz="1600"/>
                    <a:t>(i) =</a:t>
                  </a:r>
                  <a:r>
                    <a:rPr lang="pt-BR" sz="1600">
                      <a:cs typeface="Arial" charset="0"/>
                    </a:rPr>
                    <a:t> ∞</a:t>
                  </a:r>
                  <a:endParaRPr lang="pt-BR" sz="160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pt-BR" sz="1600"/>
                    <a:t>D</a:t>
                  </a:r>
                  <a:r>
                    <a:rPr lang="pt-BR" sz="1600" baseline="-25000"/>
                    <a:t>b</a:t>
                  </a:r>
                  <a:r>
                    <a:rPr lang="pt-BR" sz="1600"/>
                    <a:t>(a) = 8</a:t>
                  </a:r>
                  <a:endParaRPr lang="pt-BR" sz="160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pt-BR" sz="1600"/>
                    <a:t>D</a:t>
                  </a:r>
                  <a:r>
                    <a:rPr lang="pt-BR" sz="1600" baseline="-25000"/>
                    <a:t>b</a:t>
                  </a:r>
                  <a:r>
                    <a:rPr lang="pt-BR" sz="1600"/>
                    <a:t>(c) =</a:t>
                  </a:r>
                  <a:r>
                    <a:rPr lang="pt-BR" sz="1600">
                      <a:cs typeface="Arial" charset="0"/>
                    </a:rPr>
                    <a:t> 1</a:t>
                  </a:r>
                  <a:endParaRPr lang="pt-BR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pt-BR" sz="1600"/>
                    <a:t>D</a:t>
                  </a:r>
                  <a:r>
                    <a:rPr lang="pt-BR" sz="1600" baseline="-25000"/>
                    <a:t>b</a:t>
                  </a:r>
                  <a:r>
                    <a:rPr lang="pt-BR" sz="1600"/>
                    <a:t>(d) =</a:t>
                  </a:r>
                  <a:r>
                    <a:rPr lang="pt-BR" sz="1600">
                      <a:cs typeface="Arial" charset="0"/>
                    </a:rPr>
                    <a:t> ∞</a:t>
                  </a:r>
                  <a:endParaRPr lang="pt-BR" sz="160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pt-BR" sz="1600"/>
                    <a:t>D</a:t>
                  </a:r>
                  <a:r>
                    <a:rPr lang="pt-BR" sz="1600" baseline="-25000"/>
                    <a:t>b</a:t>
                  </a:r>
                  <a:r>
                    <a:rPr lang="pt-BR" sz="1600"/>
                    <a:t>(e) =</a:t>
                  </a:r>
                  <a:r>
                    <a:rPr lang="pt-BR" sz="1600">
                      <a:cs typeface="Arial" charset="0"/>
                    </a:rPr>
                    <a:t> 1</a:t>
                  </a:r>
                  <a:endParaRPr lang="pt-BR" sz="160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pt-BR" i="1"/>
              <a:t>c</a:t>
            </a:r>
            <a:r>
              <a:rPr lang="pt-BR"/>
              <a:t> recebe DVs de b e computa: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74148" cy="2667397"/>
            <a:chOff x="8740877" y="219997"/>
            <a:chExt cx="2074148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41780" y="219997"/>
              <a:ext cx="1173245" cy="2667397"/>
              <a:chOff x="9769600" y="1447800"/>
              <a:chExt cx="1173245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9600" y="1447800"/>
                <a:ext cx="1173245" cy="2667397"/>
                <a:chOff x="9477371" y="702026"/>
                <a:chExt cx="1173245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514390" y="702026"/>
                  <a:ext cx="1136226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pt-BR" sz="2000" dirty="0">
                      <a:solidFill>
                        <a:schemeClr val="bg1"/>
                      </a:solidFill>
                    </a:rPr>
                    <a:t>DV em c:</a:t>
                  </a:r>
                </a:p>
                <a:p>
                  <a:pPr marL="114300" lvl="1"/>
                  <a:r>
                    <a:rPr lang="pt-BR" sz="1600" dirty="0" err="1"/>
                    <a:t>D</a:t>
                  </a:r>
                  <a:r>
                    <a:rPr lang="pt-BR" sz="1600" baseline="-25000" dirty="0" err="1"/>
                    <a:t>c</a:t>
                  </a:r>
                  <a:r>
                    <a:rPr lang="pt-BR" sz="1600" dirty="0"/>
                    <a:t>(a)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pt-BR" sz="1600" dirty="0" err="1"/>
                    <a:t>D</a:t>
                  </a:r>
                  <a:r>
                    <a:rPr lang="pt-BR" sz="1600" baseline="-25000" dirty="0" err="1"/>
                    <a:t>c</a:t>
                  </a:r>
                  <a:r>
                    <a:rPr lang="pt-BR" sz="1600" dirty="0"/>
                    <a:t>(b) =</a:t>
                  </a:r>
                  <a:r>
                    <a:rPr lang="pt-BR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pt-BR" sz="1600" dirty="0" err="1">
                      <a:cs typeface="Arial" charset="0"/>
                    </a:rPr>
                    <a:t>D</a:t>
                  </a:r>
                  <a:r>
                    <a:rPr lang="pt-BR" sz="1600" baseline="-25000" dirty="0" err="1">
                      <a:cs typeface="Arial" charset="0"/>
                    </a:rPr>
                    <a:t>c</a:t>
                  </a:r>
                  <a:r>
                    <a:rPr lang="pt-BR" sz="1600" dirty="0">
                      <a:cs typeface="Arial" charset="0"/>
                    </a:rPr>
                    <a:t>(c) = 0</a:t>
                  </a:r>
                  <a:endParaRPr lang="pt-BR" sz="1600" dirty="0"/>
                </a:p>
                <a:p>
                  <a:pPr marL="114300" lvl="1"/>
                  <a:r>
                    <a:rPr lang="pt-BR" sz="1600" dirty="0" err="1"/>
                    <a:t>D</a:t>
                  </a:r>
                  <a:r>
                    <a:rPr lang="pt-BR" sz="1600" baseline="-25000" dirty="0" err="1"/>
                    <a:t>c</a:t>
                  </a:r>
                  <a:r>
                    <a:rPr lang="pt-BR" sz="1600" dirty="0"/>
                    <a:t>(d)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  <a:endParaRPr lang="pt-BR" sz="1600" dirty="0"/>
                </a:p>
                <a:p>
                  <a:pPr marL="114300" lvl="1"/>
                  <a:r>
                    <a:rPr lang="pt-BR" sz="1600" dirty="0" err="1"/>
                    <a:t>D</a:t>
                  </a:r>
                  <a:r>
                    <a:rPr lang="pt-BR" sz="1600" baseline="-25000" dirty="0" err="1"/>
                    <a:t>c</a:t>
                  </a:r>
                  <a:r>
                    <a:rPr lang="pt-BR" sz="1600" dirty="0"/>
                    <a:t>(e)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  <a:endParaRPr lang="pt-BR" sz="1600" dirty="0"/>
                </a:p>
                <a:p>
                  <a:pPr marL="114300" lvl="1"/>
                  <a:r>
                    <a:rPr lang="pt-BR" sz="1600" dirty="0" err="1"/>
                    <a:t>D</a:t>
                  </a:r>
                  <a:r>
                    <a:rPr lang="pt-BR" sz="1600" baseline="-25000" dirty="0" err="1"/>
                    <a:t>c</a:t>
                  </a:r>
                  <a:r>
                    <a:rPr lang="pt-BR" sz="1600" dirty="0"/>
                    <a:t>(f)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  <a:endParaRPr lang="pt-BR" sz="1600" dirty="0"/>
                </a:p>
                <a:p>
                  <a:pPr marL="114300" lvl="1"/>
                  <a:r>
                    <a:rPr lang="pt-BR" sz="1600" dirty="0" err="1"/>
                    <a:t>D</a:t>
                  </a:r>
                  <a:r>
                    <a:rPr lang="pt-BR" sz="1600" baseline="-25000" dirty="0" err="1"/>
                    <a:t>c</a:t>
                  </a:r>
                  <a:r>
                    <a:rPr lang="pt-BR" sz="1600" dirty="0"/>
                    <a:t>(g)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  <a:endParaRPr lang="pt-BR" sz="1600" dirty="0"/>
                </a:p>
                <a:p>
                  <a:pPr marL="114300" lvl="1"/>
                  <a:r>
                    <a:rPr lang="pt-BR" sz="1600" dirty="0" err="1"/>
                    <a:t>D</a:t>
                  </a:r>
                  <a:r>
                    <a:rPr lang="pt-BR" sz="1600" baseline="-25000" dirty="0" err="1"/>
                    <a:t>c</a:t>
                  </a:r>
                  <a:r>
                    <a:rPr lang="pt-BR" sz="1600" dirty="0"/>
                    <a:t>(h)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  <a:endParaRPr lang="pt-BR" sz="1600" dirty="0"/>
                </a:p>
                <a:p>
                  <a:pPr marL="114300"/>
                  <a:r>
                    <a:rPr lang="pt-BR" sz="1600" dirty="0" err="1"/>
                    <a:t>D</a:t>
                  </a:r>
                  <a:r>
                    <a:rPr lang="pt-BR" sz="1600" baseline="-25000" dirty="0" err="1"/>
                    <a:t>c</a:t>
                  </a:r>
                  <a:r>
                    <a:rPr lang="pt-BR" sz="1600" dirty="0"/>
                    <a:t>(i) =</a:t>
                  </a:r>
                  <a:r>
                    <a:rPr lang="pt-BR" sz="1600" dirty="0">
                      <a:cs typeface="Arial" charset="0"/>
                    </a:rPr>
                    <a:t> ∞</a:t>
                  </a:r>
                  <a:endParaRPr lang="pt-BR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pt-BR" sz="1600"/>
              <a:t>D</a:t>
            </a:r>
            <a:r>
              <a:rPr lang="pt-BR" sz="1600" baseline="-25000"/>
              <a:t>c</a:t>
            </a:r>
            <a:r>
              <a:rPr lang="pt-BR" sz="1600"/>
              <a:t>(a) = min{c</a:t>
            </a:r>
            <a:r>
              <a:rPr lang="pt-BR" sz="1600" baseline="-25000"/>
              <a:t>c,b</a:t>
            </a:r>
            <a:r>
              <a:rPr lang="pt-BR" sz="1600"/>
              <a:t>+D</a:t>
            </a:r>
            <a:r>
              <a:rPr lang="pt-BR" sz="1600" baseline="-25000"/>
              <a:t>b</a:t>
            </a:r>
            <a:r>
              <a:rPr lang="pt-BR" sz="1600"/>
              <a:t>(a}} </a:t>
            </a:r>
            <a:r>
              <a:rPr lang="pt-BR" sz="160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pt-BR" sz="1600"/>
              <a:t>D</a:t>
            </a:r>
            <a:r>
              <a:rPr lang="pt-BR" sz="1600" baseline="-25000"/>
              <a:t>c</a:t>
            </a:r>
            <a:r>
              <a:rPr lang="pt-BR" sz="1600"/>
              <a:t>(b) = min{c</a:t>
            </a:r>
            <a:r>
              <a:rPr lang="pt-BR" sz="1600" baseline="-25000"/>
              <a:t>c,b</a:t>
            </a:r>
            <a:r>
              <a:rPr lang="pt-BR" sz="1600"/>
              <a:t>+D</a:t>
            </a:r>
            <a:r>
              <a:rPr lang="pt-BR" sz="1600" baseline="-25000"/>
              <a:t>b</a:t>
            </a:r>
            <a:r>
              <a:rPr lang="pt-BR" sz="160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pt-BR" sz="1600"/>
              <a:t>D</a:t>
            </a:r>
            <a:r>
              <a:rPr lang="pt-BR" sz="1600" baseline="-25000"/>
              <a:t>c</a:t>
            </a:r>
            <a:r>
              <a:rPr lang="pt-BR" sz="1600"/>
              <a:t>(d) = min{c</a:t>
            </a:r>
            <a:r>
              <a:rPr lang="pt-BR" sz="1600" baseline="-25000"/>
              <a:t>c,b</a:t>
            </a:r>
            <a:r>
              <a:rPr lang="pt-BR" sz="1600"/>
              <a:t>+D</a:t>
            </a:r>
            <a:r>
              <a:rPr lang="pt-BR" sz="1600" baseline="-25000"/>
              <a:t>b</a:t>
            </a:r>
            <a:r>
              <a:rPr lang="pt-BR" sz="1600"/>
              <a:t>(d)} = 1+ </a:t>
            </a:r>
            <a:r>
              <a:rPr lang="pt-BR" sz="1600">
                <a:cs typeface="Arial" charset="0"/>
              </a:rPr>
              <a:t>∞ = ∞ </a:t>
            </a:r>
            <a:endParaRPr lang="pt-BR" sz="160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pt-BR" sz="1600"/>
              <a:t>D</a:t>
            </a:r>
            <a:r>
              <a:rPr lang="pt-BR" sz="1600" baseline="-25000"/>
              <a:t>c</a:t>
            </a:r>
            <a:r>
              <a:rPr lang="pt-BR" sz="1600"/>
              <a:t>(e) = min{c</a:t>
            </a:r>
            <a:r>
              <a:rPr lang="pt-BR" sz="1600" baseline="-25000"/>
              <a:t>c,b</a:t>
            </a:r>
            <a:r>
              <a:rPr lang="pt-BR" sz="1600"/>
              <a:t>+D</a:t>
            </a:r>
            <a:r>
              <a:rPr lang="pt-BR" sz="1600" baseline="-25000"/>
              <a:t>b</a:t>
            </a:r>
            <a:r>
              <a:rPr lang="pt-BR" sz="160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pt-BR" sz="1600"/>
              <a:t>D</a:t>
            </a:r>
            <a:r>
              <a:rPr lang="pt-BR" sz="1600" baseline="-25000"/>
              <a:t>c</a:t>
            </a:r>
            <a:r>
              <a:rPr lang="pt-BR" sz="1600"/>
              <a:t>(f) = min{c</a:t>
            </a:r>
            <a:r>
              <a:rPr lang="pt-BR" sz="1600" baseline="-25000"/>
              <a:t>c,b</a:t>
            </a:r>
            <a:r>
              <a:rPr lang="pt-BR" sz="1600"/>
              <a:t>+D</a:t>
            </a:r>
            <a:r>
              <a:rPr lang="pt-BR" sz="1600" baseline="-25000"/>
              <a:t>b</a:t>
            </a:r>
            <a:r>
              <a:rPr lang="pt-BR" sz="1600"/>
              <a:t>(f)} = 1+ </a:t>
            </a:r>
            <a:r>
              <a:rPr lang="pt-BR" sz="1600">
                <a:cs typeface="Arial" charset="0"/>
              </a:rPr>
              <a:t>∞ = ∞ </a:t>
            </a:r>
            <a:endParaRPr lang="pt-BR" sz="160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pt-BR" sz="1600"/>
              <a:t>D</a:t>
            </a:r>
            <a:r>
              <a:rPr lang="pt-BR" sz="1600" baseline="-25000"/>
              <a:t>c</a:t>
            </a:r>
            <a:r>
              <a:rPr lang="pt-BR" sz="1600"/>
              <a:t>(g) = min{c</a:t>
            </a:r>
            <a:r>
              <a:rPr lang="pt-BR" sz="1600" baseline="-25000"/>
              <a:t>c,b</a:t>
            </a:r>
            <a:r>
              <a:rPr lang="pt-BR" sz="1600"/>
              <a:t>+D</a:t>
            </a:r>
            <a:r>
              <a:rPr lang="pt-BR" sz="1600" baseline="-25000"/>
              <a:t>b</a:t>
            </a:r>
            <a:r>
              <a:rPr lang="pt-BR" sz="1600"/>
              <a:t>(g)} = 1+ </a:t>
            </a:r>
            <a:r>
              <a:rPr lang="pt-BR" sz="1600">
                <a:cs typeface="Arial" charset="0"/>
              </a:rPr>
              <a:t>∞ = ∞ </a:t>
            </a:r>
            <a:endParaRPr lang="pt-BR" sz="160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pt-BR" sz="1600"/>
              <a:t>D</a:t>
            </a:r>
            <a:r>
              <a:rPr lang="pt-BR" sz="1600" baseline="-25000"/>
              <a:t>c</a:t>
            </a:r>
            <a:r>
              <a:rPr lang="pt-BR" sz="1600"/>
              <a:t>(i) = min{c</a:t>
            </a:r>
            <a:r>
              <a:rPr lang="pt-BR" sz="1600" baseline="-25000"/>
              <a:t>c,b</a:t>
            </a:r>
            <a:r>
              <a:rPr lang="pt-BR" sz="1600"/>
              <a:t>+D</a:t>
            </a:r>
            <a:r>
              <a:rPr lang="pt-BR" sz="1600" baseline="-25000"/>
              <a:t>b</a:t>
            </a:r>
            <a:r>
              <a:rPr lang="pt-BR" sz="1600"/>
              <a:t>(i)} = 1+ </a:t>
            </a:r>
            <a:r>
              <a:rPr lang="pt-BR" sz="1600">
                <a:cs typeface="Arial" charset="0"/>
              </a:rPr>
              <a:t>∞ = ∞ </a:t>
            </a:r>
            <a:endParaRPr lang="pt-BR" sz="160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pt-BR" sz="1600"/>
              <a:t>D</a:t>
            </a:r>
            <a:r>
              <a:rPr lang="pt-BR" sz="1600" baseline="-25000"/>
              <a:t>c</a:t>
            </a:r>
            <a:r>
              <a:rPr lang="pt-BR" sz="1600"/>
              <a:t>(h) = min{c</a:t>
            </a:r>
            <a:r>
              <a:rPr lang="pt-BR" sz="1600" baseline="-25000"/>
              <a:t>bc,b</a:t>
            </a:r>
            <a:r>
              <a:rPr lang="pt-BR" sz="1600"/>
              <a:t>+D</a:t>
            </a:r>
            <a:r>
              <a:rPr lang="pt-BR" sz="1600" baseline="-25000"/>
              <a:t>b</a:t>
            </a:r>
            <a:r>
              <a:rPr lang="pt-BR" sz="1600"/>
              <a:t>(h)} = 1+ </a:t>
            </a:r>
            <a:r>
              <a:rPr lang="pt-BR" sz="1600">
                <a:cs typeface="Arial" charset="0"/>
              </a:rPr>
              <a:t>∞ = ∞ </a:t>
            </a:r>
            <a:endParaRPr lang="pt-BR" sz="160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227130" cy="2667397"/>
            <a:chOff x="9764348" y="1447800"/>
            <a:chExt cx="1227130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227130" cy="2667397"/>
              <a:chOff x="9472119" y="702026"/>
              <a:chExt cx="1227130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22713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pt-BR" sz="2000" dirty="0">
                    <a:solidFill>
                      <a:schemeClr val="bg1"/>
                    </a:solidFill>
                  </a:rPr>
                  <a:t>DV em c:</a:t>
                </a:r>
              </a:p>
              <a:p>
                <a:pPr marL="114300" lvl="1"/>
                <a:r>
                  <a:rPr lang="pt-BR" sz="1600" dirty="0" err="1"/>
                  <a:t>D</a:t>
                </a:r>
                <a:r>
                  <a:rPr lang="pt-BR" sz="1600" baseline="-25000" dirty="0" err="1"/>
                  <a:t>c</a:t>
                </a:r>
                <a:r>
                  <a:rPr lang="pt-BR" sz="1600" dirty="0"/>
                  <a:t>(a) =</a:t>
                </a:r>
                <a:r>
                  <a:rPr lang="pt-BR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pt-BR" sz="1600" dirty="0" err="1"/>
                  <a:t>D</a:t>
                </a:r>
                <a:r>
                  <a:rPr lang="pt-BR" sz="1600" baseline="-25000" dirty="0" err="1"/>
                  <a:t>c</a:t>
                </a:r>
                <a:r>
                  <a:rPr lang="pt-BR" sz="1600" dirty="0"/>
                  <a:t>(b) =</a:t>
                </a:r>
                <a:r>
                  <a:rPr lang="pt-BR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pt-BR" sz="1600" dirty="0" err="1">
                    <a:cs typeface="Arial" charset="0"/>
                  </a:rPr>
                  <a:t>D</a:t>
                </a:r>
                <a:r>
                  <a:rPr lang="pt-BR" sz="1600" baseline="-25000" dirty="0" err="1">
                    <a:cs typeface="Arial" charset="0"/>
                  </a:rPr>
                  <a:t>c</a:t>
                </a:r>
                <a:r>
                  <a:rPr lang="pt-BR" sz="1600" dirty="0">
                    <a:cs typeface="Arial" charset="0"/>
                  </a:rPr>
                  <a:t>(c) = 0</a:t>
                </a:r>
                <a:endParaRPr lang="pt-BR" sz="1600" dirty="0"/>
              </a:p>
              <a:p>
                <a:pPr marL="114300" lvl="1"/>
                <a:r>
                  <a:rPr lang="pt-BR" sz="1600" dirty="0" err="1"/>
                  <a:t>D</a:t>
                </a:r>
                <a:r>
                  <a:rPr lang="pt-BR" sz="1600" baseline="-25000" dirty="0" err="1"/>
                  <a:t>c</a:t>
                </a:r>
                <a:r>
                  <a:rPr lang="pt-BR" sz="1600" dirty="0"/>
                  <a:t>(d) =</a:t>
                </a:r>
                <a:r>
                  <a:rPr lang="pt-BR" sz="1600" dirty="0">
                    <a:cs typeface="Arial" charset="0"/>
                  </a:rPr>
                  <a:t> 2</a:t>
                </a:r>
                <a:endParaRPr lang="pt-BR" sz="1600" dirty="0"/>
              </a:p>
              <a:p>
                <a:pPr marL="114300" lvl="1"/>
                <a:r>
                  <a:rPr lang="pt-BR" sz="1600" dirty="0" err="1"/>
                  <a:t>D</a:t>
                </a:r>
                <a:r>
                  <a:rPr lang="pt-BR" sz="1600" baseline="-25000" dirty="0" err="1"/>
                  <a:t>c</a:t>
                </a:r>
                <a:r>
                  <a:rPr lang="pt-BR" sz="1600" dirty="0"/>
                  <a:t>(e) =</a:t>
                </a:r>
                <a:r>
                  <a:rPr lang="pt-BR" sz="1600" dirty="0">
                    <a:cs typeface="Arial" charset="0"/>
                  </a:rPr>
                  <a:t> ∞</a:t>
                </a:r>
                <a:endParaRPr lang="pt-BR" sz="1600" dirty="0"/>
              </a:p>
              <a:p>
                <a:pPr marL="114300" lvl="1"/>
                <a:r>
                  <a:rPr lang="pt-BR" sz="1600" dirty="0" err="1"/>
                  <a:t>D</a:t>
                </a:r>
                <a:r>
                  <a:rPr lang="pt-BR" sz="1600" baseline="-25000" dirty="0" err="1"/>
                  <a:t>c</a:t>
                </a:r>
                <a:r>
                  <a:rPr lang="pt-BR" sz="1600" dirty="0"/>
                  <a:t>(f) =</a:t>
                </a:r>
                <a:r>
                  <a:rPr lang="pt-BR" sz="1600" dirty="0">
                    <a:cs typeface="Arial" charset="0"/>
                  </a:rPr>
                  <a:t> ∞</a:t>
                </a:r>
                <a:endParaRPr lang="pt-BR" sz="1600" dirty="0"/>
              </a:p>
              <a:p>
                <a:pPr marL="114300" lvl="1"/>
                <a:r>
                  <a:rPr lang="pt-BR" sz="1600" dirty="0" err="1"/>
                  <a:t>D</a:t>
                </a:r>
                <a:r>
                  <a:rPr lang="pt-BR" sz="1600" baseline="-25000" dirty="0" err="1"/>
                  <a:t>c</a:t>
                </a:r>
                <a:r>
                  <a:rPr lang="pt-BR" sz="1600" dirty="0"/>
                  <a:t>(g) =</a:t>
                </a:r>
                <a:r>
                  <a:rPr lang="pt-BR" sz="1600" dirty="0">
                    <a:cs typeface="Arial" charset="0"/>
                  </a:rPr>
                  <a:t> ∞</a:t>
                </a:r>
                <a:endParaRPr lang="pt-BR" sz="1600" dirty="0"/>
              </a:p>
              <a:p>
                <a:pPr marL="114300" lvl="1"/>
                <a:r>
                  <a:rPr lang="pt-BR" sz="1600" dirty="0" err="1"/>
                  <a:t>D</a:t>
                </a:r>
                <a:r>
                  <a:rPr lang="pt-BR" sz="1600" baseline="-25000" dirty="0" err="1"/>
                  <a:t>c</a:t>
                </a:r>
                <a:r>
                  <a:rPr lang="pt-BR" sz="1600" dirty="0"/>
                  <a:t>(h) =</a:t>
                </a:r>
                <a:r>
                  <a:rPr lang="pt-BR" sz="1600" dirty="0">
                    <a:cs typeface="Arial" charset="0"/>
                  </a:rPr>
                  <a:t> ∞</a:t>
                </a:r>
                <a:endParaRPr lang="pt-BR" sz="1600" dirty="0"/>
              </a:p>
              <a:p>
                <a:pPr marL="114300"/>
                <a:r>
                  <a:rPr lang="pt-BR" sz="1600" dirty="0" err="1"/>
                  <a:t>D</a:t>
                </a:r>
                <a:r>
                  <a:rPr lang="pt-BR" sz="1600" baseline="-25000" dirty="0" err="1"/>
                  <a:t>c</a:t>
                </a:r>
                <a:r>
                  <a:rPr lang="pt-BR" sz="1600" dirty="0"/>
                  <a:t>(i) =</a:t>
                </a:r>
                <a:r>
                  <a:rPr lang="pt-BR" sz="1600" dirty="0">
                    <a:cs typeface="Arial" charset="0"/>
                  </a:rPr>
                  <a:t> ∞</a:t>
                </a:r>
                <a:endParaRPr lang="pt-BR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150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>
                  <a:solidFill>
                    <a:srgbClr val="C00000"/>
                  </a:solidFill>
                </a:rPr>
                <a:t>computa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1400"/>
              <a:t>* Confira os exercícios interativos online para mais exemplos: h</a:t>
            </a:r>
            <a:r>
              <a:rPr lang="pt-BR" sz="120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5185E-6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08" y="-2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pt-BR" dirty="0"/>
              <a:t>Exemplo de vetor de distância: computação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5" y="120836"/>
                  <a:ext cx="11539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</a:t>
                  </a:r>
                  <a:r>
                    <a:rPr lang="en-US" sz="2000" dirty="0" err="1">
                      <a:solidFill>
                        <a:schemeClr val="bg1"/>
                      </a:solidFill>
                    </a:rPr>
                    <a:t>em</a:t>
                  </a:r>
                  <a:r>
                    <a:rPr lang="en-US" sz="2000" dirty="0">
                      <a:solidFill>
                        <a:schemeClr val="bg1"/>
                      </a:solidFill>
                    </a:rPr>
                    <a:t>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i="1" dirty="0"/>
              <a:t>e</a:t>
            </a:r>
            <a:r>
              <a:rPr lang="en-US" dirty="0"/>
              <a:t> </a:t>
            </a:r>
            <a:r>
              <a:rPr lang="en-US" dirty="0" err="1"/>
              <a:t>recebe</a:t>
            </a:r>
            <a:r>
              <a:rPr lang="en-US" dirty="0"/>
              <a:t> DVs de </a:t>
            </a:r>
            <a:r>
              <a:rPr lang="en-US" i="1" dirty="0"/>
              <a:t>b</a:t>
            </a:r>
            <a:r>
              <a:rPr lang="en-US" dirty="0"/>
              <a:t>, </a:t>
            </a:r>
            <a:r>
              <a:rPr lang="en-US" i="1" dirty="0"/>
              <a:t>d</a:t>
            </a:r>
            <a:r>
              <a:rPr lang="en-US" dirty="0"/>
              <a:t>, </a:t>
            </a:r>
            <a:r>
              <a:rPr lang="en-US" i="1" dirty="0"/>
              <a:t>f</a:t>
            </a:r>
            <a:r>
              <a:rPr lang="en-US" dirty="0"/>
              <a:t>, e </a:t>
            </a:r>
            <a:r>
              <a:rPr lang="en-US" i="1" dirty="0"/>
              <a:t>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</a:t>
                </a:r>
                <a:r>
                  <a:rPr lang="en-US" sz="2000" dirty="0" err="1">
                    <a:solidFill>
                      <a:schemeClr val="bg1"/>
                    </a:solidFill>
                  </a:rPr>
                  <a:t>em</a:t>
                </a:r>
                <a:r>
                  <a:rPr lang="en-US" sz="2000" dirty="0">
                    <a:solidFill>
                      <a:schemeClr val="bg1"/>
                    </a:solidFill>
                  </a:rPr>
                  <a:t>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95278" cy="2675039"/>
            <a:chOff x="10325197" y="813456"/>
            <a:chExt cx="1195278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95278" cy="26673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</a:t>
              </a:r>
              <a:r>
                <a:rPr lang="en-US" sz="2000" dirty="0" err="1">
                  <a:solidFill>
                    <a:schemeClr val="bg1"/>
                  </a:solidFill>
                </a:rPr>
                <a:t>em</a:t>
              </a:r>
              <a:r>
                <a:rPr lang="en-US" sz="2000" dirty="0">
                  <a:solidFill>
                    <a:schemeClr val="bg1"/>
                  </a:solidFill>
                </a:rPr>
                <a:t>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75822" cy="2667397"/>
            <a:chOff x="9764348" y="1447800"/>
            <a:chExt cx="1175822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75822" cy="2667397"/>
              <a:chOff x="9472119" y="702026"/>
              <a:chExt cx="1175822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175822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</a:t>
                </a:r>
                <a:r>
                  <a:rPr lang="en-US" sz="2000" dirty="0" err="1">
                    <a:solidFill>
                      <a:schemeClr val="bg1"/>
                    </a:solidFill>
                  </a:rPr>
                  <a:t>em</a:t>
                </a:r>
                <a:r>
                  <a:rPr lang="en-US" sz="2000" dirty="0">
                    <a:solidFill>
                      <a:schemeClr val="bg1"/>
                    </a:solidFill>
                  </a:rPr>
                  <a:t>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129118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</a:t>
                </a:r>
                <a:r>
                  <a:rPr lang="en-US" sz="2000" dirty="0" err="1">
                    <a:solidFill>
                      <a:schemeClr val="bg1"/>
                    </a:solidFill>
                  </a:rPr>
                  <a:t>em</a:t>
                </a:r>
                <a:r>
                  <a:rPr lang="en-US" sz="2000" dirty="0">
                    <a:solidFill>
                      <a:schemeClr val="bg1"/>
                    </a:solidFill>
                  </a:rPr>
                  <a:t>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qual é o novo DV </a:t>
            </a:r>
            <a:r>
              <a:rPr lang="en-US" dirty="0" err="1">
                <a:solidFill>
                  <a:schemeClr val="tx1"/>
                </a:solidFill>
              </a:rPr>
              <a:t>computado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em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i="1" dirty="0">
                <a:solidFill>
                  <a:schemeClr val="tx1"/>
                </a:solidFill>
              </a:rPr>
              <a:t>e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em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150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>
                  <a:solidFill>
                    <a:srgbClr val="C00000"/>
                  </a:solidFill>
                </a:rPr>
                <a:t>computa</a:t>
              </a:r>
              <a:endParaRPr lang="en-US" dirty="0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pt-BR" sz="3200">
                <a:solidFill>
                  <a:srgbClr val="C00000"/>
                </a:solidFill>
              </a:rPr>
              <a:t>Duas abordagens para estruturar o plano de controle da rede:</a:t>
            </a:r>
          </a:p>
          <a:p>
            <a:pPr marL="466725" indent="-249238"/>
            <a:r>
              <a:rPr lang="pt-BR"/>
              <a:t>controle por roteador (tradicional)</a:t>
            </a:r>
          </a:p>
          <a:p>
            <a:pPr marL="466725" indent="-249238"/>
            <a:r>
              <a:rPr lang="pt-BR"/>
              <a:t>controle logicamente centralizado (rede definida por software)</a:t>
            </a:r>
          </a:p>
          <a:p>
            <a:endParaRPr lang="pt-BR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sz="4800"/>
              <a:t>Funções da camada de rede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5</a:t>
            </a:fld>
            <a:endParaRPr lang="pt-BR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10536598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pt-BR">
                  <a:solidFill>
                    <a:srgbClr val="C00000"/>
                  </a:solidFill>
                </a:rPr>
                <a:t>encaminhamento: </a:t>
              </a:r>
              <a:r>
                <a:rPr lang="pt-BR"/>
                <a:t>mover pacotes da entrada do roteador para a saída apropriada</a:t>
              </a:r>
              <a:endParaRPr lang="pt-BR" altLang="ja-JP"/>
            </a:p>
            <a:p>
              <a:pPr>
                <a:buFont typeface="Wingdings" charset="0"/>
                <a:buNone/>
                <a:defRPr/>
              </a:pPr>
              <a:endParaRPr lang="pt-BR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7632" y="1807341"/>
              <a:ext cx="3333943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pt-BR" sz="3600" i="1">
                  <a:solidFill>
                    <a:srgbClr val="000090"/>
                  </a:solidFill>
                </a:rPr>
                <a:t>plano de dados
</a:t>
              </a:r>
              <a:endParaRPr lang="pt-BR" sz="280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pt-BR" sz="280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948416" y="2692736"/>
            <a:ext cx="10405384" cy="920619"/>
            <a:chOff x="977913" y="2913962"/>
            <a:chExt cx="10405384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53604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pt-BR" sz="3600" i="1">
                  <a:solidFill>
                    <a:srgbClr val="000099"/>
                  </a:solidFill>
                </a:rPr>
                <a:t>plano de controle
</a:t>
              </a:r>
              <a:endParaRPr lang="pt-BR" sz="280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pt-BR" sz="280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3" y="2913962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pt-BR" sz="2600">
                  <a:solidFill>
                    <a:srgbClr val="C00000"/>
                  </a:solidFill>
                </a:rPr>
                <a:t>roteamento: </a:t>
              </a:r>
              <a:r>
                <a:rPr lang="pt-BR" sz="2600"/>
                <a:t>determinar a rota percorrida pelos pacotes da origem ao destino</a:t>
              </a:r>
            </a:p>
            <a:p>
              <a:pPr>
                <a:buFont typeface="Wingdings" charset="0"/>
                <a:buNone/>
                <a:defRPr/>
              </a:pPr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/>
              <a:t>Vetor de distância: difusão de informações de estado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5337354" cy="371277"/>
            <a:chOff x="661263" y="1925960"/>
            <a:chExt cx="5337354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2" y="1925960"/>
              <a:ext cx="434470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pt-BR" sz="2000"/>
                <a:t>estado de </a:t>
              </a:r>
              <a:r>
                <a:rPr lang="pt-BR" sz="2000" i="1"/>
                <a:t>c</a:t>
              </a:r>
              <a:r>
                <a:rPr lang="pt-BR" sz="2000"/>
                <a:t> em t=0 está somente em </a:t>
              </a:r>
              <a:r>
                <a:rPr lang="pt-BR" sz="2000" i="1"/>
                <a:t>c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60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6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6065571" cy="978729"/>
            <a:chOff x="657860" y="2475288"/>
            <a:chExt cx="6065571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2" y="2475288"/>
              <a:ext cx="5079069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pt-BR" sz="2000"/>
                <a:t>estado de </a:t>
              </a:r>
              <a:r>
                <a:rPr lang="pt-BR" sz="2000" i="1"/>
                <a:t>c</a:t>
              </a:r>
              <a:r>
                <a:rPr lang="pt-BR" sz="2000"/>
                <a:t> em t=0 propagou-se para </a:t>
              </a:r>
              <a:r>
                <a:rPr lang="pt-BR" sz="2000" i="1"/>
                <a:t>b</a:t>
              </a:r>
              <a:r>
                <a:rPr lang="pt-BR" sz="2000"/>
                <a:t>, e pode influenciar computações de vetor de distância em até </a:t>
              </a:r>
              <a:r>
                <a:rPr lang="pt-BR" sz="2400" b="1">
                  <a:solidFill>
                    <a:srgbClr val="0000A8"/>
                  </a:solidFill>
                </a:rPr>
                <a:t>1 </a:t>
              </a:r>
              <a:r>
                <a:rPr lang="pt-BR" sz="2000"/>
                <a:t>salto de distância, isto é, em </a:t>
              </a:r>
              <a:r>
                <a:rPr lang="pt-BR" sz="2000" i="1"/>
                <a:t>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6506774" cy="978729"/>
            <a:chOff x="644525" y="3539796"/>
            <a:chExt cx="6506774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2" y="3539796"/>
              <a:ext cx="5512437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pt-BR" sz="2000" dirty="0"/>
                <a:t>estado de </a:t>
              </a:r>
              <a:r>
                <a:rPr lang="pt-BR" sz="2000" i="1" dirty="0"/>
                <a:t>c</a:t>
              </a:r>
              <a:r>
                <a:rPr lang="pt-BR" sz="2000" dirty="0"/>
                <a:t> em t=0 pode agora influenciar computações de vetor de distância em até </a:t>
              </a:r>
              <a:r>
                <a:rPr lang="pt-BR" sz="2400" b="1" dirty="0">
                  <a:solidFill>
                    <a:srgbClr val="0000A8"/>
                  </a:solidFill>
                </a:rPr>
                <a:t>2 </a:t>
              </a:r>
              <a:r>
                <a:rPr lang="pt-BR" sz="2000" dirty="0"/>
                <a:t>saltos de distância, isto é, em </a:t>
              </a:r>
              <a:r>
                <a:rPr lang="pt-BR" sz="2000" i="1" dirty="0"/>
                <a:t>b</a:t>
              </a:r>
              <a:r>
                <a:rPr lang="pt-BR" sz="2000" dirty="0"/>
                <a:t> e agora em </a:t>
              </a:r>
              <a:r>
                <a:rPr lang="pt-BR" sz="2000" i="1" dirty="0"/>
                <a:t>a</a:t>
              </a:r>
              <a:r>
                <a:rPr lang="pt-BR" sz="2000" dirty="0"/>
                <a:t>, e </a:t>
              </a:r>
              <a:r>
                <a:rPr lang="pt-BR" sz="2000" i="1" dirty="0" err="1"/>
                <a:t>e</a:t>
              </a:r>
              <a:r>
                <a:rPr lang="pt-BR" sz="2000" dirty="0"/>
                <a:t> também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484676"/>
            <a:ext cx="6336876" cy="978729"/>
            <a:chOff x="657860" y="4484676"/>
            <a:chExt cx="6336876" cy="978729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3" y="4484676"/>
              <a:ext cx="533555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pt-BR" sz="2000" dirty="0"/>
                <a:t>estado de c em t=0 pode influenciar computações de vetor de distância em até </a:t>
              </a:r>
              <a:r>
                <a:rPr lang="pt-BR" sz="2400" b="1" dirty="0">
                  <a:solidFill>
                    <a:srgbClr val="0000A8"/>
                  </a:solidFill>
                </a:rPr>
                <a:t>3</a:t>
              </a:r>
              <a:r>
                <a:rPr lang="pt-BR" sz="2000" dirty="0"/>
                <a:t> saltos de distância, isto é, em </a:t>
              </a:r>
              <a:r>
                <a:rPr lang="pt-BR" sz="2000" i="1" dirty="0"/>
                <a:t>b</a:t>
              </a:r>
              <a:r>
                <a:rPr lang="pt-BR" sz="2000" dirty="0"/>
                <a:t>, </a:t>
              </a:r>
              <a:r>
                <a:rPr lang="pt-BR" sz="2000" i="1" dirty="0"/>
                <a:t>a</a:t>
              </a:r>
              <a:r>
                <a:rPr lang="pt-BR" sz="2000" dirty="0"/>
                <a:t>, e </a:t>
              </a:r>
              <a:r>
                <a:rPr lang="pt-BR" sz="2000" i="1" dirty="0" err="1"/>
                <a:t>e</a:t>
              </a:r>
              <a:r>
                <a:rPr lang="pt-BR" sz="2000" dirty="0"/>
                <a:t>, e agora em </a:t>
              </a:r>
              <a:r>
                <a:rPr lang="pt-BR" sz="2000" i="1" dirty="0"/>
                <a:t>c</a:t>
              </a:r>
              <a:r>
                <a:rPr lang="pt-BR" sz="2000" dirty="0"/>
                <a:t>, </a:t>
              </a:r>
              <a:r>
                <a:rPr lang="pt-BR" sz="2000" i="1" dirty="0"/>
                <a:t>f</a:t>
              </a:r>
              <a:r>
                <a:rPr lang="pt-BR" sz="2000" dirty="0"/>
                <a:t>, e </a:t>
              </a:r>
              <a:r>
                <a:rPr lang="pt-BR" sz="2000" i="1" dirty="0"/>
                <a:t>h</a:t>
              </a:r>
              <a:r>
                <a:rPr lang="pt-BR" sz="2000" dirty="0"/>
                <a:t> também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524662"/>
            <a:ext cx="5918200" cy="1255728"/>
            <a:chOff x="657860" y="5499610"/>
            <a:chExt cx="5918200" cy="1255728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499610"/>
              <a:ext cx="4937760" cy="12557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pt-BR" sz="2000" dirty="0"/>
                <a:t>estado de c em t=0 pode influenciar computações de vetor de distância em até </a:t>
              </a:r>
              <a:r>
                <a:rPr lang="pt-BR" sz="2400" b="1" dirty="0">
                  <a:solidFill>
                    <a:srgbClr val="0000A8"/>
                  </a:solidFill>
                </a:rPr>
                <a:t>4</a:t>
              </a:r>
              <a:r>
                <a:rPr lang="pt-BR" sz="2000" dirty="0"/>
                <a:t> nós de distância, isto é, em</a:t>
              </a:r>
            </a:p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pt-BR" sz="2000" i="1" dirty="0"/>
                <a:t>b</a:t>
              </a:r>
              <a:r>
                <a:rPr lang="pt-BR" sz="2000" dirty="0"/>
                <a:t>, </a:t>
              </a:r>
              <a:r>
                <a:rPr lang="pt-BR" sz="2000" i="1" dirty="0"/>
                <a:t>a</a:t>
              </a:r>
              <a:r>
                <a:rPr lang="pt-BR" sz="2000" dirty="0"/>
                <a:t>, </a:t>
              </a:r>
              <a:r>
                <a:rPr lang="pt-BR" sz="2000" i="1" dirty="0"/>
                <a:t>e</a:t>
              </a:r>
              <a:r>
                <a:rPr lang="pt-BR" sz="2000" dirty="0"/>
                <a:t>, </a:t>
              </a:r>
              <a:r>
                <a:rPr lang="pt-BR" sz="2000" i="1" dirty="0"/>
                <a:t>c</a:t>
              </a:r>
              <a:r>
                <a:rPr lang="pt-BR" sz="2000" dirty="0"/>
                <a:t>, </a:t>
              </a:r>
              <a:r>
                <a:rPr lang="pt-BR" sz="2000" i="1" dirty="0"/>
                <a:t>f</a:t>
              </a:r>
              <a:r>
                <a:rPr lang="pt-BR" sz="2000" dirty="0"/>
                <a:t>, </a:t>
              </a:r>
              <a:r>
                <a:rPr lang="pt-BR" sz="2000" i="1" dirty="0"/>
                <a:t>h</a:t>
              </a:r>
              <a:r>
                <a:rPr lang="pt-BR" sz="2000" dirty="0"/>
                <a:t> e agora em </a:t>
              </a:r>
              <a:r>
                <a:rPr lang="pt-BR" sz="2000" i="1" dirty="0"/>
                <a:t>g</a:t>
              </a:r>
              <a:r>
                <a:rPr lang="pt-BR" sz="2000" dirty="0"/>
                <a:t> e </a:t>
              </a:r>
              <a:r>
                <a:rPr lang="pt-BR" sz="2000" i="1" dirty="0"/>
                <a:t>i</a:t>
              </a:r>
              <a:r>
                <a:rPr lang="pt-BR" sz="2000" dirty="0"/>
                <a:t> também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11093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400"/>
              <a:t>Comunicação iterativa, etapas de computação difundem informações através da rede: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/>
              <a:t>Vetor de distância: alterações no custo do enlace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51</a:t>
            </a:fld>
            <a:endParaRPr lang="pt-BR"/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1281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pt-BR" altLang="ja-JP">
                <a:solidFill>
                  <a:srgbClr val="C00000"/>
                </a:solidFill>
                <a:latin typeface="+mn-lt"/>
              </a:rPr>
              <a:t>“boas notícias viajam rápido”</a:t>
            </a:r>
            <a:endParaRPr lang="pt-BR" sz="160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682854"/>
            <a:ext cx="9111337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pt-BR" sz="2400" i="1" dirty="0"/>
              <a:t>t</a:t>
            </a:r>
            <a:r>
              <a:rPr lang="pt-BR" sz="2400" i="1" baseline="-25000" dirty="0"/>
              <a:t>0 </a:t>
            </a:r>
            <a:r>
              <a:rPr lang="pt-BR" sz="2400" dirty="0"/>
              <a:t>: </a:t>
            </a:r>
            <a:r>
              <a:rPr lang="pt-BR" sz="2400" i="1" dirty="0"/>
              <a:t>y</a:t>
            </a:r>
            <a:r>
              <a:rPr lang="pt-BR" sz="2400" dirty="0"/>
              <a:t> detecta mudança de custo de enlace, atualiza seu DV, informa seus vizinhos.</a:t>
            </a:r>
          </a:p>
          <a:p>
            <a:pPr>
              <a:tabLst>
                <a:tab pos="228600" algn="l"/>
                <a:tab pos="457200" algn="l"/>
              </a:tabLst>
            </a:pPr>
            <a:endParaRPr lang="pt-BR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442632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pt-BR" sz="2400" i="1" dirty="0"/>
              <a:t>t</a:t>
            </a:r>
            <a:r>
              <a:rPr lang="pt-BR" sz="2400" i="1" baseline="-25000" dirty="0"/>
              <a:t>1 </a:t>
            </a:r>
            <a:r>
              <a:rPr lang="pt-BR" sz="2400" dirty="0"/>
              <a:t>: </a:t>
            </a:r>
            <a:r>
              <a:rPr lang="pt-BR" sz="2400" i="1" dirty="0"/>
              <a:t>z</a:t>
            </a:r>
            <a:r>
              <a:rPr lang="pt-BR" sz="2400" dirty="0"/>
              <a:t> recebe atualização de </a:t>
            </a:r>
            <a:r>
              <a:rPr lang="pt-BR" sz="2400" i="1" dirty="0"/>
              <a:t>y</a:t>
            </a:r>
            <a:r>
              <a:rPr lang="pt-BR" sz="2400" dirty="0"/>
              <a:t>, atualiza sua tabela, computa novo custo mínimo para </a:t>
            </a:r>
            <a:r>
              <a:rPr lang="pt-BR" sz="2400" i="1" dirty="0"/>
              <a:t>x</a:t>
            </a:r>
            <a:r>
              <a:rPr lang="pt-BR" sz="2400" dirty="0"/>
              <a:t>, envia seu DV para seus vizinhos</a:t>
            </a:r>
          </a:p>
          <a:p>
            <a:pPr>
              <a:tabLst>
                <a:tab pos="228600" algn="l"/>
                <a:tab pos="457200" algn="l"/>
              </a:tabLst>
            </a:pPr>
            <a:endParaRPr lang="pt-BR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243049"/>
            <a:ext cx="8450110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pt-BR" sz="2400" i="1" dirty="0"/>
              <a:t>t</a:t>
            </a:r>
            <a:r>
              <a:rPr lang="pt-BR" sz="2400" i="1" baseline="-25000" dirty="0"/>
              <a:t>2 </a:t>
            </a:r>
            <a:r>
              <a:rPr lang="pt-BR" sz="2400" dirty="0"/>
              <a:t>: </a:t>
            </a:r>
            <a:r>
              <a:rPr lang="pt-BR" sz="2400" i="1" dirty="0"/>
              <a:t>y</a:t>
            </a:r>
            <a:r>
              <a:rPr lang="pt-BR" sz="2400" dirty="0"/>
              <a:t> recebe atualização de </a:t>
            </a:r>
            <a:r>
              <a:rPr lang="pt-BR" sz="2400" i="1" dirty="0"/>
              <a:t>z</a:t>
            </a:r>
            <a:r>
              <a:rPr lang="pt-BR" altLang="ja-JP" sz="2400" dirty="0"/>
              <a:t>, atualiza sua tabela de distância. Menores custos de </a:t>
            </a:r>
            <a:r>
              <a:rPr lang="pt-BR" altLang="ja-JP" sz="2400" i="1" dirty="0"/>
              <a:t>y</a:t>
            </a:r>
            <a:r>
              <a:rPr lang="pt-BR" altLang="ja-JP" sz="2400" dirty="0"/>
              <a:t> </a:t>
            </a:r>
            <a:r>
              <a:rPr lang="pt-BR" altLang="ja-JP" sz="2400" i="1" dirty="0"/>
              <a:t>não</a:t>
            </a:r>
            <a:r>
              <a:rPr lang="pt-BR" altLang="ja-JP" sz="2400" dirty="0"/>
              <a:t> mudam, portanto </a:t>
            </a:r>
            <a:r>
              <a:rPr lang="pt-BR" altLang="ja-JP" sz="2400" i="1" dirty="0"/>
              <a:t>y</a:t>
            </a:r>
            <a:r>
              <a:rPr lang="pt-BR" altLang="ja-JP" sz="2400" dirty="0"/>
              <a:t> </a:t>
            </a:r>
            <a:r>
              <a:rPr lang="pt-BR" altLang="ja-JP" sz="2400" i="1" dirty="0">
                <a:solidFill>
                  <a:srgbClr val="0000A8"/>
                </a:solidFill>
              </a:rPr>
              <a:t>não</a:t>
            </a:r>
            <a:r>
              <a:rPr lang="pt-BR" altLang="ja-JP" sz="2400" dirty="0"/>
              <a:t> envia uma mensagem para </a:t>
            </a:r>
            <a:r>
              <a:rPr lang="pt-BR" altLang="ja-JP" sz="2400" i="1" dirty="0"/>
              <a:t>z</a:t>
            </a:r>
            <a:r>
              <a:rPr lang="pt-BR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pt-BR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pt-BR" sz="3200">
                <a:solidFill>
                  <a:srgbClr val="0000A8"/>
                </a:solidFill>
              </a:rPr>
              <a:t>alterações de custo de enlace: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sz="2800"/>
              <a:t>nó detecta mudança no custo do enlace local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sz="2800"/>
              <a:t>atualiza informações de roteamento, recalcula o DV local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sz="2800"/>
              <a:t>se DV mudar, notifica os vizinhos</a:t>
            </a:r>
            <a:endParaRPr lang="pt-BR" sz="2400"/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pt-BR" sz="24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800" kern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pt-BR" sz="24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  <p:bldP spid="8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3730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Vetor de distância: alterações no custo </a:t>
            </a:r>
            <a:r>
              <a:rPr lang="pt-BR"/>
              <a:t>do enlace</a:t>
            </a:r>
            <a:endParaRPr lang="pt-BR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52</a:t>
            </a:fld>
            <a:endParaRPr lang="pt-BR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338737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pt-BR" sz="3200" dirty="0">
                <a:solidFill>
                  <a:srgbClr val="0000A8"/>
                </a:solidFill>
              </a:rPr>
              <a:t>alterações de custo </a:t>
            </a:r>
            <a:r>
              <a:rPr lang="pt-BR" sz="3200">
                <a:solidFill>
                  <a:srgbClr val="0000A8"/>
                </a:solidFill>
              </a:rPr>
              <a:t>de enlace: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sz="2800"/>
              <a:t>nó </a:t>
            </a:r>
            <a:r>
              <a:rPr lang="pt-BR" sz="2800" dirty="0"/>
              <a:t>detecta mudança no custo do </a:t>
            </a:r>
            <a:r>
              <a:rPr lang="pt-BR" sz="2800"/>
              <a:t>enlace local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sz="2800">
                <a:solidFill>
                  <a:srgbClr val="C00000"/>
                </a:solidFill>
              </a:rPr>
              <a:t>“más notícias viajam devagar” </a:t>
            </a:r>
            <a:r>
              <a:rPr lang="pt-BR" sz="2800"/>
              <a:t>– problema de contagem ao infinito:</a:t>
            </a:r>
            <a:endParaRPr lang="pt-BR" sz="2800" dirty="0"/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800" kern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6" y="3034025"/>
            <a:ext cx="10921069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pt-BR" sz="2000" i="1" dirty="0"/>
              <a:t>y</a:t>
            </a:r>
            <a:r>
              <a:rPr lang="pt-BR" sz="2000" dirty="0"/>
              <a:t> vê que o enlace direto para </a:t>
            </a:r>
            <a:r>
              <a:rPr lang="pt-BR" sz="2000" i="1" dirty="0"/>
              <a:t>x</a:t>
            </a:r>
            <a:r>
              <a:rPr lang="pt-BR" sz="2000" dirty="0"/>
              <a:t> tem um novo custo de 60, mas </a:t>
            </a:r>
            <a:r>
              <a:rPr lang="pt-BR" sz="2000" i="1" dirty="0"/>
              <a:t>z</a:t>
            </a:r>
            <a:r>
              <a:rPr lang="pt-BR" sz="2000" dirty="0"/>
              <a:t> disse que tem um caminho com um custo de 5. Então </a:t>
            </a:r>
            <a:r>
              <a:rPr lang="pt-BR" sz="2000" i="1" dirty="0"/>
              <a:t>y</a:t>
            </a:r>
            <a:r>
              <a:rPr lang="pt-BR" sz="2000" dirty="0"/>
              <a:t> calcula “meu novo custo para </a:t>
            </a:r>
            <a:r>
              <a:rPr lang="pt-BR" sz="2000" i="1" dirty="0"/>
              <a:t>x</a:t>
            </a:r>
            <a:r>
              <a:rPr lang="pt-BR" sz="2000" dirty="0"/>
              <a:t> será 6, via </a:t>
            </a:r>
            <a:r>
              <a:rPr lang="pt-BR" sz="2000" i="1" dirty="0"/>
              <a:t>z</a:t>
            </a:r>
            <a:r>
              <a:rPr lang="pt-BR" sz="2000" dirty="0"/>
              <a:t>); notifica </a:t>
            </a:r>
            <a:r>
              <a:rPr lang="pt-BR" sz="2000" i="1" dirty="0"/>
              <a:t>z</a:t>
            </a:r>
            <a:r>
              <a:rPr lang="pt-BR" sz="2000" dirty="0"/>
              <a:t> de novo custo de 6 a </a:t>
            </a:r>
            <a:r>
              <a:rPr lang="pt-BR" sz="2000" i="1"/>
              <a:t>x</a:t>
            </a:r>
            <a:r>
              <a:rPr lang="pt-BR" sz="2000"/>
              <a:t>.</a:t>
            </a:r>
            <a:endParaRPr lang="pt-BR" sz="2000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pt-BR" sz="2400" i="1" dirty="0"/>
              <a:t>z</a:t>
            </a:r>
            <a:r>
              <a:rPr lang="pt-BR" sz="2400" dirty="0"/>
              <a:t> aprende que o caminho para </a:t>
            </a:r>
            <a:r>
              <a:rPr lang="pt-BR" sz="2400" i="1" dirty="0"/>
              <a:t>x</a:t>
            </a:r>
            <a:r>
              <a:rPr lang="pt-BR" sz="2400" dirty="0"/>
              <a:t> via </a:t>
            </a:r>
            <a:r>
              <a:rPr lang="pt-BR" sz="2400" i="1" dirty="0"/>
              <a:t>y</a:t>
            </a:r>
            <a:r>
              <a:rPr lang="pt-BR" sz="2400" dirty="0"/>
              <a:t> tem um novo custo 6, então </a:t>
            </a:r>
            <a:r>
              <a:rPr lang="pt-BR" sz="2400" i="1" dirty="0"/>
              <a:t>z</a:t>
            </a:r>
            <a:r>
              <a:rPr lang="pt-BR" sz="2400" dirty="0"/>
              <a:t> calcula “meu novo custo para </a:t>
            </a:r>
            <a:r>
              <a:rPr lang="pt-BR" sz="2400" i="1" dirty="0"/>
              <a:t>x</a:t>
            </a:r>
            <a:r>
              <a:rPr lang="pt-BR" sz="2400" dirty="0"/>
              <a:t> será 7 via </a:t>
            </a:r>
            <a:r>
              <a:rPr lang="pt-BR" sz="2400" i="1" dirty="0"/>
              <a:t>y”</a:t>
            </a:r>
            <a:r>
              <a:rPr lang="pt-BR" sz="2400" dirty="0"/>
              <a:t>, notifica </a:t>
            </a:r>
            <a:r>
              <a:rPr lang="pt-BR" sz="2400" i="1" dirty="0"/>
              <a:t>y</a:t>
            </a:r>
            <a:r>
              <a:rPr lang="pt-BR" sz="2400" dirty="0"/>
              <a:t> do novo custo de 7 para </a:t>
            </a:r>
            <a:r>
              <a:rPr lang="pt-BR" sz="2400" i="1" dirty="0"/>
              <a:t>x</a:t>
            </a:r>
            <a:r>
              <a:rPr lang="pt-BR" sz="2400" dirty="0"/>
              <a:t>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pt-BR" sz="2400" i="1" dirty="0"/>
              <a:t>y</a:t>
            </a:r>
            <a:r>
              <a:rPr lang="pt-BR" sz="2400" dirty="0"/>
              <a:t> descobre que o caminho para </a:t>
            </a:r>
            <a:r>
              <a:rPr lang="pt-BR" sz="2400" i="1" dirty="0"/>
              <a:t>x</a:t>
            </a:r>
            <a:r>
              <a:rPr lang="pt-BR" sz="2400" dirty="0"/>
              <a:t> via </a:t>
            </a:r>
            <a:r>
              <a:rPr lang="pt-BR" sz="2400" i="1" dirty="0"/>
              <a:t>z</a:t>
            </a:r>
            <a:r>
              <a:rPr lang="pt-BR" sz="2400" dirty="0"/>
              <a:t> tem um novo custo 7, então </a:t>
            </a:r>
            <a:r>
              <a:rPr lang="pt-BR" sz="2400" i="1" dirty="0"/>
              <a:t>y</a:t>
            </a:r>
            <a:r>
              <a:rPr lang="pt-BR" sz="2400" dirty="0"/>
              <a:t> calcula “meu novo custo para </a:t>
            </a:r>
            <a:r>
              <a:rPr lang="pt-BR" sz="2400" i="1" dirty="0"/>
              <a:t>x</a:t>
            </a:r>
            <a:r>
              <a:rPr lang="pt-BR" sz="2400" dirty="0"/>
              <a:t> será 8 via </a:t>
            </a:r>
            <a:r>
              <a:rPr lang="pt-BR" sz="2400" i="1" dirty="0"/>
              <a:t>y”</a:t>
            </a:r>
            <a:r>
              <a:rPr lang="pt-BR" sz="2400" dirty="0"/>
              <a:t>, notifica </a:t>
            </a:r>
            <a:r>
              <a:rPr lang="pt-BR" sz="2400" i="1" dirty="0"/>
              <a:t>z</a:t>
            </a:r>
            <a:r>
              <a:rPr lang="pt-BR" sz="2400" dirty="0"/>
              <a:t> do novo custo de 8 para </a:t>
            </a:r>
            <a:r>
              <a:rPr lang="pt-BR" sz="2400" i="1" dirty="0"/>
              <a:t>x</a:t>
            </a:r>
            <a:r>
              <a:rPr lang="pt-BR" sz="2400" dirty="0"/>
              <a:t>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pt-BR" sz="2400" i="1" dirty="0"/>
              <a:t>z</a:t>
            </a:r>
            <a:r>
              <a:rPr lang="pt-BR" sz="2400" dirty="0"/>
              <a:t> descobre que o caminho para </a:t>
            </a:r>
            <a:r>
              <a:rPr lang="pt-BR" sz="2400" i="1" dirty="0"/>
              <a:t>x</a:t>
            </a:r>
            <a:r>
              <a:rPr lang="pt-BR" sz="2400" dirty="0"/>
              <a:t> via </a:t>
            </a:r>
            <a:r>
              <a:rPr lang="pt-BR" sz="2400" i="1" dirty="0"/>
              <a:t>y</a:t>
            </a:r>
            <a:r>
              <a:rPr lang="pt-BR" sz="2400" dirty="0"/>
              <a:t> tem um novo custo 8, então </a:t>
            </a:r>
            <a:r>
              <a:rPr lang="pt-BR" sz="2400" i="1" dirty="0"/>
              <a:t>z</a:t>
            </a:r>
            <a:r>
              <a:rPr lang="pt-BR" sz="2400" dirty="0"/>
              <a:t> calcula “meu novo custo para </a:t>
            </a:r>
            <a:r>
              <a:rPr lang="pt-BR" sz="2400" i="1" dirty="0"/>
              <a:t>x</a:t>
            </a:r>
            <a:r>
              <a:rPr lang="pt-BR" sz="2400" dirty="0"/>
              <a:t> será 9 via </a:t>
            </a:r>
            <a:r>
              <a:rPr lang="pt-BR" sz="2400" i="1" dirty="0"/>
              <a:t>y”</a:t>
            </a:r>
            <a:r>
              <a:rPr lang="pt-BR" sz="2400" dirty="0"/>
              <a:t>, notifica </a:t>
            </a:r>
            <a:r>
              <a:rPr lang="pt-BR" sz="2400" i="1" dirty="0"/>
              <a:t>y</a:t>
            </a:r>
            <a:r>
              <a:rPr lang="pt-BR" sz="2400" dirty="0"/>
              <a:t> do novo custo de 9 para </a:t>
            </a:r>
            <a:r>
              <a:rPr lang="pt-BR" sz="2400" i="1" dirty="0"/>
              <a:t>x</a:t>
            </a:r>
            <a:r>
              <a:rPr lang="pt-BR" sz="2400" dirty="0"/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800"/>
              <a:t>…</a:t>
            </a:r>
            <a:endParaRPr lang="pt-BR" sz="2800" dirty="0"/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10647718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sz="2800" dirty="0"/>
              <a:t>veja o texto para soluções. Algoritmos distribuídos são </a:t>
            </a:r>
            <a:r>
              <a:rPr lang="pt-BR" sz="2800"/>
              <a:t>complicados!</a:t>
            </a:r>
            <a:endParaRPr lang="pt-BR" sz="2800" i="1" dirty="0"/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Comparação de algoritmos de estado de enlace (LS) e vetor de distância (DV)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53</a:t>
            </a:fld>
            <a:endParaRPr lang="pt-BR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pt-BR" dirty="0">
                <a:solidFill>
                  <a:srgbClr val="0000A8"/>
                </a:solidFill>
              </a:rPr>
              <a:t>complexidade de mensagem</a:t>
            </a:r>
          </a:p>
          <a:p>
            <a:pPr marL="696913" lvl="1" indent="-349250">
              <a:buNone/>
            </a:pPr>
            <a:r>
              <a:rPr lang="pt-BR" dirty="0">
                <a:solidFill>
                  <a:srgbClr val="0000A8"/>
                </a:solidFill>
              </a:rPr>
              <a:t>LS: </a:t>
            </a:r>
            <a:r>
              <a:rPr lang="pt-BR" i="1" dirty="0">
                <a:solidFill>
                  <a:srgbClr val="0000A8"/>
                </a:solidFill>
              </a:rPr>
              <a:t>n</a:t>
            </a:r>
            <a:r>
              <a:rPr lang="pt-BR" dirty="0">
                <a:solidFill>
                  <a:srgbClr val="0000A8"/>
                </a:solidFill>
              </a:rPr>
              <a:t> </a:t>
            </a:r>
            <a:r>
              <a:rPr lang="pt-BR" dirty="0"/>
              <a:t>roteadores, O(</a:t>
            </a:r>
            <a:r>
              <a:rPr lang="pt-BR" i="1" dirty="0"/>
              <a:t>n</a:t>
            </a:r>
            <a:r>
              <a:rPr lang="pt-BR" i="1" baseline="30000" dirty="0"/>
              <a:t>2</a:t>
            </a:r>
            <a:r>
              <a:rPr lang="pt-BR" dirty="0"/>
              <a:t>) mensagens enviadas</a:t>
            </a:r>
          </a:p>
          <a:p>
            <a:pPr marL="696913" lvl="1" indent="-349250">
              <a:buNone/>
            </a:pPr>
            <a:r>
              <a:rPr lang="pt-BR" dirty="0">
                <a:solidFill>
                  <a:srgbClr val="0000A8"/>
                </a:solidFill>
              </a:rPr>
              <a:t>DV: </a:t>
            </a:r>
            <a:r>
              <a:rPr lang="pt-BR" dirty="0"/>
              <a:t>troca entre vizinhos; o tempo de convergência varia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pt-BR" dirty="0">
                <a:solidFill>
                  <a:srgbClr val="0000A8"/>
                </a:solidFill>
              </a:rPr>
              <a:t>velocidade de convergência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pt-BR" sz="2400" dirty="0">
                <a:solidFill>
                  <a:srgbClr val="0000A8"/>
                </a:solidFill>
              </a:rPr>
              <a:t>LS: </a:t>
            </a:r>
            <a:r>
              <a:rPr lang="pt-BR" sz="2400" dirty="0"/>
              <a:t>algoritmo O(</a:t>
            </a:r>
            <a:r>
              <a:rPr lang="pt-BR" sz="2400" i="1" dirty="0"/>
              <a:t>n</a:t>
            </a:r>
            <a:r>
              <a:rPr lang="pt-BR" sz="2400" b="1" i="1" baseline="30000" dirty="0"/>
              <a:t>2</a:t>
            </a:r>
            <a:r>
              <a:rPr lang="pt-BR" sz="2400" dirty="0"/>
              <a:t>), requer O(</a:t>
            </a:r>
            <a:r>
              <a:rPr lang="pt-BR" sz="2400" i="1" dirty="0"/>
              <a:t>n</a:t>
            </a:r>
            <a:r>
              <a:rPr lang="pt-BR" sz="2400" i="1" baseline="30000" dirty="0"/>
              <a:t>2</a:t>
            </a:r>
            <a:r>
              <a:rPr lang="pt-BR" sz="2400" dirty="0"/>
              <a:t>) mensagens</a:t>
            </a:r>
          </a:p>
          <a:p>
            <a:pPr marL="696913" lvl="1" indent="-236538">
              <a:spcBef>
                <a:spcPts val="0"/>
              </a:spcBef>
            </a:pPr>
            <a:r>
              <a:rPr lang="pt-BR" dirty="0"/>
              <a:t>pode ter oscilações</a:t>
            </a:r>
            <a:endParaRPr lang="pt-BR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pt-BR" sz="2400" dirty="0">
                <a:solidFill>
                  <a:srgbClr val="0000A8"/>
                </a:solidFill>
              </a:rPr>
              <a:t>DV: </a:t>
            </a:r>
            <a:r>
              <a:rPr lang="pt-BR" sz="2400" dirty="0"/>
              <a:t>tempo de convergência varia</a:t>
            </a:r>
          </a:p>
          <a:p>
            <a:pPr marL="696913" lvl="1" indent="-236538">
              <a:spcBef>
                <a:spcPts val="0"/>
              </a:spcBef>
            </a:pPr>
            <a:r>
              <a:rPr lang="pt-BR" dirty="0"/>
              <a:t>pode ter loops de roteamento</a:t>
            </a:r>
          </a:p>
          <a:p>
            <a:pPr marL="696913" lvl="1" indent="-236538">
              <a:spcBef>
                <a:spcPts val="0"/>
              </a:spcBef>
            </a:pPr>
            <a:r>
              <a:rPr lang="pt-BR" dirty="0"/>
              <a:t>problema de contagem ao infinito</a:t>
            </a:r>
            <a:endParaRPr lang="pt-BR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pt-BR" dirty="0">
                <a:solidFill>
                  <a:srgbClr val="0000A8"/>
                </a:solidFill>
              </a:rPr>
              <a:t>robustez: </a:t>
            </a:r>
            <a:r>
              <a:rPr lang="pt-BR" dirty="0"/>
              <a:t>o que acontece se o roteador tiver um mau funcionamento ou estiver comprometido?</a:t>
            </a:r>
          </a:p>
          <a:p>
            <a:pPr>
              <a:buFont typeface="Wingdings" charset="0"/>
              <a:buNone/>
            </a:pPr>
            <a:r>
              <a:rPr lang="pt-BR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pt-BR" dirty="0"/>
              <a:t>roteador pode anunciar custo de </a:t>
            </a:r>
            <a:r>
              <a:rPr lang="pt-BR" i="1" dirty="0">
                <a:solidFill>
                  <a:srgbClr val="000099"/>
                </a:solidFill>
              </a:rPr>
              <a:t>enlace</a:t>
            </a:r>
            <a:r>
              <a:rPr lang="pt-BR" dirty="0"/>
              <a:t> incorreto</a:t>
            </a:r>
          </a:p>
          <a:p>
            <a:pPr marL="522288" lvl="1" indent="-236538"/>
            <a:r>
              <a:rPr lang="pt-BR" dirty="0"/>
              <a:t>cada roteador computa somente sua </a:t>
            </a:r>
            <a:r>
              <a:rPr lang="pt-BR" i="1" dirty="0"/>
              <a:t>própria</a:t>
            </a:r>
            <a:r>
              <a:rPr lang="pt-BR" dirty="0"/>
              <a:t> tabela</a:t>
            </a:r>
          </a:p>
          <a:p>
            <a:pPr>
              <a:buFont typeface="Wingdings" charset="0"/>
              <a:buNone/>
            </a:pPr>
            <a:r>
              <a:rPr lang="pt-BR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pt-BR" dirty="0"/>
              <a:t>roteador DV pode anunciar custos de </a:t>
            </a:r>
            <a:r>
              <a:rPr lang="pt-BR" i="1" dirty="0">
                <a:solidFill>
                  <a:srgbClr val="000099"/>
                </a:solidFill>
              </a:rPr>
              <a:t>caminho </a:t>
            </a:r>
            <a:r>
              <a:rPr lang="pt-BR" dirty="0"/>
              <a:t>incorretos (“Eu tenho um caminho de custo </a:t>
            </a:r>
            <a:r>
              <a:rPr lang="pt-BR" i="1" dirty="0"/>
              <a:t>realmente</a:t>
            </a:r>
            <a:r>
              <a:rPr lang="pt-BR" dirty="0"/>
              <a:t> baixo para todos os lugares”): buraco negro</a:t>
            </a:r>
          </a:p>
          <a:p>
            <a:pPr marL="460375" lvl="1" indent="-223838"/>
            <a:r>
              <a:rPr lang="pt-BR" dirty="0"/>
              <a:t>tabela de cada roteador usada por outros: erro propagado pela rede</a:t>
            </a:r>
            <a:endParaRPr lang="pt-BR" sz="2400" dirty="0"/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rede: roteiro do “plano de controle”</a:t>
            </a:r>
            <a:endParaRPr lang="pt-BR" sz="440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pt-BR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introdução
protocolos de roteamento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roteamento </a:t>
            </a:r>
            <a:r>
              <a:rPr lang="pt-BR" altLang="en-US" sz="3600" dirty="0" err="1">
                <a:ea typeface="ＭＳ Ｐゴシック" panose="020B0600070205080204" pitchFamily="34" charset="-128"/>
                <a:cs typeface="Arial" panose="020B0604020202020204" pitchFamily="34" charset="0"/>
              </a:rPr>
              <a:t>intra-ISP</a:t>
            </a:r>
            <a:r>
              <a:rPr lang="pt-BR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</a:t>
            </a:r>
            <a:r>
              <a:rPr lang="pt-BR" altLang="en-US" sz="3200" dirty="0" err="1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ISPs</a:t>
            </a: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</a:t>
            </a:r>
            <a:r>
              <a:rPr lang="pt-BR" altLang="en-US" sz="3200" dirty="0" err="1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Control</a:t>
            </a: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lang="pt-BR" altLang="en-US" sz="3200" dirty="0" err="1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Message</a:t>
            </a: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  <a:r>
              <a:rPr lang="pt-BR" altLang="en-US" sz="3200" dirty="0" err="1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Protocol</a:t>
            </a: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54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409AD5-C2C8-1EFD-4BFC-EB4073207F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4759" y="1589373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76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pt-BR" sz="3200" dirty="0"/>
              <a:t>nosso estudo de roteamento até agora - idealizado</a:t>
            </a:r>
          </a:p>
          <a:p>
            <a:pPr marL="522288" indent="-285750">
              <a:spcBef>
                <a:spcPts val="400"/>
              </a:spcBef>
            </a:pPr>
            <a:r>
              <a:rPr lang="pt-BR" dirty="0"/>
              <a:t>todos os roteadores idênticos</a:t>
            </a:r>
          </a:p>
          <a:p>
            <a:pPr marL="522288" indent="-285750">
              <a:spcBef>
                <a:spcPts val="400"/>
              </a:spcBef>
            </a:pPr>
            <a:r>
              <a:rPr lang="pt-BR" dirty="0"/>
              <a:t>rede “fixa”</a:t>
            </a:r>
          </a:p>
          <a:p>
            <a:pPr marL="130175" indent="0">
              <a:buNone/>
            </a:pPr>
            <a:r>
              <a:rPr lang="pt-BR" dirty="0"/>
              <a:t>… não é verdade na prática</a:t>
            </a:r>
          </a:p>
          <a:p>
            <a:endParaRPr lang="pt-BR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Tornando o roteamento escalável</a:t>
            </a:r>
            <a:endParaRPr lang="pt-BR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55</a:t>
            </a:fld>
            <a:endParaRPr lang="pt-BR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pt-BR" kern="0" dirty="0">
                <a:solidFill>
                  <a:srgbClr val="C00000"/>
                </a:solidFill>
              </a:rPr>
              <a:t>escala: </a:t>
            </a:r>
            <a:r>
              <a:rPr lang="pt-BR" kern="0" dirty="0"/>
              <a:t>bilhões de destinos:</a:t>
            </a:r>
          </a:p>
          <a:p>
            <a:r>
              <a:rPr lang="pt-BR" sz="2400" kern="0" dirty="0"/>
              <a:t>não pode armazenar todos os destinos nas tabelas de roteamento</a:t>
            </a:r>
            <a:r>
              <a:rPr lang="pt-BR" altLang="ja-JP" sz="2400" kern="0" dirty="0"/>
              <a:t>!</a:t>
            </a:r>
          </a:p>
          <a:p>
            <a:r>
              <a:rPr lang="pt-BR" sz="2400" kern="0" dirty="0"/>
              <a:t>troca de tabela de roteamento inundaria enlaces!</a:t>
            </a:r>
            <a:r>
              <a:rPr lang="pt-BR" kern="0" dirty="0"/>
              <a:t> </a:t>
            </a:r>
          </a:p>
          <a:p>
            <a:endParaRPr lang="pt-BR" kern="0" dirty="0">
              <a:latin typeface="Gill Sans MT" charset="0"/>
            </a:endParaRPr>
          </a:p>
          <a:p>
            <a:endParaRPr lang="pt-BR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pt-BR" kern="0" dirty="0">
                <a:solidFill>
                  <a:srgbClr val="C00000"/>
                </a:solidFill>
                <a:cs typeface="+mn-cs"/>
              </a:rPr>
              <a:t>autonomia administrativa:</a:t>
            </a:r>
            <a:endParaRPr kumimoji="0" lang="pt-BR" sz="2800" b="0" u="none" strike="noStrike" kern="0" cap="none" spc="0" normalizeH="0" baseline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ＭＳ Ｐゴシック" charset="0"/>
              <a:cs typeface="+mn-cs"/>
            </a:endParaRPr>
          </a:p>
          <a:p>
            <a:pPr lvl="0" indent="-219075">
              <a:defRPr/>
            </a:pPr>
            <a:r>
              <a:rPr lang="pt-BR" sz="2400" kern="0" dirty="0">
                <a:solidFill>
                  <a:srgbClr val="000000"/>
                </a:solidFill>
                <a:cs typeface="+mn-cs"/>
              </a:rPr>
              <a:t>Internet: uma rede de redes</a:t>
            </a: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+mn-cs"/>
            </a:endParaRPr>
          </a:p>
          <a:p>
            <a:pPr lvl="0" indent="-219075">
              <a:defRPr/>
            </a:pPr>
            <a:r>
              <a:rPr lang="pt-BR" sz="2400" kern="0" dirty="0">
                <a:solidFill>
                  <a:srgbClr val="000000"/>
                </a:solidFill>
                <a:cs typeface="+mn-cs"/>
              </a:rPr>
              <a:t>cada administrador pode querer controlar o roteamento em sua própria rede</a:t>
            </a: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pt-BR" sz="3200" dirty="0"/>
              <a:t>agregar roteadores em regiões conhecidas como </a:t>
            </a:r>
            <a:r>
              <a:rPr lang="pt-BR" sz="3200" dirty="0">
                <a:solidFill>
                  <a:srgbClr val="0000A8"/>
                </a:solidFill>
              </a:rPr>
              <a:t>“sistemas autônomos”</a:t>
            </a:r>
            <a:r>
              <a:rPr lang="pt-BR" sz="3200" dirty="0"/>
              <a:t> (AS) (também chamados “</a:t>
            </a:r>
            <a:r>
              <a:rPr lang="pt-BR" sz="3200" dirty="0">
                <a:solidFill>
                  <a:srgbClr val="0000A8"/>
                </a:solidFill>
              </a:rPr>
              <a:t>domínios</a:t>
            </a:r>
            <a:r>
              <a:rPr lang="pt-BR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Abordagem da Internet para roteamento escalável</a:t>
            </a:r>
            <a:endParaRPr lang="pt-BR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56</a:t>
            </a:fld>
            <a:endParaRPr lang="pt-BR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pt-BR" kern="0" dirty="0" err="1">
                <a:solidFill>
                  <a:srgbClr val="C00000"/>
                </a:solidFill>
              </a:rPr>
              <a:t>intra-AS</a:t>
            </a:r>
            <a:r>
              <a:rPr lang="pt-BR" kern="0" dirty="0">
                <a:solidFill>
                  <a:srgbClr val="C00000"/>
                </a:solidFill>
              </a:rPr>
              <a:t> (ou “</a:t>
            </a:r>
            <a:r>
              <a:rPr lang="pt-BR" kern="0" dirty="0" err="1">
                <a:solidFill>
                  <a:srgbClr val="C00000"/>
                </a:solidFill>
              </a:rPr>
              <a:t>intra-domínio</a:t>
            </a:r>
            <a:r>
              <a:rPr lang="pt-BR" kern="0" dirty="0">
                <a:solidFill>
                  <a:srgbClr val="C00000"/>
                </a:solidFill>
              </a:rPr>
              <a:t>”): </a:t>
            </a:r>
            <a:r>
              <a:rPr lang="pt-BR" sz="2400" kern="0" dirty="0"/>
              <a:t>roteamento </a:t>
            </a:r>
            <a:r>
              <a:rPr lang="pt-BR" sz="2400" i="1" kern="0" dirty="0"/>
              <a:t>dentro do mesmo AS (“rede”)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pt-BR" sz="2000" kern="0" dirty="0"/>
              <a:t>todos os roteadores no AS devem executar o mesmo protocolo </a:t>
            </a:r>
            <a:r>
              <a:rPr lang="pt-BR" sz="2000" kern="0" dirty="0" err="1"/>
              <a:t>intradomínio</a:t>
            </a:r>
            <a:endParaRPr lang="pt-BR" sz="2000" kern="0" dirty="0"/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pt-BR" sz="2000" kern="0" dirty="0"/>
              <a:t>roteadores em diferentes AS podem executar diferentes protocolos de roteamento </a:t>
            </a:r>
            <a:r>
              <a:rPr lang="pt-BR" sz="2000" kern="0" dirty="0" err="1"/>
              <a:t>intradomínio</a:t>
            </a:r>
            <a:endParaRPr lang="pt-BR" sz="2000" kern="0" dirty="0"/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pt-BR" sz="2000" kern="0" dirty="0">
                <a:solidFill>
                  <a:srgbClr val="0000A8"/>
                </a:solidFill>
              </a:rPr>
              <a:t>roteador gateway: </a:t>
            </a:r>
            <a:r>
              <a:rPr lang="pt-BR" sz="2000" kern="0" dirty="0"/>
              <a:t>na “borda” de seu próprio AS, tem enlace(s) para roteador(es) em outros </a:t>
            </a:r>
            <a:r>
              <a:rPr lang="pt-BR" sz="2000" kern="0" dirty="0" err="1"/>
              <a:t>AS’es</a:t>
            </a:r>
            <a:endParaRPr lang="pt-BR" sz="2000" kern="0" dirty="0"/>
          </a:p>
          <a:p>
            <a:endParaRPr lang="pt-BR" kern="0" dirty="0">
              <a:latin typeface="Gill Sans MT" charset="0"/>
            </a:endParaRPr>
          </a:p>
          <a:p>
            <a:endParaRPr lang="pt-BR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pt-BR" sz="3200" kern="0" dirty="0" err="1">
                <a:solidFill>
                  <a:srgbClr val="CC0000"/>
                </a:solidFill>
                <a:cs typeface="+mn-cs"/>
              </a:rPr>
              <a:t>inter-AS</a:t>
            </a:r>
            <a:r>
              <a:rPr lang="pt-BR" sz="3200" kern="0" dirty="0">
                <a:solidFill>
                  <a:srgbClr val="CC0000"/>
                </a:solidFill>
                <a:cs typeface="+mn-cs"/>
              </a:rPr>
              <a:t> (ou “</a:t>
            </a:r>
            <a:r>
              <a:rPr lang="pt-BR" sz="3200" kern="0" dirty="0" err="1">
                <a:solidFill>
                  <a:srgbClr val="CC0000"/>
                </a:solidFill>
                <a:cs typeface="+mn-cs"/>
              </a:rPr>
              <a:t>inter-domínio</a:t>
            </a:r>
            <a:r>
              <a:rPr lang="pt-BR" sz="3200" kern="0" dirty="0">
                <a:solidFill>
                  <a:srgbClr val="CC0000"/>
                </a:solidFill>
                <a:cs typeface="+mn-cs"/>
              </a:rPr>
              <a:t>”): </a:t>
            </a:r>
            <a:r>
              <a:rPr lang="pt-BR" kern="0" dirty="0">
                <a:cs typeface="+mn-cs"/>
              </a:rPr>
              <a:t>roteamento </a:t>
            </a:r>
            <a:r>
              <a:rPr lang="pt-BR" i="1" kern="0" dirty="0">
                <a:solidFill>
                  <a:srgbClr val="0000A8"/>
                </a:solidFill>
                <a:cs typeface="+mn-cs"/>
              </a:rPr>
              <a:t>entre</a:t>
            </a:r>
            <a:r>
              <a:rPr lang="pt-BR" kern="0" dirty="0">
                <a:cs typeface="+mn-cs"/>
              </a:rPr>
              <a:t> </a:t>
            </a:r>
            <a:r>
              <a:rPr lang="pt-BR" kern="0" dirty="0" err="1">
                <a:cs typeface="+mn-cs"/>
              </a:rPr>
              <a:t>AS’es</a:t>
            </a:r>
            <a:endParaRPr lang="pt-BR" kern="0" dirty="0">
              <a:cs typeface="+mn-cs"/>
            </a:endParaRP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pt-BR" sz="2400" kern="0" dirty="0">
                <a:cs typeface="+mn-cs"/>
              </a:rPr>
              <a:t>gateways executam roteamento entre domínios (assim como roteamento </a:t>
            </a:r>
            <a:r>
              <a:rPr lang="pt-BR" sz="2400" kern="0" dirty="0" err="1">
                <a:cs typeface="+mn-cs"/>
              </a:rPr>
              <a:t>intradomínio</a:t>
            </a:r>
            <a:r>
              <a:rPr lang="pt-BR" sz="2400" kern="0" dirty="0">
                <a:cs typeface="+mn-cs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b="0" kern="0" dirty="0" err="1">
                <a:solidFill>
                  <a:srgbClr val="000099"/>
                </a:solidFill>
                <a:latin typeface="+mn-lt"/>
                <a:ea typeface="ＭＳ Ｐゴシック" charset="0"/>
              </a:rPr>
              <a:t>AS’es</a:t>
            </a:r>
            <a:r>
              <a:rPr lang="pt-BR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 interconectados</a:t>
            </a:r>
            <a:endParaRPr lang="pt-BR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57</a:t>
            </a:fld>
            <a:endParaRPr lang="pt-BR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pt-BR" sz="24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7"/>
            <a:ext cx="461347" cy="399628"/>
            <a:chOff x="2016" y="1976"/>
            <a:chExt cx="316" cy="271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9" y="1976"/>
              <a:ext cx="312" cy="271"/>
              <a:chOff x="2897" y="2425"/>
              <a:chExt cx="319" cy="271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7" y="2425"/>
                <a:ext cx="319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pt-BR" sz="2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281302" y="3984960"/>
                <a:ext cx="1424877" cy="895439"/>
                <a:chOff x="2103855" y="2093530"/>
                <a:chExt cx="1424877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103855" y="2257804"/>
                  <a:ext cx="1424877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pt-BR" sz="2000" dirty="0">
                      <a:solidFill>
                        <a:srgbClr val="0000A8"/>
                      </a:solidFill>
                    </a:rPr>
                    <a:t>roteamento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pt-BR" sz="2000" dirty="0" err="1">
                      <a:solidFill>
                        <a:srgbClr val="0000A8"/>
                      </a:solidFill>
                    </a:rPr>
                    <a:t>intra-AS</a:t>
                  </a:r>
                  <a:endParaRPr lang="pt-BR" sz="2000" dirty="0">
                    <a:solidFill>
                      <a:srgbClr val="0000A8"/>
                    </a:solidFill>
                  </a:endParaRP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861668" y="4888922"/>
                <a:ext cx="1424877" cy="895439"/>
                <a:chOff x="2103854" y="2093530"/>
                <a:chExt cx="1424877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103854" y="2257804"/>
                  <a:ext cx="1424877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pt-BR" sz="2000" dirty="0">
                      <a:solidFill>
                        <a:srgbClr val="0000A8"/>
                      </a:solidFill>
                    </a:rPr>
                    <a:t>roteamento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pt-BR" sz="2000" dirty="0" err="1">
                      <a:solidFill>
                        <a:srgbClr val="0000A8"/>
                      </a:solidFill>
                    </a:rPr>
                    <a:t>intra-AS</a:t>
                  </a:r>
                  <a:endParaRPr lang="pt-BR" sz="2000" dirty="0">
                    <a:solidFill>
                      <a:srgbClr val="0000A8"/>
                    </a:solidFill>
                  </a:endParaRP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41822" y="4300199"/>
                <a:ext cx="1424877" cy="895439"/>
                <a:chOff x="2103854" y="2093530"/>
                <a:chExt cx="1424877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103854" y="2257804"/>
                  <a:ext cx="1424877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pt-BR" sz="2000" dirty="0">
                      <a:solidFill>
                        <a:srgbClr val="0000A8"/>
                      </a:solidFill>
                    </a:rPr>
                    <a:t>roteamento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pt-BR" sz="2000" dirty="0" err="1">
                      <a:solidFill>
                        <a:srgbClr val="0000A8"/>
                      </a:solidFill>
                    </a:rPr>
                    <a:t>intra-AS</a:t>
                  </a:r>
                  <a:endParaRPr lang="pt-BR" sz="2000" dirty="0">
                    <a:solidFill>
                      <a:srgbClr val="0000A8"/>
                    </a:solidFill>
                  </a:endParaRP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660845" y="3940988"/>
            <a:ext cx="5968456" cy="2124592"/>
            <a:chOff x="3051233" y="3765058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051233" y="3765058"/>
              <a:ext cx="5968456" cy="2124592"/>
              <a:chOff x="2412405" y="-1508399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405" y="-1508399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446" y="-477590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6434" y="-1279814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5384921" y="4346606"/>
              <a:ext cx="22581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2400" dirty="0">
                  <a:solidFill>
                    <a:srgbClr val="C00000"/>
                  </a:solidFill>
                </a:rPr>
                <a:t>roteamento entre AS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05164" y="2747246"/>
                <a:ext cx="1289071" cy="1008038"/>
                <a:chOff x="1959152" y="2310128"/>
                <a:chExt cx="1199173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1959152" y="2310128"/>
                  <a:ext cx="1199173" cy="4291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pt-BR" sz="1600" dirty="0"/>
                    <a:t>tabela de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pt-BR" sz="1400" spc="-100" dirty="0"/>
                    <a:t>encaminhamento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322341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pt-BR" dirty="0"/>
              <a:t>tabela de encaminhamento configurada por algoritmos de roteamento </a:t>
            </a:r>
            <a:r>
              <a:rPr lang="pt-BR" dirty="0" err="1"/>
              <a:t>intra</a:t>
            </a:r>
            <a:r>
              <a:rPr lang="pt-BR" dirty="0"/>
              <a:t> e </a:t>
            </a:r>
            <a:r>
              <a:rPr lang="pt-BR" dirty="0" err="1"/>
              <a:t>inter-AS</a:t>
            </a:r>
            <a:endParaRPr lang="pt-BR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40" y="2327475"/>
            <a:ext cx="1036572" cy="1051970"/>
            <a:chOff x="-167076" y="2120211"/>
            <a:chExt cx="1036572" cy="1051970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76" y="2120211"/>
              <a:ext cx="1036572" cy="712252"/>
              <a:chOff x="1653" y="2898"/>
              <a:chExt cx="710" cy="48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64" y="2943"/>
                <a:ext cx="699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200" b="0" i="0" u="none" strike="noStrike" kern="0" cap="none" spc="0" normalizeH="0" baseline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Roteamento</a:t>
                </a:r>
                <a:br>
                  <a:rPr kumimoji="0" lang="pt-BR" sz="1200" b="0" i="0" u="none" strike="noStrike" kern="0" cap="none" spc="0" normalizeH="0" baseline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</a:br>
                <a:r>
                  <a:rPr kumimoji="0" lang="pt-BR" sz="1200" b="0" i="0" u="none" strike="noStrike" kern="0" cap="none" spc="0" normalizeH="0" baseline="0" dirty="0" err="1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  <a:endParaRPr kumimoji="0" lang="pt-BR" sz="12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200" b="0" i="0" u="none" strike="noStrike" kern="0" cap="none" spc="0" normalizeH="0" baseline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11" y="2338321"/>
            <a:ext cx="1049712" cy="1047923"/>
            <a:chOff x="1057519" y="2118865"/>
            <a:chExt cx="104971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9" y="2118865"/>
              <a:ext cx="1049712" cy="557415"/>
              <a:chOff x="1653" y="2898"/>
              <a:chExt cx="719" cy="378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73" y="2953"/>
                <a:ext cx="699" cy="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200" b="0" i="0" u="none" strike="noStrike" kern="0" cap="none" spc="0" normalizeH="0" baseline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Roteamento</a:t>
                </a:r>
                <a:br>
                  <a:rPr kumimoji="0" lang="pt-BR" sz="1200" b="0" i="0" u="none" strike="noStrike" kern="0" cap="none" spc="0" normalizeH="0" baseline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</a:br>
                <a:r>
                  <a:rPr kumimoji="0" lang="pt-BR" sz="1200" b="0" i="0" u="none" strike="noStrike" kern="0" cap="none" spc="0" normalizeH="0" baseline="0" dirty="0" err="1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  <a:endParaRPr kumimoji="0" lang="pt-BR" sz="1200" b="0" i="0" u="none" strike="noStrike" kern="0" cap="none" spc="0" normalizeH="0" baseline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pt-BR" dirty="0"/>
              <a:t>roteamento </a:t>
            </a:r>
            <a:r>
              <a:rPr lang="pt-BR" dirty="0" err="1"/>
              <a:t>intra-AS</a:t>
            </a:r>
            <a:r>
              <a:rPr lang="pt-BR" dirty="0"/>
              <a:t> determina entradas para destinos dentro de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pt-BR" dirty="0" err="1"/>
              <a:t>inter-AS</a:t>
            </a:r>
            <a:r>
              <a:rPr lang="pt-BR" dirty="0"/>
              <a:t> e </a:t>
            </a:r>
            <a:r>
              <a:rPr lang="pt-BR" dirty="0" err="1"/>
              <a:t>intra-AS</a:t>
            </a:r>
            <a:r>
              <a:rPr lang="pt-BR" dirty="0"/>
              <a:t> determinam entradas para destinos externos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pt-BR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Roteamento </a:t>
            </a:r>
            <a:r>
              <a:rPr lang="pt-BR" sz="4000" b="0" kern="0" dirty="0" err="1">
                <a:solidFill>
                  <a:srgbClr val="000099"/>
                </a:solidFill>
                <a:latin typeface="+mn-lt"/>
                <a:ea typeface="ＭＳ Ｐゴシック" charset="0"/>
              </a:rPr>
              <a:t>Inter-AS</a:t>
            </a:r>
            <a:r>
              <a:rPr lang="pt-BR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: uma função no encaminhamento </a:t>
            </a:r>
            <a:r>
              <a:rPr lang="pt-BR" sz="4000" b="0" kern="0" dirty="0" err="1">
                <a:solidFill>
                  <a:srgbClr val="000099"/>
                </a:solidFill>
                <a:latin typeface="+mn-lt"/>
                <a:ea typeface="ＭＳ Ｐゴシック" charset="0"/>
              </a:rPr>
              <a:t>intradomínio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2105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 err="1"/>
              <a:t>oOutras</a:t>
            </a:r>
            <a:endParaRPr lang="en-US" sz="1400" dirty="0"/>
          </a:p>
          <a:p>
            <a:r>
              <a:rPr lang="en-US" sz="1400" dirty="0"/>
              <a:t>redes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6815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 err="1"/>
              <a:t>outras</a:t>
            </a:r>
            <a:endParaRPr lang="en-US" sz="1400" dirty="0"/>
          </a:p>
          <a:p>
            <a:r>
              <a:rPr lang="en-US" sz="1400" dirty="0"/>
              <a:t>redes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t-BR" sz="2400" dirty="0"/>
              <a:t>suponha que o roteador no AS1 receba um datagrama destinado para fora de AS1 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3698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pt-BR" sz="2400" dirty="0">
                <a:solidFill>
                  <a:srgbClr val="CC0000"/>
                </a:solidFill>
              </a:rPr>
              <a:t>O roteamento entre domínios de AS1 deve</a:t>
            </a:r>
            <a:r>
              <a:rPr lang="en-US" sz="2400" dirty="0">
                <a:solidFill>
                  <a:srgbClr val="CC0000"/>
                </a:solidFill>
              </a:rPr>
              <a:t>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pt-BR" sz="2000" dirty="0"/>
              <a:t>aprender quais destinos são alcançáveis por meio de AS2 e quais são acessíveis por meio de AS3</a:t>
            </a:r>
            <a:endParaRPr lang="en-US" sz="2000" dirty="0"/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pt-BR" sz="2000" dirty="0"/>
              <a:t>propagar esta informação de acessibilidade para todos os roteadores em AS1</a:t>
            </a:r>
            <a:endParaRPr lang="en-US" sz="2000" dirty="0">
              <a:cs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pt-BR" dirty="0"/>
              <a:t>roteador deve encaminhar o pacote para o roteador gateway em AS1, mas qual deles?</a:t>
            </a: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pt-BR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Roteamento </a:t>
            </a:r>
            <a:r>
              <a:rPr lang="pt-BR" sz="4000" b="0" kern="0" dirty="0" err="1">
                <a:solidFill>
                  <a:srgbClr val="000099"/>
                </a:solidFill>
                <a:latin typeface="+mn-lt"/>
                <a:ea typeface="ＭＳ Ｐゴシック" charset="0"/>
              </a:rPr>
              <a:t>Intra-AS</a:t>
            </a:r>
            <a:r>
              <a:rPr lang="pt-BR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:  roteando dentro de um AS</a:t>
            </a:r>
            <a:endParaRPr lang="pt-BR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59</a:t>
            </a:fld>
            <a:endParaRPr lang="pt-BR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pt-BR" sz="3200" dirty="0"/>
              <a:t>protocolos de roteamento </a:t>
            </a:r>
            <a:r>
              <a:rPr lang="pt-BR" sz="3200" dirty="0" err="1"/>
              <a:t>intra-AS</a:t>
            </a:r>
            <a:r>
              <a:rPr lang="pt-BR" sz="3200" dirty="0"/>
              <a:t> mais comuns :</a:t>
            </a:r>
          </a:p>
          <a:p>
            <a:pPr>
              <a:defRPr/>
            </a:pPr>
            <a:r>
              <a:rPr lang="pt-BR" dirty="0">
                <a:solidFill>
                  <a:srgbClr val="C00000"/>
                </a:solidFill>
              </a:rPr>
              <a:t>RIP: </a:t>
            </a:r>
            <a:r>
              <a:rPr lang="pt-BR" dirty="0" err="1">
                <a:solidFill>
                  <a:srgbClr val="C00000"/>
                </a:solidFill>
              </a:rPr>
              <a:t>Routing</a:t>
            </a:r>
            <a:r>
              <a:rPr lang="pt-BR" dirty="0">
                <a:solidFill>
                  <a:srgbClr val="C00000"/>
                </a:solidFill>
              </a:rPr>
              <a:t> </a:t>
            </a:r>
            <a:r>
              <a:rPr lang="pt-BR" dirty="0" err="1">
                <a:solidFill>
                  <a:srgbClr val="C00000"/>
                </a:solidFill>
              </a:rPr>
              <a:t>Information</a:t>
            </a:r>
            <a:r>
              <a:rPr lang="pt-BR" dirty="0">
                <a:solidFill>
                  <a:srgbClr val="C00000"/>
                </a:solidFill>
              </a:rPr>
              <a:t> </a:t>
            </a:r>
            <a:r>
              <a:rPr lang="pt-BR" dirty="0" err="1">
                <a:solidFill>
                  <a:srgbClr val="C00000"/>
                </a:solidFill>
              </a:rPr>
              <a:t>Protocol</a:t>
            </a:r>
            <a:r>
              <a:rPr lang="pt-BR" dirty="0"/>
              <a:t> </a:t>
            </a:r>
            <a:r>
              <a:rPr lang="pt-BR" sz="2400" dirty="0"/>
              <a:t>[RFC 1723]</a:t>
            </a:r>
          </a:p>
          <a:p>
            <a:pPr lvl="1">
              <a:defRPr/>
            </a:pPr>
            <a:r>
              <a:rPr lang="pt-BR" dirty="0"/>
              <a:t>DV clássico: </a:t>
            </a:r>
            <a:r>
              <a:rPr lang="pt-BR" dirty="0" err="1"/>
              <a:t>DVs</a:t>
            </a:r>
            <a:r>
              <a:rPr lang="pt-BR" dirty="0"/>
              <a:t> trocados a cada 30 segundos</a:t>
            </a:r>
          </a:p>
          <a:p>
            <a:pPr lvl="1">
              <a:defRPr/>
            </a:pPr>
            <a:r>
              <a:rPr lang="pt-BR" dirty="0"/>
              <a:t>não é mais amplamente utilizado</a:t>
            </a:r>
          </a:p>
          <a:p>
            <a:pPr>
              <a:defRPr/>
            </a:pPr>
            <a:r>
              <a:rPr lang="pt-BR" dirty="0">
                <a:solidFill>
                  <a:srgbClr val="C00000"/>
                </a:solidFill>
              </a:rPr>
              <a:t>EIGRP: </a:t>
            </a:r>
            <a:r>
              <a:rPr lang="pt-BR" dirty="0" err="1">
                <a:solidFill>
                  <a:srgbClr val="C00000"/>
                </a:solidFill>
              </a:rPr>
              <a:t>Enhanced</a:t>
            </a:r>
            <a:r>
              <a:rPr lang="pt-BR" dirty="0">
                <a:solidFill>
                  <a:srgbClr val="C00000"/>
                </a:solidFill>
              </a:rPr>
              <a:t> Interior Gateway </a:t>
            </a:r>
            <a:r>
              <a:rPr lang="pt-BR" dirty="0" err="1">
                <a:solidFill>
                  <a:srgbClr val="C00000"/>
                </a:solidFill>
              </a:rPr>
              <a:t>Routing</a:t>
            </a:r>
            <a:r>
              <a:rPr lang="pt-BR" dirty="0">
                <a:solidFill>
                  <a:srgbClr val="C00000"/>
                </a:solidFill>
              </a:rPr>
              <a:t> </a:t>
            </a:r>
            <a:r>
              <a:rPr lang="pt-BR" dirty="0" err="1">
                <a:solidFill>
                  <a:srgbClr val="C00000"/>
                </a:solidFill>
              </a:rPr>
              <a:t>Protocol</a:t>
            </a:r>
            <a:endParaRPr lang="pt-BR" dirty="0">
              <a:solidFill>
                <a:srgbClr val="C00000"/>
              </a:solidFill>
            </a:endParaRPr>
          </a:p>
          <a:p>
            <a:pPr lvl="1">
              <a:defRPr/>
            </a:pPr>
            <a:r>
              <a:rPr lang="pt-BR" dirty="0"/>
              <a:t>Baseado em DV</a:t>
            </a:r>
          </a:p>
          <a:p>
            <a:pPr lvl="1">
              <a:defRPr/>
            </a:pPr>
            <a:r>
              <a:rPr lang="pt-BR" dirty="0"/>
              <a:t>foi proprietário da Cisco por décadas (tornou-se aberto em 2013 [RFC 7868])</a:t>
            </a:r>
          </a:p>
          <a:p>
            <a:pPr>
              <a:defRPr/>
            </a:pPr>
            <a:r>
              <a:rPr lang="pt-BR" dirty="0"/>
              <a:t> </a:t>
            </a:r>
            <a:r>
              <a:rPr lang="pt-BR" dirty="0">
                <a:solidFill>
                  <a:srgbClr val="C00000"/>
                </a:solidFill>
              </a:rPr>
              <a:t>OSPF: Open </a:t>
            </a:r>
            <a:r>
              <a:rPr lang="pt-BR" dirty="0" err="1">
                <a:solidFill>
                  <a:srgbClr val="C00000"/>
                </a:solidFill>
              </a:rPr>
              <a:t>Shortest</a:t>
            </a:r>
            <a:r>
              <a:rPr lang="pt-BR" dirty="0">
                <a:solidFill>
                  <a:srgbClr val="C00000"/>
                </a:solidFill>
              </a:rPr>
              <a:t> Path </a:t>
            </a:r>
            <a:r>
              <a:rPr lang="pt-BR" dirty="0" err="1">
                <a:solidFill>
                  <a:srgbClr val="C00000"/>
                </a:solidFill>
              </a:rPr>
              <a:t>First</a:t>
            </a:r>
            <a:r>
              <a:rPr lang="pt-BR" dirty="0">
                <a:solidFill>
                  <a:srgbClr val="C00000"/>
                </a:solidFill>
              </a:rPr>
              <a:t>  </a:t>
            </a:r>
            <a:r>
              <a:rPr lang="pt-BR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pt-BR" dirty="0"/>
              <a:t>roteamento de estado de enlace</a:t>
            </a:r>
          </a:p>
          <a:p>
            <a:pPr lvl="1">
              <a:defRPr/>
            </a:pPr>
            <a:r>
              <a:rPr lang="pt-BR" dirty="0"/>
              <a:t>Protocolo IS-IS (padrão ISO, não é padrão RFC) essencialmente igual ao OSPF</a:t>
            </a:r>
          </a:p>
          <a:p>
            <a:pPr lvl="1">
              <a:defRPr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pt-BR" sz="4800" dirty="0"/>
              <a:t>Plano de controle por roteador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lang="pt-BR" altLang="en-US" sz="3200" dirty="0">
                <a:solidFill>
                  <a:prstClr val="black"/>
                </a:solidFill>
                <a:latin typeface="Calibri" panose="020F0502020204030204"/>
              </a:rPr>
              <a:t>Componentes individuais do algoritmo </a:t>
            </a:r>
            <a:r>
              <a:rPr lang="pt-BR" altLang="en-US" sz="3200">
                <a:solidFill>
                  <a:prstClr val="black"/>
                </a:solidFill>
                <a:latin typeface="Calibri" panose="020F0502020204030204"/>
              </a:rPr>
              <a:t>de roteamento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em todo e cada roteador </a:t>
            </a:r>
            <a:r>
              <a:rPr lang="pt-BR" altLang="en-US" sz="3200">
                <a:solidFill>
                  <a:prstClr val="black"/>
                </a:solidFill>
                <a:latin typeface="Calibri" panose="020F0502020204030204"/>
              </a:rPr>
              <a:t>interagem </a:t>
            </a:r>
            <a:r>
              <a:rPr lang="pt-BR" altLang="en-US" sz="3200" dirty="0">
                <a:solidFill>
                  <a:prstClr val="black"/>
                </a:solidFill>
                <a:latin typeface="Calibri" panose="020F0502020204030204"/>
              </a:rPr>
              <a:t>no plano </a:t>
            </a:r>
            <a:r>
              <a:rPr lang="pt-BR" altLang="en-US" sz="3200">
                <a:solidFill>
                  <a:prstClr val="black"/>
                </a:solidFill>
                <a:latin typeface="Calibri" panose="020F0502020204030204"/>
              </a:rPr>
              <a:t>de controle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366067" y="2725807"/>
            <a:ext cx="5164747" cy="879475"/>
            <a:chOff x="1813819" y="707349"/>
            <a:chExt cx="5165826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3819" y="783191"/>
              <a:ext cx="1066542" cy="4639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Algoritmo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200" kern="0" spc="-100" dirty="0">
                  <a:solidFill>
                    <a:srgbClr val="000000"/>
                  </a:solidFill>
                </a:rPr>
                <a:t>de Roteamento</a:t>
              </a:r>
              <a:endParaRPr kumimoji="0" lang="pt-BR" altLang="en-US" sz="12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468671" cy="1053316"/>
            <a:chOff x="1557338" y="3074988"/>
            <a:chExt cx="6468671" cy="1053316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258" y="3651250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plano de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400" kern="0" dirty="0">
                  <a:solidFill>
                    <a:srgbClr val="000000"/>
                  </a:solidFill>
                </a:rPr>
                <a:t>dados</a:t>
              </a:r>
              <a:endParaRPr kumimoji="0" lang="pt-BR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43352" y="3074988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plano de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400" kern="0" dirty="0">
                  <a:solidFill>
                    <a:srgbClr val="000000"/>
                  </a:solidFill>
                </a:rPr>
                <a:t>controle</a:t>
              </a:r>
              <a:endParaRPr kumimoji="0" lang="pt-BR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9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pt-BR" alt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9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pt-BR" alt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524151"/>
            <a:chOff x="-4079003" y="2717403"/>
            <a:chExt cx="1616718" cy="525348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24712" cy="277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  <a:endParaRPr kumimoji="0" lang="pt-BR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6566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400" kern="0" dirty="0">
                <a:solidFill>
                  <a:srgbClr val="000000"/>
                </a:solidFill>
              </a:rPr>
              <a:t>valores no cabeçalho do pacote chegando</a:t>
            </a:r>
            <a:endParaRPr kumimoji="0" lang="pt-BR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9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pt-BR" altLang="en-US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pt-BR" sz="4000" dirty="0"/>
              <a:t>Roteamento do OSPF (Open </a:t>
            </a:r>
            <a:r>
              <a:rPr lang="pt-BR" sz="4000" dirty="0" err="1"/>
              <a:t>Shortest</a:t>
            </a:r>
            <a:r>
              <a:rPr lang="pt-BR" sz="4000" dirty="0"/>
              <a:t> Path </a:t>
            </a:r>
            <a:r>
              <a:rPr lang="pt-BR" sz="4000" dirty="0" err="1"/>
              <a:t>First</a:t>
            </a:r>
            <a:r>
              <a:rPr lang="pt-BR" sz="4000" dirty="0"/>
              <a:t>)</a:t>
            </a:r>
            <a:endParaRPr lang="pt-BR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60</a:t>
            </a:fld>
            <a:endParaRPr lang="pt-BR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pt-BR" altLang="ja-JP" sz="3200" dirty="0"/>
              <a:t>“open”: disponível publicamente</a:t>
            </a:r>
          </a:p>
          <a:p>
            <a:pPr marL="285750" indent="-274638"/>
            <a:r>
              <a:rPr lang="pt-BR" altLang="ja-JP" sz="3200" dirty="0"/>
              <a:t>estado de enlace clássico</a:t>
            </a:r>
          </a:p>
          <a:p>
            <a:pPr lvl="1"/>
            <a:r>
              <a:rPr lang="pt-BR" altLang="ja-JP" sz="2800" dirty="0"/>
              <a:t>cada roteador inunda anúncios de estado de enlace OSPF (diretamente sobre IP em vez de usar TCP/UDP) para todos os outros roteadores em todo o AS</a:t>
            </a:r>
          </a:p>
          <a:p>
            <a:pPr lvl="1"/>
            <a:r>
              <a:rPr lang="pt-BR" altLang="ja-JP" sz="2800" dirty="0"/>
              <a:t>várias métricas de custos de enlace possíveis: largura de banda, atraso</a:t>
            </a:r>
          </a:p>
          <a:p>
            <a:pPr lvl="1"/>
            <a:r>
              <a:rPr lang="pt-BR" altLang="ja-JP" sz="2800" dirty="0"/>
              <a:t>cada roteador tem topologia completa, usa o algoritmo de </a:t>
            </a:r>
            <a:r>
              <a:rPr lang="pt-BR" altLang="ja-JP" sz="2800" dirty="0" err="1"/>
              <a:t>Dijkstra</a:t>
            </a:r>
            <a:r>
              <a:rPr lang="pt-BR" altLang="ja-JP" sz="2800" dirty="0"/>
              <a:t> para calcular a tabela de encaminhamento</a:t>
            </a:r>
          </a:p>
          <a:p>
            <a:r>
              <a:rPr lang="pt-BR" altLang="ja-JP" i="1" dirty="0">
                <a:solidFill>
                  <a:srgbClr val="0000A8"/>
                </a:solidFill>
              </a:rPr>
              <a:t>segurança: </a:t>
            </a:r>
            <a:r>
              <a:rPr lang="pt-BR" altLang="ja-JP" dirty="0"/>
              <a:t>todas as mensagens OSPF são autenticadas (para evitar intrusões maliciosas) </a:t>
            </a:r>
          </a:p>
          <a:p>
            <a:endParaRPr lang="pt-BR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pt-BR"/>
              <a:t>OSPF hierárquico</a:t>
            </a:r>
            <a:endParaRPr lang="pt-BR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61</a:t>
            </a:fld>
            <a:endParaRPr lang="pt-BR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pt-BR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hierarquia de dois níveis : </a:t>
            </a:r>
            <a:r>
              <a: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área local e </a:t>
            </a:r>
            <a:r>
              <a:rPr kumimoji="0" lang="pt-BR" sz="2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backbone</a:t>
            </a:r>
            <a:r>
              <a: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anúncios de estado de </a:t>
            </a:r>
            <a:r>
              <a:rPr lang="pt-BR" sz="2800" kern="0" dirty="0">
                <a:solidFill>
                  <a:srgbClr val="000000"/>
                </a:solidFill>
              </a:rPr>
              <a:t>enlace</a:t>
            </a:r>
            <a:r>
              <a: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inundados apenas na área ou </a:t>
            </a:r>
            <a:r>
              <a:rPr kumimoji="0" lang="pt-BR" sz="28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backbone</a:t>
            </a:r>
            <a:endParaRPr kumimoji="0" lang="pt-BR" sz="28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cada nó possui topologia de área detalhada; só sabe direção para chegar a outros destinos</a:t>
            </a: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477328"/>
            <a:chOff x="450937" y="3406459"/>
            <a:chExt cx="4096011" cy="1477328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4773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altLang="ja-JP" sz="2000" dirty="0">
                  <a:solidFill>
                    <a:srgbClr val="C00000"/>
                  </a:solidFill>
                </a:rPr>
                <a:t>roteadores de borda de área: </a:t>
              </a:r>
              <a:r>
                <a:rPr lang="pt-BR" altLang="ja-JP" sz="2000" dirty="0"/>
                <a:t>“resumem” distâncias para destinos na sua própria área, anunciam no </a:t>
              </a:r>
              <a:r>
                <a:rPr lang="pt-BR" altLang="ja-JP" sz="2000" i="1" dirty="0" err="1"/>
                <a:t>backbone</a:t>
              </a:r>
              <a:endParaRPr lang="pt-BR" sz="2000" i="1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  <a:stCxn id="2" idx="3"/>
            </p:cNvCxnSpPr>
            <p:nvPr/>
          </p:nvCxnSpPr>
          <p:spPr>
            <a:xfrm>
              <a:off x="3419605" y="4145123"/>
              <a:ext cx="1127343" cy="25151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3588" y="6183712"/>
            <a:ext cx="8386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1800" dirty="0"/>
              <a:t>área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8386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1800" dirty="0"/>
              <a:t>área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8386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1800" dirty="0"/>
              <a:t>área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pt-BR" sz="2000">
                <a:latin typeface="+mn-lt"/>
              </a:rPr>
              <a:t>backbone</a:t>
            </a:r>
            <a:endParaRPr lang="pt-BR" sz="2000" dirty="0">
              <a:latin typeface="+mn-lt"/>
            </a:endParaRP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0383" y="5940131"/>
            <a:ext cx="1287532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pt-BR" sz="1800" dirty="0">
                <a:solidFill>
                  <a:srgbClr val="CC0000"/>
                </a:solidFill>
              </a:rPr>
              <a:t>roteadores</a:t>
            </a:r>
          </a:p>
          <a:p>
            <a:pPr algn="ctr">
              <a:lnSpc>
                <a:spcPct val="85000"/>
              </a:lnSpc>
            </a:pPr>
            <a:r>
              <a:rPr lang="pt-BR" sz="1800" dirty="0">
                <a:solidFill>
                  <a:srgbClr val="CC0000"/>
                </a:solidFill>
              </a:rPr>
              <a:t>internos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pt-BR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389687"/>
            <a:chOff x="8317285" y="3820439"/>
            <a:chExt cx="3684736" cy="1389687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altLang="ja-JP" sz="2000" dirty="0">
                  <a:solidFill>
                    <a:srgbClr val="C00000"/>
                  </a:solidFill>
                </a:rPr>
                <a:t>roteador </a:t>
              </a:r>
              <a:r>
                <a:rPr lang="pt-BR" altLang="ja-JP" sz="2000" i="1" dirty="0" err="1">
                  <a:solidFill>
                    <a:srgbClr val="C00000"/>
                  </a:solidFill>
                </a:rPr>
                <a:t>backbone</a:t>
              </a:r>
              <a:r>
                <a:rPr lang="pt-BR" altLang="ja-JP" sz="2000" dirty="0">
                  <a:solidFill>
                    <a:srgbClr val="C00000"/>
                  </a:solidFill>
                </a:rPr>
                <a:t>: </a:t>
              </a:r>
              <a:r>
                <a:rPr lang="pt-BR" altLang="ja-JP" sz="2000" dirty="0"/>
                <a:t>executa o OSPF limitado ao </a:t>
              </a:r>
              <a:r>
                <a:rPr lang="pt-BR" altLang="ja-JP" sz="2000" i="1" dirty="0" err="1"/>
                <a:t>backbone</a:t>
              </a:r>
              <a:endParaRPr lang="pt-BR" sz="2000" i="1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631962" cy="646331"/>
            <a:chOff x="7166977" y="3322953"/>
            <a:chExt cx="4631962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4" y="3322953"/>
              <a:ext cx="290128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altLang="ja-JP" sz="2000" dirty="0">
                  <a:solidFill>
                    <a:srgbClr val="C00000"/>
                  </a:solidFill>
                </a:rPr>
                <a:t>roteador de fronteira: </a:t>
              </a:r>
              <a:r>
                <a:rPr lang="pt-BR" altLang="ja-JP" sz="2000" dirty="0"/>
                <a:t>se conecta a outros </a:t>
              </a:r>
              <a:r>
                <a:rPr lang="pt-BR" altLang="ja-JP" sz="2000" dirty="0" err="1"/>
                <a:t>AS’s</a:t>
              </a:r>
              <a:endParaRPr lang="pt-BR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2031325"/>
            <a:chOff x="400831" y="4789096"/>
            <a:chExt cx="3682654" cy="2031325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652052" cy="20313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altLang="ja-JP" sz="2000" dirty="0">
                  <a:solidFill>
                    <a:srgbClr val="C00000"/>
                  </a:solidFill>
                </a:rPr>
                <a:t>roteadores locais: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pt-BR" altLang="ja-JP" sz="2000" dirty="0"/>
                <a:t>inundam estado de enlace apenas na área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pt-BR" sz="2000" dirty="0"/>
                <a:t>calculam roteamento dentro da área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pt-BR" sz="2000" dirty="0"/>
                <a:t>encaminham pacotes para fora via roteador de borda de área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452914" y="5035464"/>
              <a:ext cx="163057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rede: roteiro do “plano de controle”</a:t>
            </a:r>
            <a:endParaRPr lang="pt-BR" sz="440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pt-BR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introdução
protocolos de roteamento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intra-ISP: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4000"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62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12A90C5-1E4C-825D-5BF5-0E13DD19E6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1264" y="1589373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8701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b="0" kern="0" dirty="0" err="1">
                <a:solidFill>
                  <a:srgbClr val="000099"/>
                </a:solidFill>
                <a:latin typeface="+mn-lt"/>
                <a:ea typeface="ＭＳ Ｐゴシック" charset="0"/>
              </a:rPr>
              <a:t>AS’s</a:t>
            </a:r>
            <a:r>
              <a:rPr lang="pt-BR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 interconectados</a:t>
            </a:r>
            <a:endParaRPr lang="pt-BR" sz="4800" dirty="0">
              <a:latin typeface="+mn-lt"/>
            </a:endParaRPr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6841821" y="1845983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3015266" y="1592345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4197833" y="2673258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717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6316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3283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614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1936" y="25744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952" y="2593627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3396" y="249777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65416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4547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1514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55094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0167" y="3468090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5173087" y="3382561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77130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5353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2320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66808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973" y="237980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990" y="2398974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893" y="230164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81458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1988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955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72610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7608" y="288413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5124908" y="2798602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716751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5643" y="2592152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43339" y="2527268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5628594" y="3462191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4957013" y="3409104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5138048" y="3305879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5047530" y="3066987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3841603" y="2512522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4478146" y="2601000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6411133" y="2775008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82106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5649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70308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269" y="2583305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8285" y="2602475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2729" y="2506623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5508" y="2960594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0490" y="358440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549" y="3208368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9113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5240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3668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80810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860" y="3201180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957" y="3239520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240" y="3112701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7789335" y="2338514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8192284" y="2665885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5957085" y="3211502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3626989" y="2099620"/>
            <a:ext cx="461347" cy="399628"/>
            <a:chOff x="2016" y="1976"/>
            <a:chExt cx="316" cy="271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9" y="1976"/>
              <a:ext cx="312" cy="271"/>
              <a:chOff x="2897" y="2425"/>
              <a:chExt cx="319" cy="271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7" y="2425"/>
                <a:ext cx="319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2028" y="2415195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3821" y="2483029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2340" y="1959531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5012" y="1946259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8585" y="2083401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41951" y="2845791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55814" y="2384228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751376" y="2133539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95868" y="2283952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544" y="3382561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86906" y="3233622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2555" y="3633250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87715" y="2957864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4917" y="3507905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216" y="3069936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3173734" y="1669589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320428" cy="895439"/>
                <a:chOff x="2145563" y="2093530"/>
                <a:chExt cx="1320428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166596" y="2257804"/>
                  <a:ext cx="1299395" cy="56528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roteamento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dirty="0" err="1">
                      <a:solidFill>
                        <a:srgbClr val="0000A8"/>
                      </a:solidFill>
                      <a:latin typeface="Calibri" panose="020F0502020204030204"/>
                    </a:rPr>
                    <a:t>intra-AS</a:t>
                  </a:r>
                  <a:endParaRPr kumimoji="0" lang="pt-BR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307901" cy="895439"/>
                <a:chOff x="2158089" y="2093530"/>
                <a:chExt cx="130790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166595" y="2257804"/>
                  <a:ext cx="1299395" cy="56528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roteamento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dirty="0" err="1">
                      <a:solidFill>
                        <a:srgbClr val="0000A8"/>
                      </a:solidFill>
                      <a:latin typeface="Calibri" panose="020F0502020204030204"/>
                    </a:rPr>
                    <a:t>intra-AS</a:t>
                  </a:r>
                  <a:endParaRPr kumimoji="0" lang="pt-BR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307901" cy="895439"/>
                <a:chOff x="2158089" y="2093530"/>
                <a:chExt cx="130790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166595" y="2257804"/>
                  <a:ext cx="1299395" cy="56528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roteamento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dirty="0" err="1">
                      <a:solidFill>
                        <a:srgbClr val="0000A8"/>
                      </a:solidFill>
                      <a:latin typeface="Calibri" panose="020F0502020204030204"/>
                    </a:rPr>
                    <a:t>intra-AS</a:t>
                  </a:r>
                  <a:endParaRPr kumimoji="0" lang="pt-BR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3061138" y="1675688"/>
            <a:ext cx="5968456" cy="2124592"/>
            <a:chOff x="3056488" y="3754425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056488" y="3754425"/>
              <a:ext cx="5968456" cy="2124592"/>
              <a:chOff x="2417660" y="-1519032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660" y="-151903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701" y="-488223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689" y="-129044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52376" y="4012075"/>
              <a:ext cx="221710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roteamento </a:t>
              </a:r>
              <a:r>
                <a:rPr kumimoji="0" lang="pt-BR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inter-AS</a:t>
              </a: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8F9C1D-3209-FF6E-0F46-6309DD0CDA25}"/>
              </a:ext>
            </a:extLst>
          </p:cNvPr>
          <p:cNvGrpSpPr/>
          <p:nvPr/>
        </p:nvGrpSpPr>
        <p:grpSpPr>
          <a:xfrm>
            <a:off x="539395" y="4367715"/>
            <a:ext cx="11186485" cy="1055505"/>
            <a:chOff x="539395" y="4367715"/>
            <a:chExt cx="11186485" cy="1055505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332B7797-762F-B3DA-EBC9-B4B53C906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0281" y="4434276"/>
              <a:ext cx="10515599" cy="98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pt-BR" sz="3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intra-AS</a:t>
              </a:r>
              <a:r>
                <a:rPr kumimoji="0" lang="pt-BR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 (também chamado “</a:t>
              </a:r>
              <a:r>
                <a:rPr kumimoji="0" lang="pt-BR" sz="3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intra-domínio</a:t>
              </a:r>
              <a:r>
                <a:rPr kumimoji="0" lang="pt-BR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”): </a:t>
              </a:r>
              <a:r>
                <a: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roteamento entre roteadores </a:t>
              </a:r>
              <a:r>
                <a:rPr kumimoji="0" lang="pt-BR" sz="28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dentro do mesmo AS (“rede”)</a:t>
              </a: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pic>
          <p:nvPicPr>
            <p:cNvPr id="10" name="Picture 9" descr="Icon&#10;&#10;Description automatically generated">
              <a:extLst>
                <a:ext uri="{FF2B5EF4-FFF2-40B4-BE49-F238E27FC236}">
                  <a16:creationId xmlns:a16="http://schemas.microsoft.com/office/drawing/2014/main" id="{D31979FC-0715-2CDC-190F-12CF49B43F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9395" y="4367715"/>
              <a:ext cx="597609" cy="597609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AB4DF94-14AB-9F0E-5ABF-414C24BFE68B}"/>
              </a:ext>
            </a:extLst>
          </p:cNvPr>
          <p:cNvGrpSpPr/>
          <p:nvPr/>
        </p:nvGrpSpPr>
        <p:grpSpPr>
          <a:xfrm>
            <a:off x="598010" y="5500649"/>
            <a:ext cx="10955083" cy="611407"/>
            <a:chOff x="598010" y="5500649"/>
            <a:chExt cx="10955083" cy="611407"/>
          </a:xfrm>
        </p:grpSpPr>
        <p:sp>
          <p:nvSpPr>
            <p:cNvPr id="7" name="Rectangle 4">
              <a:extLst>
                <a:ext uri="{FF2B5EF4-FFF2-40B4-BE49-F238E27FC236}">
                  <a16:creationId xmlns:a16="http://schemas.microsoft.com/office/drawing/2014/main" id="{883C9E31-78C2-4AF6-270E-5106E47BC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7866" y="5500649"/>
              <a:ext cx="10325227" cy="611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pt-BR" sz="3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inter-AS</a:t>
              </a:r>
              <a:r>
                <a:rPr kumimoji="0" lang="pt-BR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 (também chamado “</a:t>
              </a:r>
              <a:r>
                <a:rPr kumimoji="0" lang="pt-BR" sz="3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inter-domínio</a:t>
              </a:r>
              <a:r>
                <a:rPr kumimoji="0" lang="pt-BR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”): </a:t>
              </a:r>
              <a:r>
                <a: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roteamento </a:t>
              </a:r>
              <a:r>
                <a:rPr kumimoji="0" lang="pt-BR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entre</a:t>
              </a:r>
              <a:r>
                <a: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 </a:t>
              </a:r>
              <a:r>
                <a:rPr kumimoji="0" lang="pt-BR" sz="28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AS’s</a:t>
              </a: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sp>
          <p:nvSpPr>
            <p:cNvPr id="11" name="Right Arrow 10">
              <a:extLst>
                <a:ext uri="{FF2B5EF4-FFF2-40B4-BE49-F238E27FC236}">
                  <a16:creationId xmlns:a16="http://schemas.microsoft.com/office/drawing/2014/main" id="{83CF5ED7-E734-B9F3-B19F-CB0BC6844C35}"/>
                </a:ext>
              </a:extLst>
            </p:cNvPr>
            <p:cNvSpPr/>
            <p:nvPr/>
          </p:nvSpPr>
          <p:spPr>
            <a:xfrm>
              <a:off x="598010" y="5521663"/>
              <a:ext cx="539261" cy="442951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BD6F36D4-D329-E58E-411B-A5CA641100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 </a:t>
            </a:r>
            <a:r>
              <a:rPr lang="pt-BR" dirty="0" err="1"/>
              <a:t>Control</a:t>
            </a:r>
            <a:r>
              <a:rPr lang="pt-BR" dirty="0"/>
              <a:t> Plane: 5-</a:t>
            </a:r>
            <a:fld id="{C4204591-24BD-A542-B9D5-F8D8A88D2FEE}" type="slidenum">
              <a:rPr lang="pt-BR" smtClean="0"/>
              <a:pPr/>
              <a:t>63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7664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7"/>
            <a:ext cx="10785953" cy="4351338"/>
          </a:xfrm>
        </p:spPr>
        <p:txBody>
          <a:bodyPr>
            <a:normAutofit fontScale="92500" lnSpcReduction="10000"/>
          </a:bodyPr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kern="0" dirty="0">
                <a:solidFill>
                  <a:srgbClr val="CC0000"/>
                </a:solidFill>
                <a:ea typeface="ＭＳ Ｐゴシック" charset="0"/>
              </a:rPr>
              <a:t>BGP (Border Gateway </a:t>
            </a:r>
            <a:r>
              <a:rPr lang="pt-BR" kern="0" dirty="0" err="1">
                <a:solidFill>
                  <a:srgbClr val="CC0000"/>
                </a:solidFill>
                <a:ea typeface="ＭＳ Ｐゴシック" charset="0"/>
              </a:rPr>
              <a:t>Protocol</a:t>
            </a:r>
            <a:r>
              <a:rPr lang="pt-BR" kern="0" dirty="0">
                <a:solidFill>
                  <a:srgbClr val="CC0000"/>
                </a:solidFill>
                <a:ea typeface="ＭＳ Ｐゴシック" charset="0"/>
              </a:rPr>
              <a:t>):</a:t>
            </a: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pt-BR" i="1" kern="0" dirty="0">
                <a:solidFill>
                  <a:srgbClr val="000000"/>
                </a:solidFill>
                <a:ea typeface="ＭＳ Ｐゴシック" charset="0"/>
              </a:rPr>
              <a:t>o </a:t>
            </a: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protocolo de roteamento entre domínios de fato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pt-BR" altLang="ja-JP" kern="0" dirty="0">
                <a:solidFill>
                  <a:srgbClr val="000000"/>
                </a:solidFill>
                <a:ea typeface="ＭＳ Ｐゴシック" charset="0"/>
              </a:rPr>
              <a:t>“cola que mantém a Internet unida”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permite que uma </a:t>
            </a:r>
            <a:r>
              <a:rPr lang="pt-BR" kern="0" dirty="0" err="1">
                <a:solidFill>
                  <a:srgbClr val="000000"/>
                </a:solidFill>
                <a:ea typeface="ＭＳ Ｐゴシック" charset="0"/>
              </a:rPr>
              <a:t>sub-rede</a:t>
            </a: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 anuncie sua existência e os destinos que ela pode alcançar para o resto da Internet : </a:t>
            </a:r>
            <a:r>
              <a:rPr lang="pt-BR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pt-BR" altLang="ja-JP" i="1" kern="0" dirty="0">
                <a:solidFill>
                  <a:srgbClr val="000099"/>
                </a:solidFill>
                <a:ea typeface="ＭＳ Ｐゴシック" charset="0"/>
              </a:rPr>
              <a:t>Eu estou aqui, aqui está quem eu posso alcançar, e como”</a:t>
            </a:r>
            <a:endParaRPr lang="pt-BR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O BGP fornece a cada AS um meio para: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obter informações de acessibilidade de </a:t>
            </a:r>
            <a:r>
              <a:rPr lang="pt-BR" kern="0" dirty="0" err="1">
                <a:solidFill>
                  <a:srgbClr val="000000"/>
                </a:solidFill>
                <a:ea typeface="ＭＳ Ｐゴシック" charset="0"/>
              </a:rPr>
              <a:t>sub-rede</a:t>
            </a: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 de </a:t>
            </a:r>
            <a:r>
              <a:rPr lang="pt-BR" kern="0" dirty="0" err="1">
                <a:solidFill>
                  <a:srgbClr val="000000"/>
                </a:solidFill>
                <a:ea typeface="ＭＳ Ｐゴシック" charset="0"/>
              </a:rPr>
              <a:t>AS’s</a:t>
            </a: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 vizinhos </a:t>
            </a: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(eBGP)</a:t>
            </a:r>
            <a:endParaRPr lang="pt-BR" kern="0" dirty="0">
              <a:solidFill>
                <a:srgbClr val="000000"/>
              </a:solidFill>
              <a:ea typeface="ＭＳ Ｐゴシック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determinar rotas para outras redes com base em informações de acessibilidade e</a:t>
            </a:r>
            <a:r>
              <a:rPr lang="pt-BR" altLang="ja-JP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pt-BR" altLang="ja-JP" i="1" kern="0" dirty="0">
                <a:solidFill>
                  <a:srgbClr val="000090"/>
                </a:solidFill>
                <a:ea typeface="ＭＳ Ｐゴシック" charset="0"/>
              </a:rPr>
              <a:t>políticas</a:t>
            </a:r>
            <a:endParaRPr lang="pt-BR" altLang="ja-JP" kern="0" dirty="0">
              <a:solidFill>
                <a:srgbClr val="000090"/>
              </a:solidFill>
              <a:ea typeface="ＭＳ Ｐゴシック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pt-BR" kern="0" dirty="0">
                <a:solidFill>
                  <a:srgbClr val="000000"/>
                </a:solidFill>
                <a:ea typeface="ＭＳ Ｐゴシック" charset="0"/>
              </a:rPr>
              <a:t>propagar informações de acessibilidade para todos os roteadores internos do AS </a:t>
            </a:r>
            <a:r>
              <a:rPr lang="en-US" kern="0" dirty="0">
                <a:solidFill>
                  <a:srgbClr val="C00000"/>
                </a:solidFill>
                <a:ea typeface="ＭＳ Ｐゴシック" charset="0"/>
              </a:rPr>
              <a:t>(iBGP)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kern="0" dirty="0" err="1">
                <a:solidFill>
                  <a:srgbClr val="C00000"/>
                </a:solidFill>
                <a:ea typeface="ＭＳ Ｐゴシック" charset="0"/>
              </a:rPr>
              <a:t>anunciar</a:t>
            </a:r>
            <a:r>
              <a:rPr lang="pt-BR" kern="0" dirty="0">
                <a:ea typeface="ＭＳ Ｐゴシック" charset="0"/>
              </a:rPr>
              <a:t> (para redes vizinhas) informações de acessibilidade de destinos</a:t>
            </a:r>
            <a:endParaRPr lang="en-US" kern="0" dirty="0">
              <a:ea typeface="ＭＳ Ｐゴシック" charset="0"/>
            </a:endParaRPr>
          </a:p>
          <a:p>
            <a:pPr marL="457200" lvl="1" indent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None/>
            </a:pPr>
            <a:endParaRPr lang="en-US" kern="0" dirty="0">
              <a:solidFill>
                <a:srgbClr val="C00000"/>
              </a:solidFill>
              <a:ea typeface="ＭＳ Ｐゴシック" charset="0"/>
            </a:endParaRPr>
          </a:p>
          <a:p>
            <a:endParaRPr lang="pt-BR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pt-BR"/>
              <a:t>Roteamento inter-AS da Internet: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64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96431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pt-BR"/>
              <a:t>Conexões eBGP e iBGP</a:t>
            </a:r>
            <a:endParaRPr lang="pt-BR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65</a:t>
            </a:fld>
            <a:endParaRPr lang="pt-BR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743626" cy="635979"/>
            <a:chOff x="7493868" y="5383138"/>
            <a:chExt cx="3743626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4545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kern="0">
                  <a:solidFill>
                    <a:srgbClr val="CC0000"/>
                  </a:solidFill>
                  <a:latin typeface="Arial" charset="0"/>
                  <a:ea typeface="ＭＳ Ｐゴシック" charset="0"/>
                </a:rPr>
                <a:t>conectivididade </a:t>
              </a:r>
              <a:r>
                <a: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</a:t>
              </a: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8648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conectividade lógica iBGP</a:t>
              </a: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BR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200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  <a:endParaRPr lang="pt-BR" sz="2000" dirty="0">
              <a:solidFill>
                <a:srgbClr val="00009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200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  <a:endParaRPr lang="pt-BR" sz="2000" dirty="0">
              <a:solidFill>
                <a:srgbClr val="00009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200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  <a:endParaRPr lang="pt-BR" sz="2000" dirty="0">
              <a:solidFill>
                <a:srgbClr val="00009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940387" cy="3959125"/>
            <a:chOff x="1020408" y="2368720"/>
            <a:chExt cx="6940387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9426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roteadores gateway executam protocolos </a:t>
              </a:r>
              <a:r>
                <a:rPr kumimoji="0" lang="pt-BR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</a:t>
              </a: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</a:t>
              </a:r>
              <a:r>
                <a: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 iBGP</a:t>
              </a: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pt-BR"/>
              <a:t>Noções básicas de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66</a:t>
            </a:fld>
            <a:endParaRPr lang="pt-BR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9"/>
            <a:ext cx="10972278" cy="101691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pt-BR" dirty="0"/>
              <a:t>quando o gateway 3a de AS3 anuncia </a:t>
            </a:r>
            <a:r>
              <a:rPr lang="pt-BR" dirty="0">
                <a:solidFill>
                  <a:srgbClr val="0000A8"/>
                </a:solidFill>
              </a:rPr>
              <a:t>caminho </a:t>
            </a:r>
            <a:r>
              <a:rPr lang="pt-BR" sz="2400" dirty="0">
                <a:solidFill>
                  <a:srgbClr val="0000A8"/>
                </a:solidFill>
              </a:rPr>
              <a:t>AS3,X </a:t>
            </a:r>
            <a:r>
              <a:rPr lang="pt-BR" dirty="0"/>
              <a:t>para o gateway 2c em AS2:</a:t>
            </a:r>
          </a:p>
          <a:p>
            <a:pPr marL="685800" lvl="1" indent="-228600"/>
            <a:r>
              <a:rPr lang="pt-BR" dirty="0"/>
              <a:t>AS3 </a:t>
            </a:r>
            <a:r>
              <a:rPr lang="pt-BR" i="1" dirty="0">
                <a:solidFill>
                  <a:srgbClr val="0000A8"/>
                </a:solidFill>
              </a:rPr>
              <a:t>promete</a:t>
            </a:r>
            <a:r>
              <a:rPr lang="pt-BR" dirty="0"/>
              <a:t> para AS2 que ele encaminhará datagramas em direção a X</a:t>
            </a:r>
          </a:p>
          <a:p>
            <a:pPr marL="0" indent="0">
              <a:buFont typeface="Wingdings" pitchFamily="2" charset="2"/>
              <a:buNone/>
            </a:pPr>
            <a:endParaRPr lang="pt-BR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800" dirty="0">
                <a:solidFill>
                  <a:srgbClr val="CC0000"/>
                </a:solidFill>
              </a:rPr>
              <a:t>Sessão BGP:</a:t>
            </a:r>
            <a:r>
              <a:rPr lang="pt-BR" sz="2800" dirty="0">
                <a:solidFill>
                  <a:srgbClr val="FF0000"/>
                </a:solidFill>
              </a:rPr>
              <a:t> </a:t>
            </a:r>
            <a:r>
              <a:rPr lang="pt-BR" sz="2800" dirty="0"/>
              <a:t>dois roteadores BGP (“pares”) trocam mensagens BGP por meio de uma conexão TCP semipermanente </a:t>
            </a:r>
            <a:r>
              <a:rPr lang="pt-BR" altLang="ja-JP" sz="2800" dirty="0"/>
              <a:t>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pt-BR" sz="2400" dirty="0">
                <a:cs typeface="Gill Sans MT"/>
              </a:rPr>
              <a:t>anunciando </a:t>
            </a:r>
            <a:r>
              <a:rPr lang="pt-BR" sz="2400" i="1" dirty="0">
                <a:solidFill>
                  <a:srgbClr val="0000A8"/>
                </a:solidFill>
                <a:cs typeface="Gill Sans MT"/>
              </a:rPr>
              <a:t>caminhos</a:t>
            </a:r>
            <a:r>
              <a:rPr lang="pt-BR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pt-BR" sz="2400" dirty="0">
                <a:cs typeface="Gill Sans MT"/>
              </a:rPr>
              <a:t>para diferentes prefixos de rede de destino (BGP é um protocolo de “vetor de caminho”)</a:t>
            </a:r>
            <a:endParaRPr lang="pt-BR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619237"/>
                <a:chOff x="833331" y="2873352"/>
                <a:chExt cx="2333625" cy="1619237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97920"/>
                  <a:chOff x="1736090" y="2873352"/>
                  <a:chExt cx="565150" cy="397920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70103" cy="397920"/>
                    <a:chOff x="667045" y="1708643"/>
                    <a:chExt cx="470103" cy="397920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70103" cy="3979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97920"/>
                  <a:chOff x="1736090" y="2873352"/>
                  <a:chExt cx="565150" cy="397920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70103" cy="397920"/>
                    <a:chOff x="667045" y="1708643"/>
                    <a:chExt cx="470103" cy="397920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70103" cy="3979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97920"/>
                  <a:chOff x="1736090" y="2873352"/>
                  <a:chExt cx="565150" cy="397920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56436" cy="397920"/>
                    <a:chOff x="667045" y="1708643"/>
                    <a:chExt cx="456436" cy="397920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56436" cy="3979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97920"/>
                  <a:chOff x="1736090" y="2873352"/>
                  <a:chExt cx="565150" cy="397920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70103" cy="397920"/>
                    <a:chOff x="667045" y="1708643"/>
                    <a:chExt cx="470103" cy="397920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70103" cy="39792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pt-BR" sz="200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pt-BR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66144"/>
              <a:chOff x="8136838" y="3735782"/>
              <a:chExt cx="2402775" cy="1566144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71268"/>
                <a:chOff x="833331" y="2873352"/>
                <a:chExt cx="2333625" cy="1630661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409344"/>
                  <a:chOff x="1736090" y="2873352"/>
                  <a:chExt cx="565150" cy="409344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64657" cy="409344"/>
                    <a:chOff x="667045" y="1708643"/>
                    <a:chExt cx="464657" cy="409344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64657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409344"/>
                  <a:chOff x="1736090" y="2873352"/>
                  <a:chExt cx="565150" cy="409344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64657" cy="409344"/>
                    <a:chOff x="667045" y="1708643"/>
                    <a:chExt cx="464657" cy="409344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64657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409344"/>
                  <a:chOff x="1736090" y="2873352"/>
                  <a:chExt cx="565150" cy="409344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51150" cy="409344"/>
                    <a:chOff x="667045" y="1708643"/>
                    <a:chExt cx="451150" cy="409344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51150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409344"/>
                  <a:chOff x="1736090" y="2873352"/>
                  <a:chExt cx="565150" cy="409344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64657" cy="409344"/>
                    <a:chOff x="667045" y="1708643"/>
                    <a:chExt cx="464657" cy="409344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64657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2002690" y="3282696"/>
                  <a:ext cx="4230" cy="811972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pt-BR" sz="200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619588"/>
                <a:chOff x="833331" y="2873352"/>
                <a:chExt cx="2333625" cy="1619588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98271"/>
                  <a:chOff x="1736090" y="2873352"/>
                  <a:chExt cx="565150" cy="398271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67961" cy="398271"/>
                    <a:chOff x="667045" y="1708643"/>
                    <a:chExt cx="467961" cy="398271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67961" cy="39827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98271"/>
                  <a:chOff x="1736090" y="2873352"/>
                  <a:chExt cx="565150" cy="398271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67961" cy="398271"/>
                    <a:chOff x="667045" y="1708643"/>
                    <a:chExt cx="467961" cy="398271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67961" cy="39827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98272"/>
                  <a:chOff x="1736090" y="2873352"/>
                  <a:chExt cx="565150" cy="39827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54357" cy="398272"/>
                    <a:chOff x="667045" y="1708643"/>
                    <a:chExt cx="454357" cy="39827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54357" cy="398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98272"/>
                  <a:chOff x="1736090" y="2873352"/>
                  <a:chExt cx="565150" cy="39827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67961" cy="398272"/>
                    <a:chOff x="667045" y="1708643"/>
                    <a:chExt cx="467961" cy="39827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67961" cy="398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pt-BR" sz="200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712259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77888"/>
            <a:chOff x="2282" y="2446"/>
            <a:chExt cx="1563" cy="553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u="none" strike="noStrike" kern="0" cap="none" spc="0" normalizeH="0" baseline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anúncio BGP: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u="none" strike="noStrike" kern="0" cap="none" spc="0" normalizeH="0" baseline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61518"/>
            <a:ext cx="1398778" cy="104483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pt-BR" dirty="0"/>
              <a:t>Mensagens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67</a:t>
            </a:fld>
            <a:endParaRPr lang="pt-BR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829980" y="1409874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pt-BR" sz="3200" dirty="0"/>
              <a:t>Mensagens BGP trocadas entre pares por conexão TCP</a:t>
            </a:r>
          </a:p>
          <a:p>
            <a:pPr indent="-290513"/>
            <a:r>
              <a:rPr lang="pt-BR" sz="3200" dirty="0"/>
              <a:t>Mensagens BGP </a:t>
            </a:r>
            <a:r>
              <a:rPr lang="en-US" sz="1800" dirty="0">
                <a:solidFill>
                  <a:prstClr val="black"/>
                </a:solidFill>
              </a:rPr>
              <a:t>[RFC 4371]</a:t>
            </a:r>
            <a:r>
              <a:rPr lang="pt-BR" sz="3200" dirty="0"/>
              <a:t>: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pt-BR" sz="2800" dirty="0">
                <a:solidFill>
                  <a:srgbClr val="0000A8"/>
                </a:solidFill>
              </a:rPr>
              <a:t>OPEN: </a:t>
            </a:r>
            <a:r>
              <a:rPr lang="pt-BR" sz="2800" dirty="0"/>
              <a:t>abre a conexão TCP com o par BGP remoto e autentica o par BGP emissor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pt-BR" sz="2800" b="1" dirty="0">
                <a:solidFill>
                  <a:srgbClr val="FF0000"/>
                </a:solidFill>
              </a:rPr>
              <a:t>UPDATE:</a:t>
            </a:r>
            <a:r>
              <a:rPr lang="pt-BR" sz="2800" dirty="0">
                <a:solidFill>
                  <a:srgbClr val="0000A8"/>
                </a:solidFill>
              </a:rPr>
              <a:t> </a:t>
            </a:r>
            <a:r>
              <a:rPr lang="pt-BR" sz="2800" dirty="0"/>
              <a:t>anuncia novo caminho (ou retira antigo)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pt-BR" sz="2800" dirty="0">
                <a:solidFill>
                  <a:srgbClr val="0000A8"/>
                </a:solidFill>
              </a:rPr>
              <a:t>KEEPALIVE</a:t>
            </a:r>
            <a:r>
              <a:rPr lang="pt-BR" sz="2800" dirty="0"/>
              <a:t>: mantém a conexão ativa na ausência de UPDATES; também envia </a:t>
            </a:r>
            <a:r>
              <a:rPr lang="pt-BR" sz="2800" dirty="0" err="1"/>
              <a:t>ACKs</a:t>
            </a:r>
            <a:r>
              <a:rPr lang="pt-BR" sz="2800" dirty="0"/>
              <a:t> para solicitações OPEN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pt-BR" sz="2800" dirty="0">
                <a:solidFill>
                  <a:srgbClr val="0000A8"/>
                </a:solidFill>
              </a:rPr>
              <a:t>NOTIFICATION</a:t>
            </a:r>
            <a:r>
              <a:rPr lang="pt-BR" sz="2800" dirty="0"/>
              <a:t>: reporta erros em mensagem anterior; também usado para fechar a conexão</a:t>
            </a:r>
          </a:p>
          <a:p>
            <a:pPr lvl="1"/>
            <a:endParaRPr lang="pt-BR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104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pt-BR" dirty="0"/>
              <a:t>Atributos de caminho e rotas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68</a:t>
            </a:fld>
            <a:endParaRPr lang="pt-BR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pt-BR" sz="3200" dirty="0"/>
              <a:t>Rota anunciada do BGP: prefixo + atributos </a:t>
            </a:r>
          </a:p>
          <a:p>
            <a:pPr lvl="1" indent="-290513"/>
            <a:r>
              <a:rPr lang="pt-BR" sz="2800" dirty="0"/>
              <a:t>prefixo: destino sendo anunciado</a:t>
            </a:r>
          </a:p>
          <a:p>
            <a:pPr lvl="1" indent="-290513"/>
            <a:r>
              <a:rPr lang="pt-BR" sz="2800" dirty="0"/>
              <a:t>dois atributos importantes:</a:t>
            </a:r>
          </a:p>
          <a:p>
            <a:pPr marL="920750" lvl="1" indent="-211138"/>
            <a:r>
              <a:rPr lang="pt-BR" dirty="0">
                <a:solidFill>
                  <a:srgbClr val="000090"/>
                </a:solidFill>
              </a:rPr>
              <a:t>AS-PATH: </a:t>
            </a:r>
            <a:r>
              <a:rPr lang="pt-BR" dirty="0"/>
              <a:t>lista de </a:t>
            </a:r>
            <a:r>
              <a:rPr lang="pt-BR" dirty="0" err="1"/>
              <a:t>AS’s</a:t>
            </a:r>
            <a:r>
              <a:rPr lang="pt-BR" dirty="0"/>
              <a:t> pelos quais o anúncio de prefixo passou</a:t>
            </a:r>
          </a:p>
          <a:p>
            <a:pPr marL="920750" lvl="1" indent="-211138"/>
            <a:r>
              <a:rPr lang="pt-BR" dirty="0">
                <a:solidFill>
                  <a:srgbClr val="000090"/>
                </a:solidFill>
              </a:rPr>
              <a:t>NEXT-HO</a:t>
            </a:r>
            <a:r>
              <a:rPr lang="pt-BR" dirty="0">
                <a:solidFill>
                  <a:srgbClr val="0000A8"/>
                </a:solidFill>
              </a:rPr>
              <a:t>P: </a:t>
            </a:r>
            <a:r>
              <a:rPr lang="pt-BR" dirty="0"/>
              <a:t>indica roteador AS interno específico para AS de próximo salto</a:t>
            </a:r>
          </a:p>
          <a:p>
            <a:pPr marL="347663" indent="-285750"/>
            <a:r>
              <a:rPr lang="pt-BR" sz="3200" dirty="0">
                <a:solidFill>
                  <a:srgbClr val="C00000"/>
                </a:solidFill>
              </a:rPr>
              <a:t>roteamento baseado em política :</a:t>
            </a:r>
          </a:p>
          <a:p>
            <a:pPr lvl="1"/>
            <a:r>
              <a:rPr lang="pt-BR" sz="2800" dirty="0"/>
              <a:t>gateway recebendo anúncio de rota usa </a:t>
            </a:r>
            <a:r>
              <a:rPr lang="pt-BR" sz="2800" i="1" dirty="0">
                <a:solidFill>
                  <a:srgbClr val="0000A8"/>
                </a:solidFill>
              </a:rPr>
              <a:t>política de importação </a:t>
            </a:r>
            <a:r>
              <a:rPr lang="pt-BR" sz="2800" dirty="0"/>
              <a:t>para aceitar/recusar o caminho (por exemplo, nunca rotear por AS Y)</a:t>
            </a:r>
          </a:p>
          <a:p>
            <a:pPr lvl="1"/>
            <a:r>
              <a:rPr lang="pt-BR" sz="2800" dirty="0"/>
              <a:t>A política de AS também determina se um determinado caminho será </a:t>
            </a:r>
            <a:r>
              <a:rPr lang="pt-BR" sz="2800" i="1" dirty="0">
                <a:solidFill>
                  <a:srgbClr val="0000A8"/>
                </a:solidFill>
              </a:rPr>
              <a:t>anunciado</a:t>
            </a:r>
            <a:r>
              <a:rPr lang="pt-BR" sz="2800" dirty="0">
                <a:solidFill>
                  <a:srgbClr val="0000A8"/>
                </a:solidFill>
              </a:rPr>
              <a:t> </a:t>
            </a:r>
            <a:r>
              <a:rPr lang="pt-BR" sz="2800" dirty="0"/>
              <a:t>para outros </a:t>
            </a:r>
            <a:r>
              <a:rPr lang="pt-BR" sz="2800" dirty="0" err="1"/>
              <a:t>AS’s</a:t>
            </a:r>
            <a:r>
              <a:rPr lang="pt-BR" sz="2800" dirty="0"/>
              <a:t> vizinhos</a:t>
            </a:r>
          </a:p>
          <a:p>
            <a:pPr lvl="1"/>
            <a:endParaRPr lang="pt-BR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619237"/>
                    <a:chOff x="833331" y="2873352"/>
                    <a:chExt cx="2333625" cy="1619237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97920"/>
                      <a:chOff x="1736090" y="2873352"/>
                      <a:chExt cx="565150" cy="397920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70103" cy="397920"/>
                        <a:chOff x="667045" y="1708643"/>
                        <a:chExt cx="470103" cy="397920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70103" cy="39792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97920"/>
                      <a:chOff x="1736090" y="2873352"/>
                      <a:chExt cx="565150" cy="397920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70103" cy="397920"/>
                        <a:chOff x="667045" y="1708643"/>
                        <a:chExt cx="470103" cy="397920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70103" cy="39792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97920"/>
                      <a:chOff x="1736090" y="2873352"/>
                      <a:chExt cx="565150" cy="397920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56436" cy="397920"/>
                        <a:chOff x="667045" y="1708643"/>
                        <a:chExt cx="456436" cy="397920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56436" cy="39792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97920"/>
                      <a:chOff x="1736090" y="2873352"/>
                      <a:chExt cx="565150" cy="397920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70103" cy="397920"/>
                        <a:chOff x="667045" y="1708643"/>
                        <a:chExt cx="470103" cy="397920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70103" cy="39792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pt-BR" sz="200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pt-BR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66144"/>
                  <a:chOff x="8136838" y="3735782"/>
                  <a:chExt cx="2402775" cy="1566144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71268"/>
                    <a:chOff x="833331" y="2873352"/>
                    <a:chExt cx="2333625" cy="1630661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409344"/>
                      <a:chOff x="1736090" y="2873352"/>
                      <a:chExt cx="565150" cy="409344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64657" cy="409344"/>
                        <a:chOff x="667045" y="1708643"/>
                        <a:chExt cx="464657" cy="409344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64657" cy="40934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409344"/>
                      <a:chOff x="1736090" y="2873352"/>
                      <a:chExt cx="565150" cy="409344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64657" cy="409344"/>
                        <a:chOff x="667045" y="1708643"/>
                        <a:chExt cx="464657" cy="409344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64657" cy="40934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409344"/>
                      <a:chOff x="1736090" y="2873352"/>
                      <a:chExt cx="565150" cy="409344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51150" cy="409344"/>
                        <a:chOff x="667045" y="1708643"/>
                        <a:chExt cx="451150" cy="409344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51150" cy="40934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409344"/>
                      <a:chOff x="1736090" y="2873352"/>
                      <a:chExt cx="565150" cy="409344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64657" cy="409344"/>
                        <a:chOff x="667045" y="1708643"/>
                        <a:chExt cx="464657" cy="409344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64657" cy="40934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2002690" y="3282696"/>
                      <a:ext cx="4230" cy="811972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pt-BR" sz="200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619588"/>
                    <a:chOff x="833331" y="2873352"/>
                    <a:chExt cx="2333625" cy="1619588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98271"/>
                      <a:chOff x="1736090" y="2873352"/>
                      <a:chExt cx="565150" cy="398271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67961" cy="398271"/>
                        <a:chOff x="667045" y="1708643"/>
                        <a:chExt cx="467961" cy="398271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67961" cy="398271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98271"/>
                      <a:chOff x="1736090" y="2873352"/>
                      <a:chExt cx="565150" cy="398271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67961" cy="398271"/>
                        <a:chOff x="667045" y="1708643"/>
                        <a:chExt cx="467961" cy="398271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67961" cy="398271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98272"/>
                      <a:chOff x="1736090" y="2873352"/>
                      <a:chExt cx="565150" cy="39827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54357" cy="398272"/>
                        <a:chOff x="667045" y="1708643"/>
                        <a:chExt cx="454357" cy="39827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54357" cy="39827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98272"/>
                      <a:chOff x="1736090" y="2873352"/>
                      <a:chExt cx="565150" cy="39827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67961" cy="398272"/>
                        <a:chOff x="667045" y="1708643"/>
                        <a:chExt cx="467961" cy="39827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pt-BR" sz="1800" b="0" i="0" u="none" strike="noStrike" kern="0" cap="none" spc="0" normalizeH="0" baseline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67961" cy="39827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pt-BR" sz="200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712259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61518"/>
                <a:ext cx="1398778" cy="1044833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pt-BR" dirty="0"/>
              <a:t>Anúncio de caminho do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69</a:t>
            </a:fld>
            <a:endParaRPr lang="pt-BR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835485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pt-BR" sz="2400" dirty="0"/>
              <a:t>baseado na política de AS2, o roteador 2c de AS2 aceita o caminho AS3,X e o propaga (via </a:t>
            </a:r>
            <a:r>
              <a:rPr lang="pt-BR" sz="2400" dirty="0" err="1"/>
              <a:t>iBGP</a:t>
            </a:r>
            <a:r>
              <a:rPr lang="pt-BR" sz="2400" dirty="0"/>
              <a:t>) para todos os roteadores de AS2</a:t>
            </a: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pt-BR" sz="1600" i="1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pt-BR" sz="2400" dirty="0"/>
              <a:t>roteador 2c de AS2 recebe anúncio de caminho </a:t>
            </a:r>
            <a:r>
              <a:rPr lang="pt-BR" sz="2400" dirty="0">
                <a:solidFill>
                  <a:srgbClr val="CC0000"/>
                </a:solidFill>
              </a:rPr>
              <a:t>AS3,X </a:t>
            </a:r>
            <a:r>
              <a:rPr lang="pt-BR" sz="2400" dirty="0"/>
              <a:t>(via </a:t>
            </a:r>
            <a:r>
              <a:rPr lang="pt-BR" sz="2400" dirty="0" err="1"/>
              <a:t>eBGP</a:t>
            </a:r>
            <a:r>
              <a:rPr lang="pt-BR" sz="2400" dirty="0"/>
              <a:t>) do roteador 3a de AS3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609457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pt-BR" sz="2400" dirty="0"/>
              <a:t>baseado na política de AS2, o roteador 2a de AS2 anuncia (via </a:t>
            </a:r>
            <a:r>
              <a:rPr lang="pt-BR" sz="2400" dirty="0" err="1"/>
              <a:t>eBGP</a:t>
            </a:r>
            <a:r>
              <a:rPr lang="pt-BR" sz="2400" dirty="0"/>
              <a:t>) o caminho </a:t>
            </a:r>
            <a:r>
              <a:rPr lang="pt-BR" sz="2400" dirty="0">
                <a:solidFill>
                  <a:srgbClr val="CC0000"/>
                </a:solidFill>
              </a:rPr>
              <a:t>AS2, AS3, X  </a:t>
            </a:r>
            <a:r>
              <a:rPr lang="pt-BR" sz="2400" dirty="0"/>
              <a:t> para o roteador 1c de AS</a:t>
            </a:r>
            <a:r>
              <a:rPr lang="pt-BR" sz="2400" dirty="0">
                <a:cs typeface="Arial"/>
              </a:rPr>
              <a:t>1</a:t>
            </a:r>
            <a:endParaRPr lang="pt-BR" sz="2400" dirty="0"/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pt-BR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1" u="none" strike="noStrike" kern="0" cap="none" spc="0" normalizeH="0" baseline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pt-BR" sz="4800" dirty="0"/>
              <a:t>Plano de controle de Rede Definida por Software (SDN – Software </a:t>
            </a:r>
            <a:r>
              <a:rPr lang="pt-BR" sz="4800" dirty="0" err="1"/>
              <a:t>Defined</a:t>
            </a:r>
            <a:r>
              <a:rPr lang="pt-BR" sz="4800" dirty="0"/>
              <a:t> Network)</a:t>
            </a:r>
            <a:endParaRPr lang="en-US" sz="4800" dirty="0"/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355482"/>
            <a:ext cx="113107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>
              <a:defRPr/>
            </a:pPr>
            <a:r>
              <a:rPr lang="pt-BR" altLang="en-US" dirty="0">
                <a:solidFill>
                  <a:prstClr val="black"/>
                </a:solidFill>
                <a:latin typeface="Calibri" panose="020F0502020204030204"/>
              </a:rPr>
              <a:t>O controlador remoto calcula e instala tabelas de encaminhamento nos roteadores</a:t>
            </a:r>
            <a:endParaRPr kumimoji="0" lang="en-US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93117" cy="1102529"/>
            <a:chOff x="1526216" y="3003498"/>
            <a:chExt cx="6992507" cy="1102528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6610" y="3628973"/>
              <a:ext cx="870675" cy="477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plano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de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400" kern="0" dirty="0">
                  <a:solidFill>
                    <a:srgbClr val="000000"/>
                  </a:solidFill>
                </a:rPr>
                <a:t>dados</a:t>
              </a:r>
              <a:endPara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48048" y="3003498"/>
              <a:ext cx="870675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plano</a:t>
              </a: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de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400" kern="0" dirty="0" err="1">
                  <a:solidFill>
                    <a:srgbClr val="000000"/>
                  </a:solidFill>
                </a:rPr>
                <a:t>controle</a:t>
              </a:r>
              <a:endPara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068" y="2167903"/>
            <a:ext cx="3598862" cy="597262"/>
            <a:chOff x="2704632" y="2011398"/>
            <a:chExt cx="3598520" cy="597513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0543" y="2127167"/>
              <a:ext cx="2261944" cy="481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kern="0" dirty="0" err="1">
                  <a:solidFill>
                    <a:srgbClr val="FFFFFF"/>
                  </a:solidFill>
                </a:rPr>
                <a:t>Controlador</a:t>
              </a:r>
              <a:r>
                <a:rPr lang="en-US" altLang="en-US" sz="1800" kern="0" dirty="0">
                  <a:solidFill>
                    <a:srgbClr val="FFFFFF"/>
                  </a:solidFill>
                </a:rPr>
                <a:t> </a:t>
              </a:r>
              <a:r>
                <a:rPr lang="en-US" altLang="en-US" sz="1800" kern="0" dirty="0" err="1">
                  <a:solidFill>
                    <a:srgbClr val="FFFFFF"/>
                  </a:solidFill>
                </a:rPr>
                <a:t>Remoto</a:t>
              </a:r>
              <a:r>
                <a:rPr lang="en-US" altLang="en-US" sz="1800" kern="0" dirty="0">
                  <a:solidFill>
                    <a:srgbClr val="FFFFFF"/>
                  </a:solidFill>
                </a:rPr>
                <a:t>
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4524" y="4975668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400" kern="0" dirty="0">
                <a:solidFill>
                  <a:srgbClr val="000000"/>
                </a:solidFill>
              </a:rPr>
              <a:t>valores no cabeçalho do pacote chegando</a:t>
            </a:r>
            <a:endParaRPr lang="pt-BR" altLang="en-US" sz="1800" kern="0" dirty="0">
              <a:solidFill>
                <a:srgbClr val="000000"/>
              </a:solidFill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Anúncio de caminho do BGP: múltiplos caminhos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70</a:t>
            </a:fld>
            <a:endParaRPr lang="pt-BR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pt-BR" sz="1600" i="1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40765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pt-BR" sz="2400" dirty="0"/>
              <a:t>roteador gateway 1c de AS</a:t>
            </a:r>
            <a:r>
              <a:rPr lang="pt-BR" sz="2400" dirty="0">
                <a:cs typeface="Arial"/>
              </a:rPr>
              <a:t>1</a:t>
            </a:r>
            <a:r>
              <a:rPr lang="pt-BR" sz="2400" dirty="0"/>
              <a:t> aprende caminho </a:t>
            </a:r>
            <a:r>
              <a:rPr lang="pt-BR" sz="2400" i="1" dirty="0">
                <a:solidFill>
                  <a:srgbClr val="CC0000"/>
                </a:solidFill>
              </a:rPr>
              <a:t>AS2,AS3,X </a:t>
            </a:r>
            <a:r>
              <a:rPr lang="pt-BR" sz="2400" dirty="0"/>
              <a:t>de 2a</a:t>
            </a:r>
          </a:p>
          <a:p>
            <a:endParaRPr lang="pt-BR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261238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pt-BR" dirty="0"/>
              <a:t>roteador gateway pode aprender sobre </a:t>
            </a:r>
            <a:r>
              <a:rPr lang="pt-BR" dirty="0">
                <a:solidFill>
                  <a:srgbClr val="000090"/>
                </a:solidFill>
              </a:rPr>
              <a:t>múltiplos</a:t>
            </a:r>
            <a:r>
              <a:rPr lang="pt-BR" dirty="0"/>
              <a:t> caminhos para o destino 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i="1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58187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pt-BR" sz="2400" dirty="0"/>
              <a:t>roteador gateway 1c de AS</a:t>
            </a:r>
            <a:r>
              <a:rPr lang="pt-BR" sz="2400" dirty="0">
                <a:cs typeface="Arial"/>
              </a:rPr>
              <a:t>1</a:t>
            </a:r>
            <a:r>
              <a:rPr lang="pt-BR" sz="2400" dirty="0"/>
              <a:t> aprende caminho </a:t>
            </a:r>
            <a:r>
              <a:rPr lang="pt-BR" sz="2400" i="1" dirty="0">
                <a:solidFill>
                  <a:srgbClr val="CC0000"/>
                </a:solidFill>
              </a:rPr>
              <a:t>AS3,X </a:t>
            </a:r>
            <a:r>
              <a:rPr lang="pt-BR" sz="2400" dirty="0"/>
              <a:t>de 3a</a:t>
            </a:r>
          </a:p>
          <a:p>
            <a:endParaRPr lang="pt-BR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75400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pt-BR" sz="2400" dirty="0"/>
              <a:t>baseado em </a:t>
            </a:r>
            <a:r>
              <a:rPr lang="pt-BR" sz="2400" i="1" dirty="0">
                <a:solidFill>
                  <a:srgbClr val="0000A8"/>
                </a:solidFill>
              </a:rPr>
              <a:t>política, </a:t>
            </a:r>
            <a:r>
              <a:rPr lang="pt-BR" sz="2400" dirty="0"/>
              <a:t>roteador gateway 1c de AS</a:t>
            </a:r>
            <a:r>
              <a:rPr lang="pt-BR" sz="2400" dirty="0">
                <a:cs typeface="Arial"/>
              </a:rPr>
              <a:t>1</a:t>
            </a:r>
            <a:r>
              <a:rPr lang="pt-BR" sz="2400" dirty="0"/>
              <a:t> escolhe caminho </a:t>
            </a:r>
            <a:r>
              <a:rPr lang="pt-BR" sz="2400" i="1" dirty="0">
                <a:solidFill>
                  <a:srgbClr val="CC0000"/>
                </a:solidFill>
              </a:rPr>
              <a:t>AS3,X </a:t>
            </a:r>
            <a:r>
              <a:rPr lang="pt-BR" sz="2400" dirty="0"/>
              <a:t>e anuncia caminho dentro de AS</a:t>
            </a:r>
            <a:r>
              <a:rPr lang="pt-BR" sz="2400" dirty="0">
                <a:cs typeface="Arial"/>
              </a:rPr>
              <a:t>1</a:t>
            </a:r>
            <a:r>
              <a:rPr lang="pt-BR" sz="2400" dirty="0"/>
              <a:t> via </a:t>
            </a:r>
            <a:r>
              <a:rPr lang="pt-BR" sz="2400" dirty="0" err="1"/>
              <a:t>iBGP</a:t>
            </a:r>
            <a:endParaRPr lang="pt-BR" sz="2400" dirty="0"/>
          </a:p>
          <a:p>
            <a:pPr>
              <a:lnSpc>
                <a:spcPct val="100000"/>
              </a:lnSpc>
            </a:pPr>
            <a:endParaRPr lang="pt-BR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1" u="none" strike="noStrike" kern="0" cap="none" spc="0" normalizeH="0" baseline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619237"/>
                      <a:chOff x="833331" y="2873352"/>
                      <a:chExt cx="2333625" cy="1619237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6436" cy="397920"/>
                          <a:chOff x="667045" y="1708643"/>
                          <a:chExt cx="456436" cy="397920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6436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pt-BR" sz="200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pt-BR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66144"/>
                    <a:chOff x="8136838" y="3735782"/>
                    <a:chExt cx="2402775" cy="1566144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71268"/>
                      <a:chOff x="833331" y="2873352"/>
                      <a:chExt cx="2333625" cy="1630661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1150" cy="409344"/>
                          <a:chOff x="667045" y="1708643"/>
                          <a:chExt cx="451150" cy="409344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1150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2002690" y="3282696"/>
                        <a:ext cx="4230" cy="811972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pt-BR" sz="200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619588"/>
                      <a:chOff x="833331" y="2873352"/>
                      <a:chExt cx="2333625" cy="1619588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98271"/>
                        <a:chOff x="1736090" y="2873352"/>
                        <a:chExt cx="565150" cy="398271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1"/>
                          <a:chOff x="667045" y="1708643"/>
                          <a:chExt cx="467961" cy="398271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98271"/>
                        <a:chOff x="1736090" y="2873352"/>
                        <a:chExt cx="565150" cy="398271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1"/>
                          <a:chOff x="667045" y="1708643"/>
                          <a:chExt cx="467961" cy="398271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98272"/>
                        <a:chOff x="1736090" y="2873352"/>
                        <a:chExt cx="565150" cy="39827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4357" cy="398272"/>
                          <a:chOff x="667045" y="1708643"/>
                          <a:chExt cx="454357" cy="39827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4357" cy="39827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98272"/>
                        <a:chOff x="1736090" y="2873352"/>
                        <a:chExt cx="565150" cy="39827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2"/>
                          <a:chOff x="667045" y="1708643"/>
                          <a:chExt cx="467961" cy="39827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pt-BR" sz="200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712259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61518"/>
                  <a:ext cx="1398778" cy="1044833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i="1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i="1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i="1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619237"/>
                      <a:chOff x="833331" y="2873352"/>
                      <a:chExt cx="2333625" cy="1619237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6436" cy="397920"/>
                          <a:chOff x="667045" y="1708643"/>
                          <a:chExt cx="456436" cy="397920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6436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pt-BR" sz="200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pt-BR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66144"/>
                    <a:chOff x="8136838" y="3735782"/>
                    <a:chExt cx="2402775" cy="1566144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71268"/>
                      <a:chOff x="833331" y="2873352"/>
                      <a:chExt cx="2333625" cy="1630661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1150" cy="409344"/>
                          <a:chOff x="667045" y="1708643"/>
                          <a:chExt cx="451150" cy="409344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1150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2002690" y="3282696"/>
                        <a:ext cx="4230" cy="811972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pt-BR" sz="200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619588"/>
                      <a:chOff x="833331" y="2873352"/>
                      <a:chExt cx="2333625" cy="1619588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98271"/>
                        <a:chOff x="1736090" y="2873352"/>
                        <a:chExt cx="565150" cy="398271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1"/>
                          <a:chOff x="667045" y="1708643"/>
                          <a:chExt cx="467961" cy="398271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98271"/>
                        <a:chOff x="1736090" y="2873352"/>
                        <a:chExt cx="565150" cy="398271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1"/>
                          <a:chOff x="667045" y="1708643"/>
                          <a:chExt cx="467961" cy="398271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98272"/>
                        <a:chOff x="1736090" y="2873352"/>
                        <a:chExt cx="565150" cy="39827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4357" cy="398272"/>
                          <a:chOff x="667045" y="1708643"/>
                          <a:chExt cx="454357" cy="39827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4357" cy="39827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98272"/>
                        <a:chOff x="1736090" y="2873352"/>
                        <a:chExt cx="565150" cy="39827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2"/>
                          <a:chOff x="667045" y="1708643"/>
                          <a:chExt cx="467961" cy="39827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pt-BR" sz="200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712259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61518"/>
                  <a:ext cx="1398778" cy="1044833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BGP: preenchendo tabelas de encaminhamento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pt-BR" sz="1100" b="0" i="0" u="none" strike="noStrike" kern="1200" cap="none" spc="0" normalizeH="0" baseline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1" u="none" strike="noStrike" kern="1200" cap="none" spc="0" normalizeH="0" baseline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1" u="none" strike="noStrike" kern="1200" cap="none" spc="0" normalizeH="0" baseline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1" u="none" strike="noStrike" kern="0" cap="none" spc="0" normalizeH="0" baseline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pt-BR" sz="2400" kern="0" dirty="0"/>
              <a:t>Lembre-se: </a:t>
            </a:r>
            <a:r>
              <a:rPr lang="pt-BR" sz="2400" kern="0" dirty="0">
                <a:cs typeface="Arial"/>
              </a:rPr>
              <a:t>1</a:t>
            </a:r>
            <a:r>
              <a:rPr lang="pt-BR" sz="2400" kern="0" dirty="0"/>
              <a:t>a, </a:t>
            </a:r>
            <a:r>
              <a:rPr lang="pt-BR" sz="2400" kern="0" dirty="0">
                <a:cs typeface="Arial"/>
              </a:rPr>
              <a:t>1</a:t>
            </a:r>
            <a:r>
              <a:rPr lang="pt-BR" sz="2400" kern="0" dirty="0"/>
              <a:t>b, e </a:t>
            </a:r>
            <a:r>
              <a:rPr lang="pt-BR" sz="2400" kern="0" dirty="0">
                <a:cs typeface="Arial"/>
              </a:rPr>
              <a:t>1</a:t>
            </a:r>
            <a:r>
              <a:rPr lang="pt-BR" sz="2400" kern="0" dirty="0"/>
              <a:t>d aprendem de 1c via </a:t>
            </a:r>
            <a:r>
              <a:rPr lang="pt-BR" sz="2400" kern="0" dirty="0" err="1"/>
              <a:t>iBGP</a:t>
            </a:r>
            <a:r>
              <a:rPr lang="pt-BR" sz="2400" kern="0" dirty="0"/>
              <a:t>: “caminho para X passa por </a:t>
            </a:r>
            <a:r>
              <a:rPr lang="pt-BR" sz="2400" kern="0" dirty="0">
                <a:cs typeface="Arial"/>
              </a:rPr>
              <a:t>1</a:t>
            </a:r>
            <a:r>
              <a:rPr lang="pt-BR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519723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pt-BR" sz="2400" dirty="0">
                <a:solidFill>
                  <a:srgbClr val="000000"/>
                </a:solidFill>
                <a:cs typeface="Arial"/>
              </a:rPr>
              <a:t>em 1</a:t>
            </a:r>
            <a:r>
              <a:rPr lang="pt-BR" sz="2400" dirty="0">
                <a:solidFill>
                  <a:srgbClr val="000000"/>
                </a:solidFill>
              </a:rPr>
              <a:t>d: roteamento </a:t>
            </a:r>
            <a:r>
              <a:rPr lang="pt-BR" sz="2400" dirty="0" err="1">
                <a:solidFill>
                  <a:srgbClr val="000000"/>
                </a:solidFill>
              </a:rPr>
              <a:t>intra-domínio</a:t>
            </a:r>
            <a:r>
              <a:rPr lang="pt-BR" sz="2400" dirty="0">
                <a:solidFill>
                  <a:srgbClr val="000000"/>
                </a:solidFill>
              </a:rPr>
              <a:t> OSPF: para chegar em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pt-BR" sz="2400" dirty="0">
                <a:solidFill>
                  <a:srgbClr val="000000"/>
                </a:solidFill>
              </a:rPr>
              <a:t>c, use  interface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pt-BR" sz="140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pt-BR" sz="140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pt-BR" sz="140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pt-BR" sz="140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040" cy="3353900"/>
            <a:chOff x="537654" y="3379309"/>
            <a:chExt cx="1694040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040" cy="2120890"/>
              <a:chOff x="537654" y="4169528"/>
              <a:chExt cx="1694040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683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69524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dirty="0">
                <a:solidFill>
                  <a:srgbClr val="000000"/>
                </a:solidFill>
                <a:ea typeface="ＭＳ Ｐゴシック" charset="0"/>
              </a:rPr>
              <a:t>interfaces de enlace local em 1a e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902972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pt-BR" sz="2400" dirty="0">
                <a:solidFill>
                  <a:srgbClr val="000000"/>
                </a:solidFill>
                <a:cs typeface="Arial"/>
              </a:rPr>
              <a:t>em 1</a:t>
            </a:r>
            <a:r>
              <a:rPr lang="pt-BR" sz="2400" dirty="0">
                <a:solidFill>
                  <a:srgbClr val="000000"/>
                </a:solidFill>
              </a:rPr>
              <a:t>d: para chegar em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pt-BR" sz="2400" dirty="0">
                <a:solidFill>
                  <a:srgbClr val="000000"/>
                </a:solidFill>
              </a:rPr>
              <a:t>, use interface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400" i="1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400" i="1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400" i="1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9863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619237"/>
                      <a:chOff x="833331" y="2873352"/>
                      <a:chExt cx="2333625" cy="1619237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6436" cy="397920"/>
                          <a:chOff x="667045" y="1708643"/>
                          <a:chExt cx="456436" cy="397920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6436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pt-BR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pt-BR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66144"/>
                    <a:chOff x="8136838" y="3735782"/>
                    <a:chExt cx="2402775" cy="1566144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71268"/>
                      <a:chOff x="833331" y="2873352"/>
                      <a:chExt cx="2333625" cy="1630661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1150" cy="409344"/>
                          <a:chOff x="667045" y="1708643"/>
                          <a:chExt cx="451150" cy="409344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1150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2002690" y="3282696"/>
                        <a:ext cx="4230" cy="811972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pt-BR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619588"/>
                      <a:chOff x="833331" y="2873352"/>
                      <a:chExt cx="2333625" cy="1619588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98271"/>
                        <a:chOff x="1736090" y="2873352"/>
                        <a:chExt cx="565150" cy="398271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1"/>
                          <a:chOff x="667045" y="1708643"/>
                          <a:chExt cx="467961" cy="398271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98271"/>
                        <a:chOff x="1736090" y="2873352"/>
                        <a:chExt cx="565150" cy="398271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1"/>
                          <a:chOff x="667045" y="1708643"/>
                          <a:chExt cx="467961" cy="398271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98272"/>
                        <a:chOff x="1736090" y="2873352"/>
                        <a:chExt cx="565150" cy="39827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4357" cy="398272"/>
                          <a:chOff x="667045" y="1708643"/>
                          <a:chExt cx="454357" cy="39827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4357" cy="39827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98272"/>
                        <a:chOff x="1736090" y="2873352"/>
                        <a:chExt cx="565150" cy="39827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2"/>
                          <a:chOff x="667045" y="1708643"/>
                          <a:chExt cx="467961" cy="39827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pt-BR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712259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61518"/>
                  <a:ext cx="1398778" cy="1044833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BGP: preenchendo tabelas de encaminhamento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pt-BR" sz="1100" b="0" i="0" u="none" strike="noStrike" kern="1200" cap="none" spc="0" normalizeH="0" baseline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042183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pt-BR" sz="2400" kern="0" dirty="0"/>
              <a:t>Lembre-se: </a:t>
            </a:r>
            <a:r>
              <a:rPr lang="pt-BR" sz="2400" kern="0" dirty="0">
                <a:cs typeface="Arial"/>
              </a:rPr>
              <a:t>1</a:t>
            </a:r>
            <a:r>
              <a:rPr lang="pt-BR" sz="2400" kern="0" dirty="0"/>
              <a:t>a, </a:t>
            </a:r>
            <a:r>
              <a:rPr lang="pt-BR" sz="2400" kern="0" dirty="0">
                <a:cs typeface="Arial"/>
              </a:rPr>
              <a:t>1</a:t>
            </a:r>
            <a:r>
              <a:rPr lang="pt-BR" sz="2400" kern="0" dirty="0"/>
              <a:t>b, e </a:t>
            </a:r>
            <a:r>
              <a:rPr lang="pt-BR" sz="2400" kern="0" dirty="0">
                <a:cs typeface="Arial"/>
              </a:rPr>
              <a:t>1</a:t>
            </a:r>
            <a:r>
              <a:rPr lang="pt-BR" sz="2400" kern="0" dirty="0"/>
              <a:t>d aprendem de 1c via </a:t>
            </a:r>
            <a:r>
              <a:rPr lang="pt-BR" sz="2400" kern="0" dirty="0" err="1"/>
              <a:t>iBGP</a:t>
            </a:r>
            <a:r>
              <a:rPr lang="pt-BR" sz="2400" kern="0" dirty="0"/>
              <a:t>: “caminho para X passa por </a:t>
            </a:r>
            <a:r>
              <a:rPr lang="pt-BR" sz="2400" kern="0" dirty="0">
                <a:cs typeface="Arial"/>
              </a:rPr>
              <a:t>1</a:t>
            </a:r>
            <a:r>
              <a:rPr lang="pt-BR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718264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pt-BR" sz="2400" dirty="0">
                <a:solidFill>
                  <a:srgbClr val="000000"/>
                </a:solidFill>
                <a:cs typeface="Arial"/>
              </a:rPr>
              <a:t>em 1</a:t>
            </a:r>
            <a:r>
              <a:rPr lang="pt-BR" sz="2400" dirty="0">
                <a:solidFill>
                  <a:srgbClr val="000000"/>
                </a:solidFill>
              </a:rPr>
              <a:t>d: roteamento OSPF </a:t>
            </a:r>
            <a:r>
              <a:rPr lang="pt-BR" sz="2400" dirty="0" err="1">
                <a:solidFill>
                  <a:srgbClr val="000000"/>
                </a:solidFill>
              </a:rPr>
              <a:t>intra-domínio</a:t>
            </a:r>
            <a:r>
              <a:rPr lang="pt-BR" sz="2400" dirty="0">
                <a:solidFill>
                  <a:srgbClr val="000000"/>
                </a:solidFill>
              </a:rPr>
              <a:t>: para chegar em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pt-BR" sz="2400" dirty="0">
                <a:solidFill>
                  <a:srgbClr val="000000"/>
                </a:solidFill>
              </a:rPr>
              <a:t>c, use  interface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pt-BR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pt-BR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pt-BR" sz="2400" dirty="0">
                <a:solidFill>
                  <a:srgbClr val="000000"/>
                </a:solidFill>
                <a:cs typeface="Arial"/>
              </a:rPr>
              <a:t>em 1</a:t>
            </a:r>
            <a:r>
              <a:rPr lang="pt-BR" sz="2400" dirty="0">
                <a:solidFill>
                  <a:srgbClr val="000000"/>
                </a:solidFill>
              </a:rPr>
              <a:t>d: para chegar em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pt-BR" sz="2400" dirty="0">
                <a:solidFill>
                  <a:srgbClr val="000000"/>
                </a:solidFill>
              </a:rPr>
              <a:t>, use interface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040" cy="3623629"/>
            <a:chOff x="399867" y="2483278"/>
            <a:chExt cx="1694040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6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dest</a:t>
              </a: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6952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dirty="0"/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dirty="0"/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pt-BR" sz="2400" dirty="0">
                <a:solidFill>
                  <a:srgbClr val="000000"/>
                </a:solidFill>
                <a:cs typeface="Arial"/>
              </a:rPr>
              <a:t>em 1</a:t>
            </a:r>
            <a:r>
              <a:rPr lang="pt-BR" sz="2400" dirty="0">
                <a:solidFill>
                  <a:srgbClr val="000000"/>
                </a:solidFill>
              </a:rPr>
              <a:t>a: roteamento OSPF </a:t>
            </a:r>
            <a:r>
              <a:rPr lang="pt-BR" sz="2400" dirty="0" err="1">
                <a:solidFill>
                  <a:srgbClr val="000000"/>
                </a:solidFill>
              </a:rPr>
              <a:t>intra-domínio</a:t>
            </a:r>
            <a:r>
              <a:rPr lang="pt-BR" sz="2400" dirty="0">
                <a:solidFill>
                  <a:srgbClr val="000000"/>
                </a:solidFill>
              </a:rPr>
              <a:t>: para chegar em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pt-BR" sz="2400" dirty="0">
                <a:solidFill>
                  <a:srgbClr val="000000"/>
                </a:solidFill>
              </a:rPr>
              <a:t>c, use  interface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418424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pt-BR" sz="2400" dirty="0">
                <a:solidFill>
                  <a:srgbClr val="000000"/>
                </a:solidFill>
                <a:cs typeface="Arial"/>
              </a:rPr>
              <a:t>em 1</a:t>
            </a:r>
            <a:r>
              <a:rPr lang="pt-BR" sz="2400" dirty="0">
                <a:solidFill>
                  <a:srgbClr val="000000"/>
                </a:solidFill>
              </a:rPr>
              <a:t>a: para chegar em X, use  interface </a:t>
            </a:r>
            <a:r>
              <a:rPr lang="pt-BR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8881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619237"/>
                      <a:chOff x="833331" y="2873352"/>
                      <a:chExt cx="2333625" cy="1619237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6436" cy="397920"/>
                          <a:chOff x="667045" y="1708643"/>
                          <a:chExt cx="456436" cy="397920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6436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97920"/>
                        <a:chOff x="1736090" y="2873352"/>
                        <a:chExt cx="565150" cy="397920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70103" cy="397920"/>
                          <a:chOff x="667045" y="1708643"/>
                          <a:chExt cx="470103" cy="397920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70103" cy="397920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pt-BR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pt-BR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66144"/>
                    <a:chOff x="8136838" y="3735782"/>
                    <a:chExt cx="2402775" cy="1566144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71268"/>
                      <a:chOff x="833331" y="2873352"/>
                      <a:chExt cx="2333625" cy="1630661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1150" cy="409344"/>
                          <a:chOff x="667045" y="1708643"/>
                          <a:chExt cx="451150" cy="409344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1150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409344"/>
                        <a:chOff x="1736090" y="2873352"/>
                        <a:chExt cx="565150" cy="409344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4657" cy="409344"/>
                          <a:chOff x="667045" y="1708643"/>
                          <a:chExt cx="464657" cy="409344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4657" cy="409344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2002690" y="3282696"/>
                        <a:ext cx="4230" cy="811972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pt-BR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619588"/>
                      <a:chOff x="833331" y="2873352"/>
                      <a:chExt cx="2333625" cy="1619588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98271"/>
                        <a:chOff x="1736090" y="2873352"/>
                        <a:chExt cx="565150" cy="398271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1"/>
                          <a:chOff x="667045" y="1708643"/>
                          <a:chExt cx="467961" cy="398271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98271"/>
                        <a:chOff x="1736090" y="2873352"/>
                        <a:chExt cx="565150" cy="398271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1"/>
                          <a:chOff x="667045" y="1708643"/>
                          <a:chExt cx="467961" cy="398271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1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98272"/>
                        <a:chOff x="1736090" y="2873352"/>
                        <a:chExt cx="565150" cy="39827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54357" cy="398272"/>
                          <a:chOff x="667045" y="1708643"/>
                          <a:chExt cx="454357" cy="39827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54357" cy="39827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98272"/>
                        <a:chOff x="1736090" y="2873352"/>
                        <a:chExt cx="565150" cy="39827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67961" cy="398272"/>
                          <a:chOff x="667045" y="1708643"/>
                          <a:chExt cx="467961" cy="39827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pt-BR" sz="1800" b="0" i="0" u="none" strike="noStrike" kern="0" cap="none" spc="0" normalizeH="0" baseline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67961" cy="39827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pt-BR" sz="1800" b="0" i="0" u="none" strike="noStrike" kern="0" cap="none" spc="0" normalizeH="0" baseline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pt-BR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712259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61518"/>
                  <a:ext cx="1398778" cy="1044833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800" b="0" i="0" u="none" strike="noStrike" kern="0" cap="none" spc="0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pt-BR" dirty="0"/>
              <a:t>Roteamento de batata quente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pt-BR" sz="1100" b="0" i="0" u="none" strike="noStrike" kern="1200" cap="none" spc="0" normalizeH="0" baseline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aprende (via </a:t>
            </a:r>
            <a:r>
              <a:rPr kumimoji="0" lang="pt-BR" b="0" i="0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iBGP</a:t>
            </a:r>
            <a:r>
              <a:rPr kumimoji="0" lang="pt-BR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 que ele pode rotear para X via 2a ou 2c</a:t>
            </a:r>
          </a:p>
          <a:p>
            <a:pPr lvl="0">
              <a:defRPr/>
            </a:pPr>
            <a:r>
              <a:rPr lang="pt-BR" kern="0" dirty="0">
                <a:solidFill>
                  <a:srgbClr val="C00000"/>
                </a:solidFill>
              </a:rPr>
              <a:t>roteamento de batata quente: </a:t>
            </a:r>
            <a:r>
              <a:rPr lang="pt-BR" kern="0" dirty="0">
                <a:solidFill>
                  <a:srgbClr val="000000"/>
                </a:solidFill>
              </a:rPr>
              <a:t>escolhe o gateway local que tenha o menor custo </a:t>
            </a:r>
            <a:r>
              <a:rPr kumimoji="0" lang="pt-BR" b="0" i="1" u="none" strike="noStrike" kern="0" cap="none" spc="0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intra-domínio</a:t>
            </a:r>
            <a:r>
              <a:rPr lang="pt-BR" kern="0" dirty="0">
                <a:solidFill>
                  <a:srgbClr val="000000"/>
                </a:solidFill>
              </a:rPr>
              <a:t> (por exemplo, 2d escolhe 2a, embora ele tenha mais saltos de AS para chegar em X): não se preocupe com o custo entre domínios!</a:t>
            </a:r>
            <a:endParaRPr kumimoji="0" lang="pt-BR" b="0" i="0" u="none" strike="noStrike" kern="0" cap="none" spc="0" normalizeH="0" baseline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26003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1600" dirty="0">
                <a:latin typeface="Arial" charset="0"/>
                <a:ea typeface="ＭＳ Ｐゴシック" charset="0"/>
              </a:rPr>
              <a:t>Pesos de enlace do OSPF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1400" i="1" dirty="0">
                <a:latin typeface="Arial" charset="0"/>
                <a:ea typeface="ＭＳ Ｐゴシック" charset="0"/>
              </a:rPr>
              <a:t>201</a:t>
            </a:r>
            <a:endParaRPr lang="pt-BR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1400" i="1" dirty="0">
                <a:latin typeface="Arial" charset="0"/>
                <a:ea typeface="ＭＳ Ｐゴシック" charset="0"/>
              </a:rPr>
              <a:t>112</a:t>
            </a:r>
            <a:endParaRPr lang="pt-BR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1400" i="1" dirty="0">
                <a:latin typeface="Arial" charset="0"/>
                <a:ea typeface="ＭＳ Ｐゴシック" charset="0"/>
              </a:rPr>
              <a:t>263</a:t>
            </a:r>
            <a:endParaRPr lang="pt-BR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pt-BR" dirty="0"/>
              <a:t>BGP: cumprindo a política por meio de anúncios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pt-BR" sz="1100" b="0" i="0" u="none" strike="noStrike" kern="1200" cap="none" spc="0" normalizeH="0" baseline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320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082926" cy="1711325"/>
            <a:chOff x="6282368" y="1597639"/>
            <a:chExt cx="3082926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8755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legenda</a:t>
              </a:r>
              <a:r>
                <a:rPr lang="pt-BR" sz="1700" b="1">
                  <a:solidFill>
                    <a:srgbClr val="000000"/>
                  </a:solidFill>
                </a:rPr>
                <a:t>:</a:t>
              </a:r>
              <a:endParaRPr lang="pt-BR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4969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1700">
                  <a:solidFill>
                    <a:srgbClr val="000000"/>
                  </a:solidFill>
                </a:rPr>
                <a:t> </a:t>
              </a:r>
              <a:endParaRPr lang="pt-BR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79810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rede de</a:t>
              </a:r>
              <a:endParaRPr lang="pt-BR" sz="200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70019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cliente</a:t>
              </a:r>
              <a:endParaRPr lang="pt-BR" sz="200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577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 </a:t>
              </a:r>
              <a:endParaRPr lang="pt-BR" sz="200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79810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rede de</a:t>
              </a:r>
              <a:endParaRPr lang="pt-BR" sz="200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577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 </a:t>
              </a:r>
              <a:endParaRPr lang="pt-BR" sz="200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95404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 dirty="0">
                  <a:solidFill>
                    <a:srgbClr val="000000"/>
                  </a:solidFill>
                </a:rPr>
                <a:t>provedor</a:t>
              </a:r>
              <a:endParaRPr lang="pt-BR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577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 </a:t>
              </a:r>
              <a:endParaRPr lang="pt-BR" sz="200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>
                <a:latin typeface="+mn-lt"/>
              </a:rPr>
              <a:t>A anuncia caminho </a:t>
            </a:r>
            <a:r>
              <a:rPr lang="pt-BR" sz="2400" dirty="0" err="1">
                <a:latin typeface="+mn-lt"/>
              </a:rPr>
              <a:t>Aw</a:t>
            </a:r>
            <a:r>
              <a:rPr lang="pt-BR" sz="2400" dirty="0">
                <a:latin typeface="+mn-lt"/>
              </a:rPr>
              <a:t> para B e para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>
                <a:latin typeface="+mn-lt"/>
              </a:rPr>
              <a:t>B </a:t>
            </a:r>
            <a:r>
              <a:rPr lang="pt-BR" sz="2400" i="1" dirty="0">
                <a:solidFill>
                  <a:srgbClr val="0000A8"/>
                </a:solidFill>
                <a:latin typeface="+mn-lt"/>
              </a:rPr>
              <a:t>escolhe não anunciar </a:t>
            </a:r>
            <a:r>
              <a:rPr lang="pt-BR" sz="2400" dirty="0" err="1">
                <a:latin typeface="+mn-lt"/>
              </a:rPr>
              <a:t>BAw</a:t>
            </a:r>
            <a:r>
              <a:rPr lang="pt-BR" sz="2400" dirty="0">
                <a:latin typeface="+mn-lt"/>
              </a:rPr>
              <a:t> para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/>
              <a:t>B não recebe “receita” por rotear </a:t>
            </a:r>
            <a:r>
              <a:rPr lang="pt-BR" sz="2400" dirty="0" err="1"/>
              <a:t>CBAw</a:t>
            </a:r>
            <a:r>
              <a:rPr lang="pt-BR" sz="2400" dirty="0"/>
              <a:t>, pois nenhum deles (C, A, w) é cliente de B</a:t>
            </a:r>
            <a:endParaRPr lang="pt-BR" altLang="ja-JP" sz="2400" dirty="0">
              <a:latin typeface="+mn-lt"/>
            </a:endParaRP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altLang="ja-JP" sz="2400" dirty="0">
                <a:latin typeface="+mn-lt"/>
              </a:rPr>
              <a:t>C </a:t>
            </a:r>
            <a:r>
              <a:rPr lang="pt-BR" altLang="ja-JP" sz="2400" i="1" dirty="0">
                <a:latin typeface="+mn-lt"/>
              </a:rPr>
              <a:t>não</a:t>
            </a:r>
            <a:r>
              <a:rPr lang="pt-BR" altLang="ja-JP" sz="2400" dirty="0">
                <a:latin typeface="+mn-lt"/>
              </a:rPr>
              <a:t> aprende sobre o caminho </a:t>
            </a:r>
            <a:r>
              <a:rPr lang="pt-BR" altLang="ja-JP" sz="2400" dirty="0" err="1">
                <a:latin typeface="+mn-lt"/>
              </a:rPr>
              <a:t>CBAw</a:t>
            </a:r>
            <a:endParaRPr lang="pt-BR" altLang="ja-JP" sz="2400" dirty="0">
              <a:latin typeface="+mn-lt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>
                <a:latin typeface="+mn-lt"/>
              </a:rPr>
              <a:t>C roteará via </a:t>
            </a:r>
            <a:r>
              <a:rPr lang="pt-BR" sz="2400" dirty="0" err="1">
                <a:latin typeface="+mn-lt"/>
              </a:rPr>
              <a:t>CAw</a:t>
            </a:r>
            <a:r>
              <a:rPr lang="pt-BR" sz="2400" dirty="0">
                <a:latin typeface="+mn-lt"/>
              </a:rPr>
              <a:t> (sem usar B) para chegar em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dirty="0"/>
              <a:t>O ISP só quer rotear o tráfego de/para redes de seus clientes </a:t>
            </a:r>
            <a:r>
              <a:rPr lang="pt-BR" sz="2400" dirty="0"/>
              <a:t>(não quer transportar tráfego de trânsito entre outros </a:t>
            </a:r>
            <a:r>
              <a:rPr lang="pt-BR" sz="2400" dirty="0" err="1"/>
              <a:t>ISPs</a:t>
            </a:r>
            <a:r>
              <a:rPr lang="pt-BR" sz="2400" dirty="0"/>
              <a:t> – uma política típica do “mundo real”)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2400" b="1">
                <a:solidFill>
                  <a:schemeClr val="bg1"/>
                </a:solidFill>
              </a:rPr>
              <a:t>w</a:t>
            </a:r>
            <a:endParaRPr lang="pt-BR" sz="2000" b="1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007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 </a:t>
            </a:r>
            <a:endParaRPr lang="pt-B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pt-BR" sz="2800" b="1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2400" b="1">
                <a:solidFill>
                  <a:schemeClr val="bg1"/>
                </a:solidFill>
              </a:rPr>
              <a:t>y</a:t>
            </a:r>
            <a:endParaRPr lang="pt-BR" sz="1600" b="1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3200" b="1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007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 </a:t>
              </a:r>
              <a:endParaRPr lang="pt-BR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400" b="1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pt-BR"/>
              <a:t>BGP: cumprindo a política por meio de anúncios </a:t>
            </a:r>
            <a:r>
              <a:rPr lang="pt-BR" sz="4000"/>
              <a:t>(mais)</a:t>
            </a:r>
            <a:endParaRPr lang="pt-B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pt-BR" sz="1100" b="0" i="0" u="none" strike="noStrike" kern="1200" cap="none" spc="0" normalizeH="0" baseline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320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/>
              <a:t>O ISP só quer rotear o tráfego de/para redes de seus clientes </a:t>
            </a:r>
            <a:r>
              <a:rPr lang="pt-BR" sz="2400"/>
              <a:t>(não quer transportar tráfego de trânsito entre outros ISPs – uma política típica do “mundo real”)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2400" b="1">
                <a:solidFill>
                  <a:schemeClr val="bg1"/>
                </a:solidFill>
              </a:rPr>
              <a:t>w</a:t>
            </a:r>
            <a:endParaRPr lang="pt-BR" sz="2000" b="1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007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 </a:t>
            </a:r>
            <a:endParaRPr lang="pt-B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pt-BR" sz="2800" b="1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2400" b="1">
                <a:solidFill>
                  <a:schemeClr val="bg1"/>
                </a:solidFill>
              </a:rPr>
              <a:t>y</a:t>
            </a:r>
            <a:endParaRPr lang="pt-BR" sz="1600" b="1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3200" b="1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007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 </a:t>
              </a:r>
              <a:endParaRPr lang="pt-BR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400" b="1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/>
              <a:t>A,B,C são </a:t>
            </a:r>
            <a:r>
              <a:rPr lang="pt-BR" sz="2400" dirty="0">
                <a:solidFill>
                  <a:srgbClr val="C00000"/>
                </a:solidFill>
              </a:rPr>
              <a:t>redes de provedores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 err="1"/>
              <a:t>x,w,y</a:t>
            </a:r>
            <a:r>
              <a:rPr lang="pt-BR" sz="2400" dirty="0"/>
              <a:t> são </a:t>
            </a:r>
            <a:r>
              <a:rPr lang="pt-BR" sz="2400" dirty="0">
                <a:solidFill>
                  <a:srgbClr val="C00000"/>
                </a:solidFill>
              </a:rPr>
              <a:t>clientes</a:t>
            </a:r>
            <a:r>
              <a:rPr lang="pt-BR" sz="2400" dirty="0"/>
              <a:t> (de redes de provedores)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pt-BR" sz="2400" dirty="0"/>
              <a:t>x é</a:t>
            </a:r>
            <a:r>
              <a:rPr lang="pt-BR" sz="2400" i="1" dirty="0"/>
              <a:t> </a:t>
            </a:r>
            <a:r>
              <a:rPr lang="pt-BR" sz="2400" dirty="0">
                <a:solidFill>
                  <a:srgbClr val="C00000"/>
                </a:solidFill>
              </a:rPr>
              <a:t>dual-</a:t>
            </a:r>
            <a:r>
              <a:rPr lang="pt-BR" sz="2400" dirty="0" err="1">
                <a:solidFill>
                  <a:srgbClr val="C00000"/>
                </a:solidFill>
              </a:rPr>
              <a:t>homed</a:t>
            </a:r>
            <a:r>
              <a:rPr lang="pt-BR" sz="2400" dirty="0">
                <a:solidFill>
                  <a:srgbClr val="C00000"/>
                </a:solidFill>
              </a:rPr>
              <a:t>: </a:t>
            </a:r>
            <a:r>
              <a:rPr lang="pt-BR" sz="2400" dirty="0"/>
              <a:t>conectado em duas redes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pt-BR" sz="2400" i="1" dirty="0">
                <a:solidFill>
                  <a:srgbClr val="000090"/>
                </a:solidFill>
              </a:rPr>
              <a:t>política para impor: </a:t>
            </a:r>
            <a:r>
              <a:rPr lang="pt-BR" sz="2400" dirty="0"/>
              <a:t>x não quer que B roteie para C via x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pt-BR" sz="2400" dirty="0"/>
              <a:t>.. então x não anunciará para B que tem uma rota para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pt-BR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082926" cy="1711325"/>
            <a:chOff x="6282368" y="1597639"/>
            <a:chExt cx="3082926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8755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legenda</a:t>
              </a:r>
              <a:r>
                <a:rPr lang="pt-BR" sz="1700" b="1">
                  <a:solidFill>
                    <a:srgbClr val="000000"/>
                  </a:solidFill>
                </a:rPr>
                <a:t>:</a:t>
              </a:r>
              <a:endParaRPr lang="pt-BR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4969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1700">
                  <a:solidFill>
                    <a:srgbClr val="000000"/>
                  </a:solidFill>
                </a:rPr>
                <a:t> </a:t>
              </a:r>
              <a:endParaRPr lang="pt-BR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577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 </a:t>
              </a:r>
              <a:endParaRPr lang="pt-BR" sz="200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577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 </a:t>
              </a:r>
              <a:endParaRPr lang="pt-BR" sz="200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577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 </a:t>
              </a:r>
              <a:endParaRPr lang="pt-BR" sz="200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4" name="Rectangle 32">
            <a:extLst>
              <a:ext uri="{FF2B5EF4-FFF2-40B4-BE49-F238E27FC236}">
                <a16:creationId xmlns:a16="http://schemas.microsoft.com/office/drawing/2014/main" id="{D8DFA4EC-A105-41E5-A934-6447407A6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831" y="2580301"/>
            <a:ext cx="79810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2000">
                <a:solidFill>
                  <a:srgbClr val="000000"/>
                </a:solidFill>
              </a:rPr>
              <a:t>rede de</a:t>
            </a:r>
            <a:endParaRPr lang="pt-BR" sz="2000"/>
          </a:p>
        </p:txBody>
      </p:sp>
      <p:sp>
        <p:nvSpPr>
          <p:cNvPr id="65" name="Rectangle 33">
            <a:extLst>
              <a:ext uri="{FF2B5EF4-FFF2-40B4-BE49-F238E27FC236}">
                <a16:creationId xmlns:a16="http://schemas.microsoft.com/office/drawing/2014/main" id="{2514A438-C79B-436B-93F0-16B474868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831" y="2831126"/>
            <a:ext cx="70019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2000">
                <a:solidFill>
                  <a:srgbClr val="000000"/>
                </a:solidFill>
              </a:rPr>
              <a:t>cliente</a:t>
            </a:r>
            <a:endParaRPr lang="pt-BR" sz="20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4A9968D5-F88F-4343-9AE6-5337AC384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831" y="1686539"/>
            <a:ext cx="79810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2000">
                <a:solidFill>
                  <a:srgbClr val="000000"/>
                </a:solidFill>
              </a:rPr>
              <a:t>rede de</a:t>
            </a:r>
            <a:endParaRPr lang="pt-BR" sz="2000"/>
          </a:p>
        </p:txBody>
      </p:sp>
      <p:sp>
        <p:nvSpPr>
          <p:cNvPr id="67" name="Rectangle 38">
            <a:extLst>
              <a:ext uri="{FF2B5EF4-FFF2-40B4-BE49-F238E27FC236}">
                <a16:creationId xmlns:a16="http://schemas.microsoft.com/office/drawing/2014/main" id="{03557F22-570D-4B51-A0DC-BC07AB29C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831" y="1932601"/>
            <a:ext cx="9540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pt-BR" sz="2000">
                <a:solidFill>
                  <a:srgbClr val="000000"/>
                </a:solidFill>
              </a:rPr>
              <a:t>provedor</a:t>
            </a:r>
            <a:endParaRPr lang="pt-BR" sz="2000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pt-BR" sz="3200"/>
              <a:t>roteador pode aprender sobre mais de uma rota para o AS de destino, seleciona a rota com base em: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pt-BR" sz="2800"/>
              <a:t>atributo de valor de preferência local: decisão de política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pt-BR" sz="2800"/>
              <a:t>AS-PATH mais curto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pt-BR" sz="2800"/>
              <a:t>roteador NEXT-HOP mais próximo: roteamento de batata quente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pt-BR" sz="2800"/>
              <a:t>critérios adicionais</a:t>
            </a:r>
          </a:p>
          <a:p>
            <a:pPr marL="130175" indent="0">
              <a:buNone/>
            </a:pPr>
            <a:endParaRPr lang="pt-BR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Seleção de rota do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76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Por que diferentes roteamentos </a:t>
            </a:r>
            <a:r>
              <a:rPr lang="pt-BR" dirty="0" err="1"/>
              <a:t>Intra-AS</a:t>
            </a:r>
            <a:r>
              <a:rPr lang="pt-BR" dirty="0"/>
              <a:t> e </a:t>
            </a:r>
            <a:r>
              <a:rPr lang="pt-BR" dirty="0" err="1"/>
              <a:t>Inter-AS</a:t>
            </a:r>
            <a:r>
              <a:rPr lang="pt-BR" dirty="0"/>
              <a:t>?</a:t>
            </a:r>
            <a:r>
              <a:rPr lang="pt-BR" sz="6000" dirty="0"/>
              <a:t> </a:t>
            </a:r>
            <a:endParaRPr lang="pt-BR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5-</a:t>
            </a:r>
            <a:fld id="{C4204591-24BD-A542-B9D5-F8D8A88D2FEE}" type="slidenum">
              <a:rPr kumimoji="0" lang="pt-BR" sz="1100" b="0" i="0" u="none" strike="noStrike" kern="1200" cap="none" spc="0" normalizeH="0" baseline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pt-BR" sz="1100" b="0" i="0" u="none" strike="noStrike" kern="1200" cap="none" spc="0" normalizeH="0" baseline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pt-BR" sz="3200" dirty="0">
                <a:solidFill>
                  <a:srgbClr val="C00000"/>
                </a:solidFill>
              </a:rPr>
              <a:t>política:</a:t>
            </a:r>
            <a:r>
              <a:rPr lang="pt-BR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pt-BR" dirty="0" err="1"/>
              <a:t>inter-AS</a:t>
            </a:r>
            <a:r>
              <a:rPr lang="pt-BR" dirty="0"/>
              <a:t>: o administrador quer controlar como o tráfego é roteado, quem roteia pela sua rede</a:t>
            </a:r>
          </a:p>
          <a:p>
            <a:pPr marL="460375" indent="-223838"/>
            <a:r>
              <a:rPr lang="pt-BR" dirty="0" err="1"/>
              <a:t>intra-AS</a:t>
            </a:r>
            <a:r>
              <a:rPr lang="pt-BR" dirty="0"/>
              <a:t>: administrador único, portanto, a política é menos problemática</a:t>
            </a:r>
          </a:p>
          <a:p>
            <a:pPr>
              <a:buFont typeface="Wingdings" charset="0"/>
              <a:buNone/>
            </a:pPr>
            <a:r>
              <a:rPr lang="pt-BR" sz="3200" dirty="0">
                <a:solidFill>
                  <a:srgbClr val="C00000"/>
                </a:solidFill>
              </a:rPr>
              <a:t>escala:</a:t>
            </a:r>
            <a:endParaRPr lang="pt-BR" dirty="0">
              <a:solidFill>
                <a:srgbClr val="C00000"/>
              </a:solidFill>
            </a:endParaRPr>
          </a:p>
          <a:p>
            <a:pPr marL="460375" indent="-223838"/>
            <a:r>
              <a:rPr lang="pt-BR" dirty="0"/>
              <a:t>o roteamento hierárquico economiza o tamanho da tabela, reduz o tráfego de atualização</a:t>
            </a:r>
          </a:p>
          <a:p>
            <a:pPr>
              <a:buFont typeface="Wingdings" charset="0"/>
              <a:buNone/>
            </a:pPr>
            <a:r>
              <a:rPr lang="pt-BR" dirty="0">
                <a:solidFill>
                  <a:srgbClr val="C00000"/>
                </a:solidFill>
              </a:rPr>
              <a:t>desempenho: </a:t>
            </a:r>
          </a:p>
          <a:p>
            <a:pPr marL="460375" indent="-223838"/>
            <a:r>
              <a:rPr lang="pt-BR" dirty="0" err="1"/>
              <a:t>intra-AS</a:t>
            </a:r>
            <a:r>
              <a:rPr lang="pt-BR" dirty="0"/>
              <a:t>: pode focar no desempenho</a:t>
            </a:r>
          </a:p>
          <a:p>
            <a:pPr marL="460375" indent="-223838"/>
            <a:r>
              <a:rPr lang="pt-BR" dirty="0" err="1"/>
              <a:t>inter-AS</a:t>
            </a:r>
            <a:r>
              <a:rPr lang="pt-BR" dirty="0"/>
              <a:t>: política domina sobre o desempenho</a:t>
            </a:r>
          </a:p>
        </p:txBody>
      </p:sp>
    </p:spTree>
    <p:extLst>
      <p:ext uri="{BB962C8B-B14F-4D97-AF65-F5344CB8AC3E}">
        <p14:creationId xmlns:p14="http://schemas.microsoft.com/office/powerpoint/2010/main" val="427766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rede: roteiro do “plano de controle”</a:t>
            </a:r>
            <a:endParaRPr lang="pt-BR" sz="440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pt-BR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introdução
protocolos de roteamento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intra-ISP: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pt-BR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78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5D87FA6-5384-3BE8-1146-48DE1CA1F7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1263" y="1648670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3553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indent="-290513"/>
            <a:r>
              <a:rPr lang="pt-BR" sz="3200" dirty="0"/>
              <a:t>Camada de rede da Internet: historicamente implementada por meio de abordagem de controle distribuído por roteador:</a:t>
            </a:r>
          </a:p>
          <a:p>
            <a:pPr lvl="1"/>
            <a:r>
              <a:rPr lang="pt-BR" sz="2800" dirty="0"/>
              <a:t>roteador </a:t>
            </a:r>
            <a:r>
              <a:rPr lang="pt-BR" sz="2800" i="1" dirty="0">
                <a:solidFill>
                  <a:srgbClr val="000090"/>
                </a:solidFill>
              </a:rPr>
              <a:t>monolítico</a:t>
            </a:r>
            <a:r>
              <a:rPr lang="pt-BR" sz="2800" dirty="0"/>
              <a:t> contém hardware de comutação, executa implementação proprietária de protocolos padrão da Internet (IP, RIP, IS-IS, OSPF, BGP) no SO de roteador proprietário (por exemplo, Cisco IOS)</a:t>
            </a:r>
          </a:p>
          <a:p>
            <a:pPr lvl="1"/>
            <a:r>
              <a:rPr lang="pt-BR" sz="2800" dirty="0"/>
              <a:t>diferentes “</a:t>
            </a:r>
            <a:r>
              <a:rPr lang="pt-BR" sz="2800" dirty="0" err="1"/>
              <a:t>middleboxes</a:t>
            </a:r>
            <a:r>
              <a:rPr lang="pt-BR" sz="2800" dirty="0"/>
              <a:t>” para diferentes funções da camada de rede: firewalls, balanceadores de carga, caixas NAT, ..</a:t>
            </a:r>
          </a:p>
          <a:p>
            <a:pPr indent="-290513"/>
            <a:r>
              <a:rPr lang="pt-BR" sz="3200" dirty="0"/>
              <a:t>~2005: interesse renovado em repensar o plano de controle de rede</a:t>
            </a:r>
          </a:p>
          <a:p>
            <a:endParaRPr lang="pt-BR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79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BFBAECF-726E-DE42-B9B7-7C524E4E18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661" y="2398630"/>
            <a:ext cx="5397500" cy="35687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49DCFA0-BE2B-6C49-8F30-5E442F9841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01851" y="2296412"/>
            <a:ext cx="4742783" cy="3514841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59898B5-7629-444A-853C-91C8BEBF09F7}"/>
              </a:ext>
            </a:extLst>
          </p:cNvPr>
          <p:cNvCxnSpPr>
            <a:cxnSpLocks/>
          </p:cNvCxnSpPr>
          <p:nvPr/>
        </p:nvCxnSpPr>
        <p:spPr>
          <a:xfrm flipH="1">
            <a:off x="5438273" y="2101516"/>
            <a:ext cx="1027160" cy="3769895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282C28E6-AA94-9B4C-907F-A2DD9B794C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193944"/>
            <a:ext cx="4563208" cy="894622"/>
          </a:xfrm>
        </p:spPr>
        <p:txBody>
          <a:bodyPr>
            <a:noAutofit/>
          </a:bodyPr>
          <a:lstStyle/>
          <a:p>
            <a:r>
              <a:rPr lang="pt-BR" sz="4800" dirty="0"/>
              <a:t>Plano de controle por roteador</a:t>
            </a:r>
            <a:endParaRPr lang="en-US" sz="4800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CA83DF1-3350-D947-A496-D32331CC7508}"/>
              </a:ext>
            </a:extLst>
          </p:cNvPr>
          <p:cNvSpPr txBox="1">
            <a:spLocks/>
          </p:cNvSpPr>
          <p:nvPr/>
        </p:nvSpPr>
        <p:spPr>
          <a:xfrm>
            <a:off x="7102642" y="1057586"/>
            <a:ext cx="4511842" cy="11562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4800" dirty="0"/>
              <a:t>Plano de controle de SDN</a:t>
            </a:r>
            <a:endParaRPr lang="en-US" sz="4800" dirty="0"/>
          </a:p>
        </p:txBody>
      </p:sp>
    </p:spTree>
    <p:extLst>
      <p:ext uri="{BB962C8B-B14F-4D97-AF65-F5344CB8AC3E}">
        <p14:creationId xmlns:p14="http://schemas.microsoft.com/office/powerpoint/2010/main" val="2137507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pt-BR" sz="4800" dirty="0"/>
              <a:t>Plano de controle por roteador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Componentes individuais do algoritmo de roteamento </a:t>
            </a:r>
            <a:r>
              <a:rPr kumimoji="0" lang="pt-BR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em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todo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 </a:t>
            </a:r>
            <a:r>
              <a:rPr kumimoji="0" lang="pt-BR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cada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roteador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interagem no plano de controle para computar as tabelas de encaminhamento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376488" y="2725807"/>
            <a:ext cx="5154326" cy="879475"/>
            <a:chOff x="1824242" y="707349"/>
            <a:chExt cx="5155403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4242" y="783191"/>
              <a:ext cx="1045697" cy="4639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Algoritmo de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200" kern="0" dirty="0">
                  <a:solidFill>
                    <a:srgbClr val="000000"/>
                  </a:solidFill>
                </a:rPr>
                <a:t>roteamento</a:t>
              </a:r>
              <a:endParaRPr kumimoji="0" lang="pt-BR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468669" cy="1053316"/>
            <a:chOff x="1557338" y="3074988"/>
            <a:chExt cx="6468669" cy="1053316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256" y="3651250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plano de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dados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43350" y="3074988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plano de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400" kern="0" dirty="0">
                  <a:solidFill>
                    <a:srgbClr val="000000"/>
                  </a:solidFill>
                </a:rPr>
                <a:t>controle</a:t>
              </a:r>
              <a:endParaRPr kumimoji="0" lang="pt-BR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9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9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524151"/>
            <a:chOff x="-4079003" y="2717403"/>
            <a:chExt cx="1616718" cy="525348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24712" cy="277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7203" y="4899391"/>
            <a:ext cx="19923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valores de cabeçalho no pacote chegando</a:t>
            </a:r>
            <a:endParaRPr kumimoji="0" lang="pt-BR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9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4-</a:t>
            </a:r>
            <a:fld id="{C4204591-24BD-A542-B9D5-F8D8A88D2FEE}" type="slidenum">
              <a:rPr kumimoji="0" lang="pt-BR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pt-BR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pt-BR" sz="4800" dirty="0"/>
              <a:t>Plano de controle de Rede Definida por Software (SDN – Software </a:t>
            </a:r>
            <a:r>
              <a:rPr lang="pt-BR" sz="4800" dirty="0" err="1"/>
              <a:t>Defined</a:t>
            </a:r>
            <a:r>
              <a:rPr lang="pt-BR" sz="4800" dirty="0"/>
              <a:t> Network)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354809"/>
            <a:ext cx="113107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 controlador remoto calcula e instala tabelas de encaminhamento em roteadores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97925" cy="1102529"/>
            <a:chOff x="1526216" y="3003498"/>
            <a:chExt cx="6997315" cy="1102528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6610" y="3628973"/>
              <a:ext cx="870675" cy="477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plano de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400" kern="0" dirty="0">
                  <a:solidFill>
                    <a:srgbClr val="000000"/>
                  </a:solidFill>
                </a:rPr>
                <a:t>dados</a:t>
              </a:r>
              <a:endParaRPr kumimoji="0" lang="pt-BR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43239" y="3003498"/>
              <a:ext cx="880292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plano de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400" kern="0" dirty="0">
                  <a:solidFill>
                    <a:srgbClr val="000000"/>
                  </a:solidFill>
                </a:rPr>
                <a:t>controle</a:t>
              </a:r>
              <a:endParaRPr kumimoji="0" lang="pt-BR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068" y="2167905"/>
            <a:ext cx="3598862" cy="493712"/>
            <a:chOff x="2704632" y="2011398"/>
            <a:chExt cx="3598520" cy="493919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0548" y="2127167"/>
              <a:ext cx="2261944" cy="289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Controlador Remoto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78"/>
            <a:ext cx="5095875" cy="822327"/>
            <a:chOff x="3674918" y="4177678"/>
            <a:chExt cx="5095875" cy="822327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78"/>
              <a:ext cx="923925" cy="406399"/>
              <a:chOff x="2705100" y="2011480"/>
              <a:chExt cx="3598690" cy="49442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97507" y="2127168"/>
                <a:ext cx="1968016" cy="3518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704851" cy="902475"/>
            <a:chOff x="938213" y="5237163"/>
            <a:chExt cx="2704851" cy="902474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962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962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524150"/>
              <a:chOff x="-4079003" y="2717403"/>
              <a:chExt cx="1616718" cy="525347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24712" cy="2776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962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334" y="4865072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valores de cabeçalho no pacote chegando</a:t>
            </a:r>
            <a:endParaRPr kumimoji="0" lang="pt-BR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</a:t>
            </a:r>
            <a:r>
              <a:rPr kumimoji="0" lang="pt-BR" sz="11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Layer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4-</a:t>
            </a:r>
            <a:fld id="{C4204591-24BD-A542-B9D5-F8D8A88D2FEE}" type="slidenum">
              <a:rPr kumimoji="0" lang="pt-BR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pt-BR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0"/>
            <a:ext cx="10515600" cy="4596845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pt-BR" sz="3200" i="1" dirty="0">
                <a:solidFill>
                  <a:srgbClr val="CC0000"/>
                </a:solidFill>
              </a:rPr>
              <a:t>Por que</a:t>
            </a:r>
            <a:r>
              <a:rPr lang="pt-BR" sz="3200" dirty="0">
                <a:solidFill>
                  <a:srgbClr val="CC0000"/>
                </a:solidFill>
              </a:rPr>
              <a:t> </a:t>
            </a:r>
            <a:r>
              <a:rPr lang="pt-BR" sz="3200" dirty="0"/>
              <a:t>um plano de controle</a:t>
            </a:r>
            <a:r>
              <a:rPr lang="pt-BR" sz="3200" dirty="0">
                <a:solidFill>
                  <a:srgbClr val="CC0000"/>
                </a:solidFill>
              </a:rPr>
              <a:t> </a:t>
            </a:r>
            <a:r>
              <a:rPr lang="pt-BR" sz="3200" i="1" dirty="0">
                <a:solidFill>
                  <a:srgbClr val="CC0000"/>
                </a:solidFill>
              </a:rPr>
              <a:t>logicamente centralizado</a:t>
            </a:r>
            <a:r>
              <a:rPr lang="pt-BR" sz="3200" dirty="0">
                <a:solidFill>
                  <a:srgbClr val="000000"/>
                </a:solidFill>
              </a:rPr>
              <a:t>?</a:t>
            </a:r>
          </a:p>
          <a:p>
            <a:pPr marL="635000" indent="-400050"/>
            <a:r>
              <a:rPr lang="pt-BR" dirty="0"/>
              <a:t>gerenciamento de rede mais fácil: evita configurações incorretas de roteadores, maior flexibilidade nos fluxos de tráfego</a:t>
            </a:r>
          </a:p>
          <a:p>
            <a:pPr marL="635000" indent="-400050"/>
            <a:r>
              <a:rPr lang="pt-BR" dirty="0"/>
              <a:t>encaminhamento baseado em tabela (lembre-se da API </a:t>
            </a:r>
            <a:r>
              <a:rPr lang="pt-BR" dirty="0" err="1"/>
              <a:t>OpenFlow</a:t>
            </a:r>
            <a:r>
              <a:rPr lang="pt-BR" dirty="0"/>
              <a:t>) permite “programação” de roteadores</a:t>
            </a:r>
          </a:p>
          <a:p>
            <a:pPr marL="1035050" lvl="1" indent="-176213"/>
            <a:r>
              <a:rPr lang="pt-BR" dirty="0"/>
              <a:t>“programação” centralizada é mais fácil: calcule tabelas centralmente e distribua</a:t>
            </a:r>
          </a:p>
          <a:p>
            <a:pPr marL="1035050" lvl="1" indent="-176213"/>
            <a:r>
              <a:rPr lang="pt-BR" dirty="0"/>
              <a:t>“programação” distribuída é mais difícil: calcule tabelas como resultado de algoritmo distribuído (protocolo) implementado em cada roteador </a:t>
            </a:r>
          </a:p>
          <a:p>
            <a:pPr marL="635000" indent="-400050"/>
            <a:r>
              <a:rPr lang="pt-BR" dirty="0"/>
              <a:t>implementação aberta (não proprietária) do plano de controle</a:t>
            </a:r>
          </a:p>
          <a:p>
            <a:pPr marL="977900" lvl="1" indent="-400050"/>
            <a:r>
              <a:rPr lang="pt-BR" dirty="0"/>
              <a:t>inovação mais rápida: encoraja novas ideias de muitas fontes</a:t>
            </a:r>
          </a:p>
          <a:p>
            <a:endParaRPr lang="pt-BR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pt-BR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82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Analogia SDN: revolução do mainframe para o PC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83</a:t>
            </a:fld>
            <a:endParaRPr lang="pt-BR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b="0" dirty="0">
                <a:solidFill>
                  <a:prstClr val="black"/>
                </a:solidFill>
                <a:latin typeface="+mn-lt"/>
              </a:rPr>
              <a:t>Integrado verticalmente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b="0" dirty="0">
                <a:solidFill>
                  <a:prstClr val="black"/>
                </a:solidFill>
                <a:latin typeface="+mn-lt"/>
              </a:rPr>
              <a:t>Fechado, proprietário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b="0" dirty="0">
                <a:solidFill>
                  <a:prstClr val="black"/>
                </a:solidFill>
                <a:latin typeface="+mn-lt"/>
              </a:rPr>
              <a:t>Inovação lenta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b="0" dirty="0">
                <a:solidFill>
                  <a:prstClr val="black"/>
                </a:solidFill>
                <a:latin typeface="+mn-lt"/>
              </a:rPr>
              <a:t>Indústria pequena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pt-BR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Sistemas Operacionais Especializados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pt-BR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 Especializado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pt-BR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pt-BR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Aplicações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pt-BR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Especializadas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b="0" dirty="0">
                <a:solidFill>
                  <a:prstClr val="black"/>
                </a:solidFill>
                <a:latin typeface="+mn-lt"/>
              </a:rPr>
              <a:t>Interfaces abertas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b="0" dirty="0">
                <a:solidFill>
                  <a:prstClr val="black"/>
                </a:solidFill>
                <a:latin typeface="+mn-lt"/>
              </a:rPr>
              <a:t>Inovação rápida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b="0" dirty="0">
                <a:solidFill>
                  <a:prstClr val="black"/>
                </a:solidFill>
                <a:latin typeface="+mn-lt"/>
              </a:rPr>
              <a:t>Indústria grande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sz="15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Microprocessador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pt-BR" sz="1600" dirty="0">
                    <a:solidFill>
                      <a:prstClr val="black"/>
                    </a:solidFill>
                    <a:latin typeface="Arial" charset="0"/>
                  </a:rPr>
                  <a:t>Interface aberta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07197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/>
              <a:t>* Slide  </a:t>
            </a:r>
            <a:r>
              <a:rPr lang="pt-BR" sz="1200" dirty="0" err="1"/>
              <a:t>courtesy</a:t>
            </a:r>
            <a:r>
              <a:rPr lang="pt-BR" sz="1200" dirty="0"/>
              <a:t>: N. </a:t>
            </a:r>
            <a:r>
              <a:rPr lang="pt-BR" sz="1200" dirty="0" err="1"/>
              <a:t>McKeown</a:t>
            </a:r>
            <a:endParaRPr lang="pt-BR" sz="1200" dirty="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0881" y="2718201"/>
              <a:ext cx="46038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pt-BR" dirty="0">
                  <a:solidFill>
                    <a:prstClr val="black"/>
                  </a:solidFill>
                  <a:latin typeface="+mn-lt"/>
                </a:rPr>
                <a:t>ou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83881" y="2706533"/>
              <a:ext cx="46038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pt-BR" dirty="0">
                  <a:solidFill>
                    <a:prstClr val="black"/>
                  </a:solidFill>
                  <a:latin typeface="+mn-lt"/>
                </a:rPr>
                <a:t>ou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1260" y="3260868"/>
                <a:ext cx="1713931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pt-BR" sz="1600" dirty="0">
                    <a:solidFill>
                      <a:prstClr val="black"/>
                    </a:solidFill>
                    <a:latin typeface="Arial" charset="0"/>
                  </a:rPr>
                  <a:t>Interface aberta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Engenharia de tráfego: difícil com roteamento tradicional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23391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pt-BR" sz="2800" dirty="0">
                <a:solidFill>
                  <a:srgbClr val="000000"/>
                </a:solidFill>
                <a:ea typeface="ＭＳ Ｐゴシック" charset="0"/>
              </a:rPr>
              <a:t>e se o operador de rede quiser que o tráfego de u-para-z flua ao longo de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 dirty="0" err="1">
                <a:solidFill>
                  <a:srgbClr val="000000"/>
                </a:solidFill>
                <a:ea typeface="ＭＳ Ｐゴシック" charset="0"/>
              </a:rPr>
              <a:t>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a typeface="ＭＳ Ｐゴシック" charset="0"/>
              </a:rPr>
              <a:t>em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ＭＳ Ｐゴシック" charset="0"/>
              </a:rPr>
              <a:t>vez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de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R: </a:t>
            </a:r>
            <a:r>
              <a:rPr lang="pt-BR" sz="2800" dirty="0">
                <a:solidFill>
                  <a:srgbClr val="000000"/>
                </a:solidFill>
                <a:ea typeface="ＭＳ Ｐゴシック" charset="0"/>
              </a:rPr>
              <a:t>precisa redefinir os pesos dos enlaces para que o algoritmo de roteamento de tráfego calcule as rotas de acordo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</a:t>
            </a:r>
            <a:r>
              <a:rPr lang="pt-BR" sz="2400" dirty="0">
                <a:solidFill>
                  <a:srgbClr val="000000"/>
                </a:solidFill>
                <a:ea typeface="ＭＳ Ｐゴシック" charset="0"/>
              </a:rPr>
              <a:t>ou precisa de um novo algoritmo de roteamento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1797634" y="6199388"/>
            <a:ext cx="91904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2800" i="1" dirty="0">
                <a:solidFill>
                  <a:srgbClr val="C00000"/>
                </a:solidFill>
                <a:ea typeface="ＭＳ Ｐゴシック" charset="0"/>
              </a:rPr>
              <a:t>os pesos dos links são apenas “knobs”: não há muito controle!</a:t>
            </a:r>
            <a:endParaRPr lang="en-US" sz="2800" i="1" dirty="0">
              <a:solidFill>
                <a:srgbClr val="C00000"/>
              </a:solidFill>
              <a:ea typeface="ＭＳ Ｐゴシック" charset="0"/>
            </a:endParaRP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26" name="Picture 2" descr="mirror.mixtronica.com/51847-superlarge_default/...">
            <a:extLst>
              <a:ext uri="{FF2B5EF4-FFF2-40B4-BE49-F238E27FC236}">
                <a16:creationId xmlns:a16="http://schemas.microsoft.com/office/drawing/2014/main" id="{E597C62F-D370-5B9E-A6C7-C5BE976FA0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88099" y="5816599"/>
            <a:ext cx="669526" cy="7655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Engenharia de tráfego: difícil com roteamento tradicional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 dirty="0">
                <a:solidFill>
                  <a:srgbClr val="000090"/>
                </a:solidFill>
              </a:rPr>
              <a:t>Q: </a:t>
            </a:r>
            <a:r>
              <a:rPr lang="pt-BR" sz="2800" dirty="0"/>
              <a:t>e se o operador de rede quiser dividir o tráfego u-para-z entre </a:t>
            </a:r>
            <a:r>
              <a:rPr lang="pt-BR" sz="2800" dirty="0" err="1"/>
              <a:t>uvwz</a:t>
            </a:r>
            <a:r>
              <a:rPr lang="en-US" sz="2800" dirty="0"/>
              <a:t> </a:t>
            </a:r>
            <a:r>
              <a:rPr lang="en-US" sz="2800" i="1" dirty="0">
                <a:solidFill>
                  <a:srgbClr val="CC0000"/>
                </a:solidFill>
              </a:rPr>
              <a:t>e</a:t>
            </a:r>
            <a:r>
              <a:rPr lang="en-US" sz="2800" dirty="0"/>
              <a:t> </a:t>
            </a:r>
            <a:r>
              <a:rPr lang="en-US" sz="2800" dirty="0" err="1"/>
              <a:t>uxyz</a:t>
            </a:r>
            <a:r>
              <a:rPr lang="en-US" sz="2800" dirty="0"/>
              <a:t> (</a:t>
            </a:r>
            <a:r>
              <a:rPr lang="en-US" sz="2800" dirty="0" err="1"/>
              <a:t>balanceamento</a:t>
            </a:r>
            <a:r>
              <a:rPr lang="en-US" sz="2800" dirty="0"/>
              <a:t> de carga)?</a:t>
            </a:r>
          </a:p>
          <a:p>
            <a:r>
              <a:rPr lang="en-US" sz="2800" i="1" u="sng" dirty="0">
                <a:solidFill>
                  <a:srgbClr val="000090"/>
                </a:solidFill>
              </a:rPr>
              <a:t>R: </a:t>
            </a:r>
            <a:r>
              <a:rPr lang="pt-BR" sz="2800" dirty="0"/>
              <a:t>não pode fazer isso (ou precisa de um novo algoritmo de roteamento)</a:t>
            </a:r>
            <a:endParaRPr lang="en-US" sz="2800" dirty="0"/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pt-BR" dirty="0"/>
              <a:t>Engenharia de tráfego: difícil com roteamento tradicional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3939349"/>
            <a:ext cx="10513513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pt-BR" sz="2800" dirty="0"/>
              <a:t>e se w quiser direcionar o tráfego azul e vermelho de forma diferente de w para z?</a:t>
            </a:r>
            <a:endParaRPr lang="en-US" sz="2800" dirty="0"/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R: </a:t>
            </a:r>
            <a:r>
              <a:rPr lang="pt-BR" sz="2800" dirty="0"/>
              <a:t>não pode fazer isso (com encaminhamento baseado em destino e roteamento de estado de enlace ou vetor de distância)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660576" y="5872203"/>
            <a:ext cx="1051351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2800" dirty="0">
                <a:solidFill>
                  <a:srgbClr val="CC0000"/>
                </a:solidFill>
                <a:ea typeface="ＭＳ Ｐゴシック" charset="0"/>
              </a:rPr>
              <a:t>Aprendemos no Capítulo 4 que o encaminhamento generalizado e as SDN podem ser usados para obter </a:t>
            </a:r>
            <a:r>
              <a:rPr lang="pt-BR" sz="2800" i="1" dirty="0">
                <a:solidFill>
                  <a:srgbClr val="CC0000"/>
                </a:solidFill>
                <a:ea typeface="ＭＳ Ｐゴシック" charset="0"/>
              </a:rPr>
              <a:t>qualquer</a:t>
            </a:r>
            <a:r>
              <a:rPr lang="pt-BR" sz="2800" dirty="0">
                <a:solidFill>
                  <a:srgbClr val="CC0000"/>
                </a:solidFill>
                <a:ea typeface="ＭＳ Ｐゴシック" charset="0"/>
              </a:rPr>
              <a:t> roteamento desejado</a:t>
            </a:r>
            <a:endParaRPr lang="en-US" sz="2800" dirty="0">
              <a:solidFill>
                <a:srgbClr val="CC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pt-BR"/>
              <a:t>Software defined networking (SDN)</a:t>
            </a:r>
            <a:endParaRPr lang="pt-BR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87</a:t>
            </a:fld>
            <a:endParaRPr lang="pt-BR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65277" cy="4668701"/>
            <a:chOff x="1453484" y="1555350"/>
            <a:chExt cx="7065277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92545" cy="1102529"/>
              <a:chOff x="1526216" y="3003498"/>
              <a:chExt cx="6992545" cy="1102529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76571" y="3628973"/>
                <a:ext cx="870751" cy="4770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plano de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sz="1400" kern="0">
                    <a:solidFill>
                      <a:srgbClr val="000000"/>
                    </a:solidFill>
                  </a:rPr>
                  <a:t>dados</a:t>
                </a:r>
                <a:endParaRPr kumimoji="0" lang="pt-BR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48010" y="3003498"/>
                <a:ext cx="870751" cy="4770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plano de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sz="1400" kern="0">
                    <a:solidFill>
                      <a:srgbClr val="000000"/>
                    </a:solidFill>
                  </a:rPr>
                  <a:t>controle</a:t>
                </a:r>
                <a:endParaRPr kumimoji="0" lang="pt-BR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50440" y="2127167"/>
                  <a:ext cx="2262159" cy="2891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Controlador Remoto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97415" y="2127166"/>
                  <a:ext cx="1968204" cy="3516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396584" cy="1703365"/>
            <a:chOff x="-1402915" y="4974167"/>
            <a:chExt cx="4396584" cy="1703365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396584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pt-BR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encaminhamento generalizado “baseado em fluxo” (por exemplo, </a:t>
              </a:r>
              <a:r>
                <a:rPr kumimoji="0" lang="pt-BR" sz="2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OpenFlow</a:t>
              </a:r>
              <a:r>
                <a:rPr kumimoji="0" lang="pt-BR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795377" y="4974167"/>
              <a:ext cx="1363623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644127"/>
            <a:chOff x="69488" y="5026085"/>
            <a:chExt cx="4347805" cy="1644127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1" i="1" u="none" strike="noStrike" kern="0" cap="none" spc="0" normalizeH="0" baseline="0" noProof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pt-BR" sz="2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separação de plano de controle e plano de dados</a:t>
              </a:r>
              <a:endParaRPr kumimoji="0" lang="pt-BR" sz="2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b="1" i="1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pt-BR" sz="2400" b="1" i="1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pt-BR" sz="2400" i="1">
                <a:solidFill>
                  <a:srgbClr val="000000"/>
                </a:solidFill>
                <a:ea typeface="ＭＳ Ｐゴシック" charset="0"/>
              </a:rPr>
              <a:t>funções </a:t>
            </a:r>
            <a:r>
              <a:rPr lang="pt-BR" sz="2400" i="1" dirty="0">
                <a:solidFill>
                  <a:srgbClr val="000000"/>
                </a:solidFill>
                <a:ea typeface="ＭＳ Ｐゴシック" charset="0"/>
              </a:rPr>
              <a:t>de plano de controle externas aos comutadores de plano </a:t>
            </a:r>
            <a:r>
              <a:rPr lang="pt-BR" sz="2400" i="1">
                <a:solidFill>
                  <a:srgbClr val="000000"/>
                </a:solidFill>
                <a:ea typeface="ＭＳ Ｐゴシック" charset="0"/>
              </a:rPr>
              <a:t>de dados</a:t>
            </a:r>
            <a:endParaRPr lang="pt-BR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320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  <a:endParaRPr lang="pt-BR" sz="3200" dirty="0">
              <a:solidFill>
                <a:srgbClr val="008000"/>
              </a:solidFill>
              <a:latin typeface="Arial" charset="0"/>
              <a:ea typeface="ＭＳ Ｐゴシック" charset="0"/>
            </a:endParaRP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558718" y="1446258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1200" spc="-100">
                <a:solidFill>
                  <a:srgbClr val="000000"/>
                </a:solidFill>
                <a:latin typeface="Arial" charset="0"/>
                <a:ea typeface="ＭＳ Ｐゴシック" charset="0"/>
              </a:rPr>
              <a:t>roteamento</a:t>
            </a:r>
            <a:endParaRPr lang="pt-BR" sz="1200" spc="-1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380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1100" spc="-100">
                <a:solidFill>
                  <a:srgbClr val="000000"/>
                </a:solidFill>
                <a:latin typeface="Arial" charset="0"/>
                <a:ea typeface="ＭＳ Ｐゴシック" charset="0"/>
              </a:rPr>
              <a:t>controle</a:t>
            </a:r>
          </a:p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1100" spc="-100">
                <a:solidFill>
                  <a:srgbClr val="000000"/>
                </a:solidFill>
                <a:latin typeface="Arial" charset="0"/>
                <a:ea typeface="ＭＳ Ｐゴシック" charset="0"/>
              </a:rPr>
              <a:t>de acesso</a:t>
            </a:r>
            <a:endParaRPr lang="pt-BR" sz="1100" spc="-1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257894" y="1368395"/>
            <a:ext cx="1098528" cy="40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1200" spc="-1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balanceamento de carga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1" i="1" u="none" strike="noStrike" kern="0" cap="none" spc="0" normalizeH="0" baseline="0" noProof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pt-BR" sz="2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aplicações de controle programáveis</a:t>
              </a:r>
              <a:endParaRPr kumimoji="0" lang="pt-BR" sz="2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pt-BR"/>
              <a:t>Software defined networking (SDN)</a:t>
            </a:r>
            <a:endParaRPr lang="pt-BR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88</a:t>
            </a:fld>
            <a:endParaRPr lang="pt-BR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lvl="0" indent="0">
              <a:buNone/>
              <a:defRPr/>
            </a:pPr>
            <a:r>
              <a:rPr lang="pt-BR" kern="0" dirty="0">
                <a:solidFill>
                  <a:srgbClr val="0000A8"/>
                </a:solidFill>
              </a:rPr>
              <a:t>Comutadores de plano </a:t>
            </a:r>
            <a:r>
              <a:rPr lang="pt-BR" kern="0">
                <a:solidFill>
                  <a:srgbClr val="0000A8"/>
                </a:solidFill>
              </a:rPr>
              <a:t>de dados</a:t>
            </a:r>
            <a:r>
              <a:rPr kumimoji="0" lang="pt-BR" b="0" u="none" strike="noStrike" kern="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</a:rPr>
              <a:t>:</a:t>
            </a:r>
          </a:p>
          <a:p>
            <a:pPr lvl="0">
              <a:lnSpc>
                <a:spcPct val="95000"/>
              </a:lnSpc>
              <a:defRPr/>
            </a:pPr>
            <a:r>
              <a:rPr lang="pt-BR" sz="2400" kern="0">
                <a:solidFill>
                  <a:srgbClr val="000000"/>
                </a:solidFill>
              </a:rPr>
              <a:t>switches </a:t>
            </a:r>
            <a:r>
              <a:rPr lang="pt-BR" sz="2400" kern="0" dirty="0">
                <a:solidFill>
                  <a:srgbClr val="000000"/>
                </a:solidFill>
              </a:rPr>
              <a:t>simples e rápidos que implementam o encaminhamento generalizado do plano de dados (Seção 4.4) </a:t>
            </a:r>
            <a:r>
              <a:rPr lang="pt-BR" sz="2400" kern="0">
                <a:solidFill>
                  <a:srgbClr val="000000"/>
                </a:solidFill>
              </a:rPr>
              <a:t>em hardware</a:t>
            </a:r>
            <a:endParaRPr kumimoji="0" lang="pt-BR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lvl="0">
              <a:lnSpc>
                <a:spcPct val="95000"/>
              </a:lnSpc>
              <a:defRPr/>
            </a:pPr>
            <a:r>
              <a:rPr lang="pt-BR" sz="2400" kern="0">
                <a:solidFill>
                  <a:srgbClr val="000000"/>
                </a:solidFill>
              </a:rPr>
              <a:t>tabela </a:t>
            </a:r>
            <a:r>
              <a:rPr lang="pt-BR" sz="2400" kern="0" dirty="0">
                <a:solidFill>
                  <a:srgbClr val="000000"/>
                </a:solidFill>
              </a:rPr>
              <a:t>de fluxo (encaminhamento) computada e instalada sob supervisão </a:t>
            </a:r>
            <a:r>
              <a:rPr lang="pt-BR" sz="2400" kern="0">
                <a:solidFill>
                  <a:srgbClr val="000000"/>
                </a:solidFill>
              </a:rPr>
              <a:t>do controlador</a:t>
            </a:r>
            <a:endParaRPr kumimoji="0" lang="pt-BR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lvl="0">
              <a:lnSpc>
                <a:spcPct val="95000"/>
              </a:lnSpc>
              <a:defRPr/>
            </a:pPr>
            <a:r>
              <a:rPr lang="pt-BR" sz="2400" kern="0">
                <a:solidFill>
                  <a:srgbClr val="000000"/>
                </a:solidFill>
              </a:rPr>
              <a:t>API </a:t>
            </a:r>
            <a:r>
              <a:rPr lang="pt-BR" sz="2400" kern="0" dirty="0">
                <a:solidFill>
                  <a:srgbClr val="000000"/>
                </a:solidFill>
              </a:rPr>
              <a:t>para controle de comutação baseado em tabela (por exemplo, </a:t>
            </a:r>
            <a:r>
              <a:rPr lang="pt-BR" sz="2400" kern="0" err="1">
                <a:solidFill>
                  <a:srgbClr val="000000"/>
                </a:solidFill>
              </a:rPr>
              <a:t>OpenFlow</a:t>
            </a:r>
            <a:r>
              <a:rPr lang="pt-BR" sz="2400" kern="0">
                <a:solidFill>
                  <a:srgbClr val="000000"/>
                </a:solidFill>
              </a:rPr>
              <a:t>)</a:t>
            </a:r>
            <a:endParaRPr kumimoji="0" lang="pt-BR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marL="635000" lvl="1" indent="-234950">
              <a:lnSpc>
                <a:spcPct val="95000"/>
              </a:lnSpc>
              <a:defRPr/>
            </a:pPr>
            <a:r>
              <a:rPr lang="pt-BR" sz="2000" kern="0">
                <a:solidFill>
                  <a:srgbClr val="000000"/>
                </a:solidFill>
              </a:rPr>
              <a:t>define </a:t>
            </a:r>
            <a:r>
              <a:rPr lang="pt-BR" sz="2000" kern="0" dirty="0">
                <a:solidFill>
                  <a:srgbClr val="000000"/>
                </a:solidFill>
              </a:rPr>
              <a:t>o que é controlável e o que </a:t>
            </a:r>
            <a:r>
              <a:rPr lang="pt-BR" sz="2000" kern="0">
                <a:solidFill>
                  <a:srgbClr val="000000"/>
                </a:solidFill>
              </a:rPr>
              <a:t>não é</a:t>
            </a:r>
            <a:endParaRPr kumimoji="0" lang="pt-BR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lvl="0">
              <a:lnSpc>
                <a:spcPct val="95000"/>
              </a:lnSpc>
              <a:defRPr/>
            </a:pPr>
            <a:r>
              <a:rPr lang="pt-BR" sz="2400" kern="0">
                <a:solidFill>
                  <a:srgbClr val="000000"/>
                </a:solidFill>
              </a:rPr>
              <a:t>protocolo </a:t>
            </a:r>
            <a:r>
              <a:rPr lang="pt-BR" sz="2400" kern="0" dirty="0">
                <a:solidFill>
                  <a:srgbClr val="000000"/>
                </a:solidFill>
              </a:rPr>
              <a:t>para comunicação com o controlador (por exemplo, </a:t>
            </a:r>
            <a:r>
              <a:rPr lang="pt-BR" sz="2400" kern="0" err="1">
                <a:solidFill>
                  <a:srgbClr val="000000"/>
                </a:solidFill>
              </a:rPr>
              <a:t>OpenFlow</a:t>
            </a:r>
            <a:r>
              <a:rPr lang="pt-BR" sz="2400" kern="0">
                <a:solidFill>
                  <a:srgbClr val="000000"/>
                </a:solidFill>
              </a:rPr>
              <a:t>)</a:t>
            </a:r>
            <a:endParaRPr kumimoji="0" lang="pt-BR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pt-BR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4111133" cy="5362308"/>
            <a:chOff x="4990227" y="910464"/>
            <a:chExt cx="4111133" cy="5362308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26582" y="4936685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plano de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kern="0">
                  <a:solidFill>
                    <a:srgbClr val="000000"/>
                  </a:solidFill>
                </a:rPr>
                <a:t>dados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0609" y="2474327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plano de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controle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65680" cy="1053561"/>
              <a:chOff x="4990227" y="2877416"/>
              <a:chExt cx="3165680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257357" y="3090332"/>
                <a:ext cx="2898550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Controlador SDN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(sistema operacional de rede)</a:t>
                </a:r>
                <a:endParaRPr kumimoji="0" lang="pt-BR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3200" b="0" i="0" u="none" strike="noStrike" kern="0" cap="none" spc="0" normalizeH="0" baseline="0" noProof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  <a:endParaRPr kumimoji="0" lang="pt-BR" sz="3200" b="0" i="0" u="none" strike="noStrike" kern="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070415" y="1277466"/>
              <a:ext cx="1223412" cy="590176"/>
              <a:chOff x="4625913" y="1277470"/>
              <a:chExt cx="1223412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625913" y="1374585"/>
                <a:ext cx="122341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-100" normalizeH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roteamento</a:t>
                </a:r>
                <a:endParaRPr kumimoji="0" lang="pt-BR" sz="1800" b="0" i="0" u="none" strike="noStrike" kern="0" cap="none" spc="-10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5962733" y="1798416"/>
              <a:ext cx="1120820" cy="590176"/>
              <a:chOff x="6068564" y="1967753"/>
              <a:chExt cx="1120820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068564" y="1997637"/>
                <a:ext cx="1120820" cy="5355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-10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controle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kern="0" spc="-100">
                    <a:solidFill>
                      <a:srgbClr val="000000"/>
                    </a:solidFill>
                    <a:latin typeface="Arial" charset="0"/>
                    <a:ea typeface="ＭＳ Ｐゴシック" charset="0"/>
                  </a:rPr>
                  <a:t>de acesso</a:t>
                </a:r>
                <a:endParaRPr kumimoji="0" lang="pt-BR" sz="18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71321" y="1007037"/>
                <a:ext cx="979755" cy="5355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-10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balanc.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kern="0" spc="-100">
                    <a:solidFill>
                      <a:srgbClr val="000000"/>
                    </a:solidFill>
                    <a:latin typeface="Arial" charset="0"/>
                    <a:ea typeface="ＭＳ Ｐゴシック" charset="0"/>
                  </a:rPr>
                  <a:t>de carga</a:t>
                </a:r>
                <a:endParaRPr kumimoji="0" lang="pt-BR" sz="18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API sul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API norte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Comutadores controlados por SDN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aplicações de controle </a:t>
              </a: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 rede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97419" y="1232733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pt-BR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89</a:t>
            </a:fld>
            <a:endParaRPr lang="pt-BR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pt-BR" sz="3200" dirty="0">
                <a:solidFill>
                  <a:srgbClr val="0000A8"/>
                </a:solidFill>
              </a:rPr>
              <a:t>Controlador SDN (SO de rede): </a:t>
            </a:r>
          </a:p>
          <a:p>
            <a:pPr indent="-274638">
              <a:lnSpc>
                <a:spcPct val="95000"/>
              </a:lnSpc>
            </a:pPr>
            <a:r>
              <a:rPr lang="pt-BR" dirty="0"/>
              <a:t>mantem as informações do estado da rede</a:t>
            </a:r>
          </a:p>
          <a:p>
            <a:pPr indent="-274638">
              <a:lnSpc>
                <a:spcPct val="95000"/>
              </a:lnSpc>
            </a:pPr>
            <a:r>
              <a:rPr lang="pt-BR" dirty="0"/>
              <a:t>interage com aplicativos de controle de rede “acima” via API norte</a:t>
            </a:r>
          </a:p>
          <a:p>
            <a:pPr indent="-274638">
              <a:lnSpc>
                <a:spcPct val="95000"/>
              </a:lnSpc>
            </a:pPr>
            <a:r>
              <a:rPr lang="pt-BR" dirty="0"/>
              <a:t>interage com comutadores de rede “abaixo” via API sul</a:t>
            </a:r>
          </a:p>
          <a:p>
            <a:pPr indent="-274638">
              <a:lnSpc>
                <a:spcPct val="95000"/>
              </a:lnSpc>
            </a:pPr>
            <a:r>
              <a:rPr lang="pt-BR" dirty="0"/>
              <a:t>implementado como sistema distribuído para desempenho, escalabilidade, tolerância a falhas, e robustez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pt-BR" sz="2800" b="0" i="0" u="none" strike="noStrike" kern="0" cap="none" spc="0" normalizeH="0" baseline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127" name="Group 850">
            <a:extLst>
              <a:ext uri="{FF2B5EF4-FFF2-40B4-BE49-F238E27FC236}">
                <a16:creationId xmlns:a16="http://schemas.microsoft.com/office/drawing/2014/main" id="{14E79440-FDBF-422A-9CEC-D6578D536EBC}"/>
              </a:ext>
            </a:extLst>
          </p:cNvPr>
          <p:cNvGrpSpPr/>
          <p:nvPr/>
        </p:nvGrpSpPr>
        <p:grpSpPr>
          <a:xfrm>
            <a:off x="6806501" y="1476134"/>
            <a:ext cx="4111133" cy="5362308"/>
            <a:chOff x="4990227" y="910464"/>
            <a:chExt cx="4111133" cy="5362308"/>
          </a:xfrm>
        </p:grpSpPr>
        <p:sp>
          <p:nvSpPr>
            <p:cNvPr id="128" name="TextBox 399">
              <a:extLst>
                <a:ext uri="{FF2B5EF4-FFF2-40B4-BE49-F238E27FC236}">
                  <a16:creationId xmlns:a16="http://schemas.microsoft.com/office/drawing/2014/main" id="{15F718C4-E1A3-4C07-B180-E426A14E65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26582" y="4936685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plano de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kern="0">
                  <a:solidFill>
                    <a:srgbClr val="000000"/>
                  </a:solidFill>
                </a:rPr>
                <a:t>dados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TextBox 400">
              <a:extLst>
                <a:ext uri="{FF2B5EF4-FFF2-40B4-BE49-F238E27FC236}">
                  <a16:creationId xmlns:a16="http://schemas.microsoft.com/office/drawing/2014/main" id="{A9775154-4F1F-4B2B-98CC-6AC66E512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0609" y="2474327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plano de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controle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0" name="Straight Connector 853">
              <a:extLst>
                <a:ext uri="{FF2B5EF4-FFF2-40B4-BE49-F238E27FC236}">
                  <a16:creationId xmlns:a16="http://schemas.microsoft.com/office/drawing/2014/main" id="{4F8AFDB6-2C9C-48A2-8DA7-267FE6CD1760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131" name="Straight Connector 854">
              <a:extLst>
                <a:ext uri="{FF2B5EF4-FFF2-40B4-BE49-F238E27FC236}">
                  <a16:creationId xmlns:a16="http://schemas.microsoft.com/office/drawing/2014/main" id="{457B494A-5130-482C-85EF-246E901E15EA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132" name="Group 855">
              <a:extLst>
                <a:ext uri="{FF2B5EF4-FFF2-40B4-BE49-F238E27FC236}">
                  <a16:creationId xmlns:a16="http://schemas.microsoft.com/office/drawing/2014/main" id="{F4B2B754-3F97-49DC-8B32-623191D612F9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188" name="Freeform 2">
                <a:extLst>
                  <a:ext uri="{FF2B5EF4-FFF2-40B4-BE49-F238E27FC236}">
                    <a16:creationId xmlns:a16="http://schemas.microsoft.com/office/drawing/2014/main" id="{0465DE40-0FAD-4F80-8B56-A6F3BA026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189" name="Straight Connector 912">
                <a:extLst>
                  <a:ext uri="{FF2B5EF4-FFF2-40B4-BE49-F238E27FC236}">
                    <a16:creationId xmlns:a16="http://schemas.microsoft.com/office/drawing/2014/main" id="{5C33C9B6-38BC-4C6E-BCBE-203E104F3833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0" name="Straight Connector 913">
                <a:extLst>
                  <a:ext uri="{FF2B5EF4-FFF2-40B4-BE49-F238E27FC236}">
                    <a16:creationId xmlns:a16="http://schemas.microsoft.com/office/drawing/2014/main" id="{4EBED802-C102-485F-BD19-8661962023BD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1" name="Straight Connector 914">
                <a:extLst>
                  <a:ext uri="{FF2B5EF4-FFF2-40B4-BE49-F238E27FC236}">
                    <a16:creationId xmlns:a16="http://schemas.microsoft.com/office/drawing/2014/main" id="{C2878043-7355-4F16-97FB-8402797BB141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2" name="Straight Connector 915">
                <a:extLst>
                  <a:ext uri="{FF2B5EF4-FFF2-40B4-BE49-F238E27FC236}">
                    <a16:creationId xmlns:a16="http://schemas.microsoft.com/office/drawing/2014/main" id="{A333A7FB-D6A1-4EA6-906C-DC7E68F37FBC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3" name="Straight Connector 916">
                <a:extLst>
                  <a:ext uri="{FF2B5EF4-FFF2-40B4-BE49-F238E27FC236}">
                    <a16:creationId xmlns:a16="http://schemas.microsoft.com/office/drawing/2014/main" id="{8C5FDA3B-55A1-4595-B8E9-CC9C8AA25FC8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4" name="Straight Connector 917">
                <a:extLst>
                  <a:ext uri="{FF2B5EF4-FFF2-40B4-BE49-F238E27FC236}">
                    <a16:creationId xmlns:a16="http://schemas.microsoft.com/office/drawing/2014/main" id="{D3798981-B5C8-4049-BC48-6BEF09250DFF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5" name="Straight Connector 918">
                <a:extLst>
                  <a:ext uri="{FF2B5EF4-FFF2-40B4-BE49-F238E27FC236}">
                    <a16:creationId xmlns:a16="http://schemas.microsoft.com/office/drawing/2014/main" id="{D5F9FCA6-4431-489C-B4A6-0BE586E6FC94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6" name="Straight Connector 919">
                <a:extLst>
                  <a:ext uri="{FF2B5EF4-FFF2-40B4-BE49-F238E27FC236}">
                    <a16:creationId xmlns:a16="http://schemas.microsoft.com/office/drawing/2014/main" id="{202A2015-AC8A-4438-9BC3-539A3D152246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197" name="Group 347">
                <a:extLst>
                  <a:ext uri="{FF2B5EF4-FFF2-40B4-BE49-F238E27FC236}">
                    <a16:creationId xmlns:a16="http://schemas.microsoft.com/office/drawing/2014/main" id="{0474D730-3653-470F-977C-DC42EFB538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238" name="Oval 961">
                  <a:extLst>
                    <a:ext uri="{FF2B5EF4-FFF2-40B4-BE49-F238E27FC236}">
                      <a16:creationId xmlns:a16="http://schemas.microsoft.com/office/drawing/2014/main" id="{F85210CC-E3D9-4B1C-A05C-34088C02109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Rectangle 962">
                  <a:extLst>
                    <a:ext uri="{FF2B5EF4-FFF2-40B4-BE49-F238E27FC236}">
                      <a16:creationId xmlns:a16="http://schemas.microsoft.com/office/drawing/2014/main" id="{CEE6E1AF-C255-4D78-8B1D-43AA9A36F8D2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Oval 963">
                  <a:extLst>
                    <a:ext uri="{FF2B5EF4-FFF2-40B4-BE49-F238E27FC236}">
                      <a16:creationId xmlns:a16="http://schemas.microsoft.com/office/drawing/2014/main" id="{522617D1-B718-45C3-AFFA-875B9F20C84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Freeform 964">
                  <a:extLst>
                    <a:ext uri="{FF2B5EF4-FFF2-40B4-BE49-F238E27FC236}">
                      <a16:creationId xmlns:a16="http://schemas.microsoft.com/office/drawing/2014/main" id="{05E7378D-6C1B-44F9-BED1-0F81389E86D6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Freeform 965">
                  <a:extLst>
                    <a:ext uri="{FF2B5EF4-FFF2-40B4-BE49-F238E27FC236}">
                      <a16:creationId xmlns:a16="http://schemas.microsoft.com/office/drawing/2014/main" id="{CA960D63-18CC-4528-9645-5197BBE656CE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966">
                  <a:extLst>
                    <a:ext uri="{FF2B5EF4-FFF2-40B4-BE49-F238E27FC236}">
                      <a16:creationId xmlns:a16="http://schemas.microsoft.com/office/drawing/2014/main" id="{5175B2EB-F44C-48E1-9C21-7616EA0DBB48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967">
                  <a:extLst>
                    <a:ext uri="{FF2B5EF4-FFF2-40B4-BE49-F238E27FC236}">
                      <a16:creationId xmlns:a16="http://schemas.microsoft.com/office/drawing/2014/main" id="{B62C606C-660D-4F5D-870D-BA8E55345704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45" name="Straight Connector 968">
                  <a:extLst>
                    <a:ext uri="{FF2B5EF4-FFF2-40B4-BE49-F238E27FC236}">
                      <a16:creationId xmlns:a16="http://schemas.microsoft.com/office/drawing/2014/main" id="{F9F3A52F-99E4-4B5A-A1EB-CF3A20C1B11B}"/>
                    </a:ext>
                  </a:extLst>
                </p:cNvPr>
                <p:cNvCxnSpPr>
                  <a:cxnSpLocks/>
                  <a:endCxn id="240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6" name="Straight Connector 969">
                  <a:extLst>
                    <a:ext uri="{FF2B5EF4-FFF2-40B4-BE49-F238E27FC236}">
                      <a16:creationId xmlns:a16="http://schemas.microsoft.com/office/drawing/2014/main" id="{B13F1DA0-7EFB-46CC-9A0C-581E462FCFCD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98" name="Group 347">
                <a:extLst>
                  <a:ext uri="{FF2B5EF4-FFF2-40B4-BE49-F238E27FC236}">
                    <a16:creationId xmlns:a16="http://schemas.microsoft.com/office/drawing/2014/main" id="{765F282A-1CDE-458D-A327-6466B210C9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229" name="Oval 952">
                  <a:extLst>
                    <a:ext uri="{FF2B5EF4-FFF2-40B4-BE49-F238E27FC236}">
                      <a16:creationId xmlns:a16="http://schemas.microsoft.com/office/drawing/2014/main" id="{1CBF6FFE-29BB-48C3-BAAC-FD84276B7E50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Rectangle 953">
                  <a:extLst>
                    <a:ext uri="{FF2B5EF4-FFF2-40B4-BE49-F238E27FC236}">
                      <a16:creationId xmlns:a16="http://schemas.microsoft.com/office/drawing/2014/main" id="{D10E809E-7322-428B-BA01-EF556D896AD7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Oval 954">
                  <a:extLst>
                    <a:ext uri="{FF2B5EF4-FFF2-40B4-BE49-F238E27FC236}">
                      <a16:creationId xmlns:a16="http://schemas.microsoft.com/office/drawing/2014/main" id="{7B2E118C-A9AB-45B6-95A7-05CE3AA2C1E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955">
                  <a:extLst>
                    <a:ext uri="{FF2B5EF4-FFF2-40B4-BE49-F238E27FC236}">
                      <a16:creationId xmlns:a16="http://schemas.microsoft.com/office/drawing/2014/main" id="{8B940008-26A2-41B5-B288-974261397760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956">
                  <a:extLst>
                    <a:ext uri="{FF2B5EF4-FFF2-40B4-BE49-F238E27FC236}">
                      <a16:creationId xmlns:a16="http://schemas.microsoft.com/office/drawing/2014/main" id="{EF947EBC-3501-4E09-8BB3-8146DA63CC40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957">
                  <a:extLst>
                    <a:ext uri="{FF2B5EF4-FFF2-40B4-BE49-F238E27FC236}">
                      <a16:creationId xmlns:a16="http://schemas.microsoft.com/office/drawing/2014/main" id="{8B722BB2-089A-43DA-A7A8-FBD70F166197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958">
                  <a:extLst>
                    <a:ext uri="{FF2B5EF4-FFF2-40B4-BE49-F238E27FC236}">
                      <a16:creationId xmlns:a16="http://schemas.microsoft.com/office/drawing/2014/main" id="{EA3302A8-A0FB-43FF-8546-05E059E71EAE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6" name="Straight Connector 959">
                  <a:extLst>
                    <a:ext uri="{FF2B5EF4-FFF2-40B4-BE49-F238E27FC236}">
                      <a16:creationId xmlns:a16="http://schemas.microsoft.com/office/drawing/2014/main" id="{1FADCD43-58CE-4906-9CE1-7C2549FAF3AA}"/>
                    </a:ext>
                  </a:extLst>
                </p:cNvPr>
                <p:cNvCxnSpPr>
                  <a:cxnSpLocks/>
                  <a:endCxn id="231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37" name="Straight Connector 960">
                  <a:extLst>
                    <a:ext uri="{FF2B5EF4-FFF2-40B4-BE49-F238E27FC236}">
                      <a16:creationId xmlns:a16="http://schemas.microsoft.com/office/drawing/2014/main" id="{3DDFE84C-177B-43CE-85DC-82559F35BD0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99" name="Group 347">
                <a:extLst>
                  <a:ext uri="{FF2B5EF4-FFF2-40B4-BE49-F238E27FC236}">
                    <a16:creationId xmlns:a16="http://schemas.microsoft.com/office/drawing/2014/main" id="{94B6F86D-E6BD-437B-BB95-349413964C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220" name="Oval 943">
                  <a:extLst>
                    <a:ext uri="{FF2B5EF4-FFF2-40B4-BE49-F238E27FC236}">
                      <a16:creationId xmlns:a16="http://schemas.microsoft.com/office/drawing/2014/main" id="{0F890895-D33B-4B04-9EFA-73ED81BC3126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Rectangle 944">
                  <a:extLst>
                    <a:ext uri="{FF2B5EF4-FFF2-40B4-BE49-F238E27FC236}">
                      <a16:creationId xmlns:a16="http://schemas.microsoft.com/office/drawing/2014/main" id="{02D4CD25-5621-4ED9-94DA-35B503C70F6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Oval 945">
                  <a:extLst>
                    <a:ext uri="{FF2B5EF4-FFF2-40B4-BE49-F238E27FC236}">
                      <a16:creationId xmlns:a16="http://schemas.microsoft.com/office/drawing/2014/main" id="{08C5B02D-524D-46B6-9ACC-F4DAE3A411B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946">
                  <a:extLst>
                    <a:ext uri="{FF2B5EF4-FFF2-40B4-BE49-F238E27FC236}">
                      <a16:creationId xmlns:a16="http://schemas.microsoft.com/office/drawing/2014/main" id="{9C4AB718-AFCC-4F84-8340-EB60B5A09D10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947">
                  <a:extLst>
                    <a:ext uri="{FF2B5EF4-FFF2-40B4-BE49-F238E27FC236}">
                      <a16:creationId xmlns:a16="http://schemas.microsoft.com/office/drawing/2014/main" id="{774C29E5-FF19-421E-B906-6F1F99EA5F31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948">
                  <a:extLst>
                    <a:ext uri="{FF2B5EF4-FFF2-40B4-BE49-F238E27FC236}">
                      <a16:creationId xmlns:a16="http://schemas.microsoft.com/office/drawing/2014/main" id="{C23E3673-F0D2-4820-A8F8-DCDD0240427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949">
                  <a:extLst>
                    <a:ext uri="{FF2B5EF4-FFF2-40B4-BE49-F238E27FC236}">
                      <a16:creationId xmlns:a16="http://schemas.microsoft.com/office/drawing/2014/main" id="{D7976723-9795-400B-AB44-EDE1E6C55CF2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7" name="Straight Connector 950">
                  <a:extLst>
                    <a:ext uri="{FF2B5EF4-FFF2-40B4-BE49-F238E27FC236}">
                      <a16:creationId xmlns:a16="http://schemas.microsoft.com/office/drawing/2014/main" id="{8F54CBF1-73C8-4025-AE7E-848FF90D33DF}"/>
                    </a:ext>
                  </a:extLst>
                </p:cNvPr>
                <p:cNvCxnSpPr>
                  <a:cxnSpLocks/>
                  <a:endCxn id="222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8" name="Straight Connector 951">
                  <a:extLst>
                    <a:ext uri="{FF2B5EF4-FFF2-40B4-BE49-F238E27FC236}">
                      <a16:creationId xmlns:a16="http://schemas.microsoft.com/office/drawing/2014/main" id="{882D2E9F-DD7E-430E-9228-E671EB569EDD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00" name="Group 347">
                <a:extLst>
                  <a:ext uri="{FF2B5EF4-FFF2-40B4-BE49-F238E27FC236}">
                    <a16:creationId xmlns:a16="http://schemas.microsoft.com/office/drawing/2014/main" id="{772518FC-368E-4534-A842-15724CDB14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11" name="Oval 934">
                  <a:extLst>
                    <a:ext uri="{FF2B5EF4-FFF2-40B4-BE49-F238E27FC236}">
                      <a16:creationId xmlns:a16="http://schemas.microsoft.com/office/drawing/2014/main" id="{FA294A35-E3C9-4869-BE30-20410F9E98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Rectangle 935">
                  <a:extLst>
                    <a:ext uri="{FF2B5EF4-FFF2-40B4-BE49-F238E27FC236}">
                      <a16:creationId xmlns:a16="http://schemas.microsoft.com/office/drawing/2014/main" id="{209984A1-245D-4588-B403-AFDB85422427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Oval 936">
                  <a:extLst>
                    <a:ext uri="{FF2B5EF4-FFF2-40B4-BE49-F238E27FC236}">
                      <a16:creationId xmlns:a16="http://schemas.microsoft.com/office/drawing/2014/main" id="{BE88C119-1B6B-4B93-AC8C-78A3918C80EF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937">
                  <a:extLst>
                    <a:ext uri="{FF2B5EF4-FFF2-40B4-BE49-F238E27FC236}">
                      <a16:creationId xmlns:a16="http://schemas.microsoft.com/office/drawing/2014/main" id="{C9A8B62C-4C6D-4C71-BF97-3547A9DDB15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938">
                  <a:extLst>
                    <a:ext uri="{FF2B5EF4-FFF2-40B4-BE49-F238E27FC236}">
                      <a16:creationId xmlns:a16="http://schemas.microsoft.com/office/drawing/2014/main" id="{84BF91A2-B798-4CE6-957E-A3CE774A5143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939">
                  <a:extLst>
                    <a:ext uri="{FF2B5EF4-FFF2-40B4-BE49-F238E27FC236}">
                      <a16:creationId xmlns:a16="http://schemas.microsoft.com/office/drawing/2014/main" id="{67F17C05-D55A-4647-BAA9-319F136E19B2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940">
                  <a:extLst>
                    <a:ext uri="{FF2B5EF4-FFF2-40B4-BE49-F238E27FC236}">
                      <a16:creationId xmlns:a16="http://schemas.microsoft.com/office/drawing/2014/main" id="{DB9C68A1-429D-48EB-A4DC-D105D35EBB0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18" name="Straight Connector 941">
                  <a:extLst>
                    <a:ext uri="{FF2B5EF4-FFF2-40B4-BE49-F238E27FC236}">
                      <a16:creationId xmlns:a16="http://schemas.microsoft.com/office/drawing/2014/main" id="{5ADE1FF8-0AC8-4C99-9BA4-46492C497A8D}"/>
                    </a:ext>
                  </a:extLst>
                </p:cNvPr>
                <p:cNvCxnSpPr>
                  <a:cxnSpLocks/>
                  <a:endCxn id="213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19" name="Straight Connector 942">
                  <a:extLst>
                    <a:ext uri="{FF2B5EF4-FFF2-40B4-BE49-F238E27FC236}">
                      <a16:creationId xmlns:a16="http://schemas.microsoft.com/office/drawing/2014/main" id="{C05E1FC8-6EFA-4D08-AE1E-1C39F1D7663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01" name="Group 347">
                <a:extLst>
                  <a:ext uri="{FF2B5EF4-FFF2-40B4-BE49-F238E27FC236}">
                    <a16:creationId xmlns:a16="http://schemas.microsoft.com/office/drawing/2014/main" id="{F235B7C2-FECD-45CA-AE46-5C08A31EB6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02" name="Oval 925">
                  <a:extLst>
                    <a:ext uri="{FF2B5EF4-FFF2-40B4-BE49-F238E27FC236}">
                      <a16:creationId xmlns:a16="http://schemas.microsoft.com/office/drawing/2014/main" id="{563F783C-0B9B-4B82-98EF-38A0808D5F1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3" name="Rectangle 926">
                  <a:extLst>
                    <a:ext uri="{FF2B5EF4-FFF2-40B4-BE49-F238E27FC236}">
                      <a16:creationId xmlns:a16="http://schemas.microsoft.com/office/drawing/2014/main" id="{1A9DF041-6154-4330-B62C-C6E39815B5DC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Oval 927">
                  <a:extLst>
                    <a:ext uri="{FF2B5EF4-FFF2-40B4-BE49-F238E27FC236}">
                      <a16:creationId xmlns:a16="http://schemas.microsoft.com/office/drawing/2014/main" id="{96728A99-F8A7-492F-913B-32B0BAD60F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928">
                  <a:extLst>
                    <a:ext uri="{FF2B5EF4-FFF2-40B4-BE49-F238E27FC236}">
                      <a16:creationId xmlns:a16="http://schemas.microsoft.com/office/drawing/2014/main" id="{7A6956F5-CF88-479F-A349-83325DA01649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929">
                  <a:extLst>
                    <a:ext uri="{FF2B5EF4-FFF2-40B4-BE49-F238E27FC236}">
                      <a16:creationId xmlns:a16="http://schemas.microsoft.com/office/drawing/2014/main" id="{65ACA5EC-1CE6-4C9D-A2C0-8BCEF9E8B65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930">
                  <a:extLst>
                    <a:ext uri="{FF2B5EF4-FFF2-40B4-BE49-F238E27FC236}">
                      <a16:creationId xmlns:a16="http://schemas.microsoft.com/office/drawing/2014/main" id="{7201148C-5DE1-42B4-B8B1-80FBC999DA11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931">
                  <a:extLst>
                    <a:ext uri="{FF2B5EF4-FFF2-40B4-BE49-F238E27FC236}">
                      <a16:creationId xmlns:a16="http://schemas.microsoft.com/office/drawing/2014/main" id="{12DBBC03-DF96-4439-87DF-548D8871CFE8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09" name="Straight Connector 932">
                  <a:extLst>
                    <a:ext uri="{FF2B5EF4-FFF2-40B4-BE49-F238E27FC236}">
                      <a16:creationId xmlns:a16="http://schemas.microsoft.com/office/drawing/2014/main" id="{7A499B12-2BAE-409B-A34D-712ABC7FF78E}"/>
                    </a:ext>
                  </a:extLst>
                </p:cNvPr>
                <p:cNvCxnSpPr>
                  <a:cxnSpLocks/>
                  <a:endCxn id="20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10" name="Straight Connector 933">
                  <a:extLst>
                    <a:ext uri="{FF2B5EF4-FFF2-40B4-BE49-F238E27FC236}">
                      <a16:creationId xmlns:a16="http://schemas.microsoft.com/office/drawing/2014/main" id="{28FB6860-06E2-4378-9861-8AB471BE495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133" name="Group 856">
              <a:extLst>
                <a:ext uri="{FF2B5EF4-FFF2-40B4-BE49-F238E27FC236}">
                  <a16:creationId xmlns:a16="http://schemas.microsoft.com/office/drawing/2014/main" id="{EAA0245F-0832-4E2B-A5F1-1E2684DA7917}"/>
                </a:ext>
              </a:extLst>
            </p:cNvPr>
            <p:cNvGrpSpPr/>
            <p:nvPr/>
          </p:nvGrpSpPr>
          <p:grpSpPr>
            <a:xfrm>
              <a:off x="4990227" y="3046752"/>
              <a:ext cx="3165680" cy="1053561"/>
              <a:chOff x="4990227" y="2877416"/>
              <a:chExt cx="3165680" cy="1053561"/>
            </a:xfrm>
          </p:grpSpPr>
          <p:sp>
            <p:nvSpPr>
              <p:cNvPr id="152" name="Rectangle 875">
                <a:extLst>
                  <a:ext uri="{FF2B5EF4-FFF2-40B4-BE49-F238E27FC236}">
                    <a16:creationId xmlns:a16="http://schemas.microsoft.com/office/drawing/2014/main" id="{86F46DA3-BAA1-4CCA-B196-6B2B4B7B1B65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53" name="Freeform 876">
                <a:extLst>
                  <a:ext uri="{FF2B5EF4-FFF2-40B4-BE49-F238E27FC236}">
                    <a16:creationId xmlns:a16="http://schemas.microsoft.com/office/drawing/2014/main" id="{BE863722-5079-4D85-B7BC-82C5440F5DA1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54" name="Group 950">
                <a:extLst>
                  <a:ext uri="{FF2B5EF4-FFF2-40B4-BE49-F238E27FC236}">
                    <a16:creationId xmlns:a16="http://schemas.microsoft.com/office/drawing/2014/main" id="{49050206-8D42-484E-A01B-BE1DC9818F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156" name="Freeform 951">
                  <a:extLst>
                    <a:ext uri="{FF2B5EF4-FFF2-40B4-BE49-F238E27FC236}">
                      <a16:creationId xmlns:a16="http://schemas.microsoft.com/office/drawing/2014/main" id="{D6920116-E759-4CD1-870C-3D43B2262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7" name="Rectangle 952">
                  <a:extLst>
                    <a:ext uri="{FF2B5EF4-FFF2-40B4-BE49-F238E27FC236}">
                      <a16:creationId xmlns:a16="http://schemas.microsoft.com/office/drawing/2014/main" id="{DBCC374C-F924-43BC-A0D6-128C069845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8" name="Freeform 953">
                  <a:extLst>
                    <a:ext uri="{FF2B5EF4-FFF2-40B4-BE49-F238E27FC236}">
                      <a16:creationId xmlns:a16="http://schemas.microsoft.com/office/drawing/2014/main" id="{E507A6C2-9BF1-4BA6-873A-D3B99DF98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9" name="Freeform 954">
                  <a:extLst>
                    <a:ext uri="{FF2B5EF4-FFF2-40B4-BE49-F238E27FC236}">
                      <a16:creationId xmlns:a16="http://schemas.microsoft.com/office/drawing/2014/main" id="{D0C0C7AD-BBF0-4527-B353-34F0485E4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60" name="Rectangle 955">
                  <a:extLst>
                    <a:ext uri="{FF2B5EF4-FFF2-40B4-BE49-F238E27FC236}">
                      <a16:creationId xmlns:a16="http://schemas.microsoft.com/office/drawing/2014/main" id="{63A0A4FF-4FA1-4D7F-B053-CEA1BBD550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161" name="Group 956">
                  <a:extLst>
                    <a:ext uri="{FF2B5EF4-FFF2-40B4-BE49-F238E27FC236}">
                      <a16:creationId xmlns:a16="http://schemas.microsoft.com/office/drawing/2014/main" id="{68121AE1-2033-4A6B-9B7C-28268ADBAA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86" name="AutoShape 957">
                    <a:extLst>
                      <a:ext uri="{FF2B5EF4-FFF2-40B4-BE49-F238E27FC236}">
                        <a16:creationId xmlns:a16="http://schemas.microsoft.com/office/drawing/2014/main" id="{783BFCE6-6171-40C7-A7F7-DC2F3702E8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87" name="AutoShape 958">
                    <a:extLst>
                      <a:ext uri="{FF2B5EF4-FFF2-40B4-BE49-F238E27FC236}">
                        <a16:creationId xmlns:a16="http://schemas.microsoft.com/office/drawing/2014/main" id="{D1DCE4BF-7A2E-46CA-BEB1-52E94F413B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62" name="Rectangle 959">
                  <a:extLst>
                    <a:ext uri="{FF2B5EF4-FFF2-40B4-BE49-F238E27FC236}">
                      <a16:creationId xmlns:a16="http://schemas.microsoft.com/office/drawing/2014/main" id="{EAE3F41F-89C3-4914-A427-8276C51173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163" name="Group 960">
                  <a:extLst>
                    <a:ext uri="{FF2B5EF4-FFF2-40B4-BE49-F238E27FC236}">
                      <a16:creationId xmlns:a16="http://schemas.microsoft.com/office/drawing/2014/main" id="{89642D51-53A9-468B-AB91-A2E3D70CB1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84" name="AutoShape 961">
                    <a:extLst>
                      <a:ext uri="{FF2B5EF4-FFF2-40B4-BE49-F238E27FC236}">
                        <a16:creationId xmlns:a16="http://schemas.microsoft.com/office/drawing/2014/main" id="{8BDB7E12-34EA-4469-B3D2-8AC5836E9A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85" name="AutoShape 962">
                    <a:extLst>
                      <a:ext uri="{FF2B5EF4-FFF2-40B4-BE49-F238E27FC236}">
                        <a16:creationId xmlns:a16="http://schemas.microsoft.com/office/drawing/2014/main" id="{B22B88D5-7FB2-4DA6-8BED-E2B2D2232E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64" name="Rectangle 963">
                  <a:extLst>
                    <a:ext uri="{FF2B5EF4-FFF2-40B4-BE49-F238E27FC236}">
                      <a16:creationId xmlns:a16="http://schemas.microsoft.com/office/drawing/2014/main" id="{9E96C79E-457D-4386-B714-8907FEA7A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65" name="Rectangle 964">
                  <a:extLst>
                    <a:ext uri="{FF2B5EF4-FFF2-40B4-BE49-F238E27FC236}">
                      <a16:creationId xmlns:a16="http://schemas.microsoft.com/office/drawing/2014/main" id="{48561868-33B9-416E-B658-891B785EE9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166" name="Group 965">
                  <a:extLst>
                    <a:ext uri="{FF2B5EF4-FFF2-40B4-BE49-F238E27FC236}">
                      <a16:creationId xmlns:a16="http://schemas.microsoft.com/office/drawing/2014/main" id="{D35D073C-944E-4C99-A376-F1F640F9C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82" name="AutoShape 966">
                    <a:extLst>
                      <a:ext uri="{FF2B5EF4-FFF2-40B4-BE49-F238E27FC236}">
                        <a16:creationId xmlns:a16="http://schemas.microsoft.com/office/drawing/2014/main" id="{F2905FEA-623F-4676-91DF-6D3F2376E6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83" name="AutoShape 967">
                    <a:extLst>
                      <a:ext uri="{FF2B5EF4-FFF2-40B4-BE49-F238E27FC236}">
                        <a16:creationId xmlns:a16="http://schemas.microsoft.com/office/drawing/2014/main" id="{0DB07E46-A2DB-4CD1-8E78-0974990C84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67" name="Freeform 968">
                  <a:extLst>
                    <a:ext uri="{FF2B5EF4-FFF2-40B4-BE49-F238E27FC236}">
                      <a16:creationId xmlns:a16="http://schemas.microsoft.com/office/drawing/2014/main" id="{A44FBDA8-0075-4F7B-BD9B-2399D778E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168" name="Group 969">
                  <a:extLst>
                    <a:ext uri="{FF2B5EF4-FFF2-40B4-BE49-F238E27FC236}">
                      <a16:creationId xmlns:a16="http://schemas.microsoft.com/office/drawing/2014/main" id="{EE2D89D2-0154-42D8-BDEA-944E6311D3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80" name="AutoShape 970">
                    <a:extLst>
                      <a:ext uri="{FF2B5EF4-FFF2-40B4-BE49-F238E27FC236}">
                        <a16:creationId xmlns:a16="http://schemas.microsoft.com/office/drawing/2014/main" id="{8F41A78A-7D7D-430F-A0FA-3BFEC148BC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81" name="AutoShape 971">
                    <a:extLst>
                      <a:ext uri="{FF2B5EF4-FFF2-40B4-BE49-F238E27FC236}">
                        <a16:creationId xmlns:a16="http://schemas.microsoft.com/office/drawing/2014/main" id="{60FCAF62-A585-4CAA-9DBC-8FBE757B38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69" name="Rectangle 972">
                  <a:extLst>
                    <a:ext uri="{FF2B5EF4-FFF2-40B4-BE49-F238E27FC236}">
                      <a16:creationId xmlns:a16="http://schemas.microsoft.com/office/drawing/2014/main" id="{16B9C8F3-5899-4B64-B394-D66E38F1C8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0" name="Freeform 973">
                  <a:extLst>
                    <a:ext uri="{FF2B5EF4-FFF2-40B4-BE49-F238E27FC236}">
                      <a16:creationId xmlns:a16="http://schemas.microsoft.com/office/drawing/2014/main" id="{BFF8203B-F102-46D7-8335-CB31B2CB4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1" name="Freeform 974">
                  <a:extLst>
                    <a:ext uri="{FF2B5EF4-FFF2-40B4-BE49-F238E27FC236}">
                      <a16:creationId xmlns:a16="http://schemas.microsoft.com/office/drawing/2014/main" id="{06DFB410-97C0-461E-9268-F17976A41F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2" name="Oval 975">
                  <a:extLst>
                    <a:ext uri="{FF2B5EF4-FFF2-40B4-BE49-F238E27FC236}">
                      <a16:creationId xmlns:a16="http://schemas.microsoft.com/office/drawing/2014/main" id="{71261EC9-DDE4-44CB-9D63-EBB666DC0C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3" name="Freeform 976">
                  <a:extLst>
                    <a:ext uri="{FF2B5EF4-FFF2-40B4-BE49-F238E27FC236}">
                      <a16:creationId xmlns:a16="http://schemas.microsoft.com/office/drawing/2014/main" id="{55922887-1880-4643-B8C7-7C4374E14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4" name="AutoShape 977">
                  <a:extLst>
                    <a:ext uri="{FF2B5EF4-FFF2-40B4-BE49-F238E27FC236}">
                      <a16:creationId xmlns:a16="http://schemas.microsoft.com/office/drawing/2014/main" id="{37D39A0A-D81F-4EBD-B558-9870B6940B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5" name="AutoShape 978">
                  <a:extLst>
                    <a:ext uri="{FF2B5EF4-FFF2-40B4-BE49-F238E27FC236}">
                      <a16:creationId xmlns:a16="http://schemas.microsoft.com/office/drawing/2014/main" id="{D498FCA1-BB91-4DA4-8570-EEA923F889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6" name="Oval 979">
                  <a:extLst>
                    <a:ext uri="{FF2B5EF4-FFF2-40B4-BE49-F238E27FC236}">
                      <a16:creationId xmlns:a16="http://schemas.microsoft.com/office/drawing/2014/main" id="{BC03B1C2-BFC7-4C52-8F88-776B3E5C1A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7" name="Oval 980">
                  <a:extLst>
                    <a:ext uri="{FF2B5EF4-FFF2-40B4-BE49-F238E27FC236}">
                      <a16:creationId xmlns:a16="http://schemas.microsoft.com/office/drawing/2014/main" id="{1E4FAA7B-3FEC-4CA7-86D7-ABEB2E7B4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8" name="Oval 981">
                  <a:extLst>
                    <a:ext uri="{FF2B5EF4-FFF2-40B4-BE49-F238E27FC236}">
                      <a16:creationId xmlns:a16="http://schemas.microsoft.com/office/drawing/2014/main" id="{940FA7D7-4BBF-48F4-A0EC-DC669373DC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9" name="Rectangle 982">
                  <a:extLst>
                    <a:ext uri="{FF2B5EF4-FFF2-40B4-BE49-F238E27FC236}">
                      <a16:creationId xmlns:a16="http://schemas.microsoft.com/office/drawing/2014/main" id="{6CDAC39A-A34B-474F-8ACB-52A3700E88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55" name="TextBox 878">
                <a:extLst>
                  <a:ext uri="{FF2B5EF4-FFF2-40B4-BE49-F238E27FC236}">
                    <a16:creationId xmlns:a16="http://schemas.microsoft.com/office/drawing/2014/main" id="{061733C1-BCF0-4EE7-A51E-53D47B07D3CE}"/>
                  </a:ext>
                </a:extLst>
              </p:cNvPr>
              <p:cNvSpPr txBox="1"/>
              <p:nvPr/>
            </p:nvSpPr>
            <p:spPr>
              <a:xfrm>
                <a:off x="5257357" y="3090332"/>
                <a:ext cx="2898550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Controlador SDN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(sistema operacional de rede)</a:t>
                </a:r>
                <a:endParaRPr kumimoji="0" lang="pt-BR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4" name="TextBox 857">
              <a:extLst>
                <a:ext uri="{FF2B5EF4-FFF2-40B4-BE49-F238E27FC236}">
                  <a16:creationId xmlns:a16="http://schemas.microsoft.com/office/drawing/2014/main" id="{469FEE9C-C179-4AC0-B429-202C8481D446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3200" b="0" i="0" u="none" strike="noStrike" kern="0" cap="none" spc="0" normalizeH="0" baseline="0" noProof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  <a:endParaRPr kumimoji="0" lang="pt-BR" sz="3200" b="0" i="0" u="none" strike="noStrike" kern="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35" name="Group 858">
              <a:extLst>
                <a:ext uri="{FF2B5EF4-FFF2-40B4-BE49-F238E27FC236}">
                  <a16:creationId xmlns:a16="http://schemas.microsoft.com/office/drawing/2014/main" id="{836D5019-BA44-4408-ABB7-314492DA19EF}"/>
                </a:ext>
              </a:extLst>
            </p:cNvPr>
            <p:cNvGrpSpPr/>
            <p:nvPr/>
          </p:nvGrpSpPr>
          <p:grpSpPr>
            <a:xfrm>
              <a:off x="5070415" y="1277466"/>
              <a:ext cx="1223412" cy="590176"/>
              <a:chOff x="4625913" y="1277470"/>
              <a:chExt cx="1223412" cy="590176"/>
            </a:xfrm>
          </p:grpSpPr>
          <p:sp>
            <p:nvSpPr>
              <p:cNvPr id="150" name="Oval 873">
                <a:extLst>
                  <a:ext uri="{FF2B5EF4-FFF2-40B4-BE49-F238E27FC236}">
                    <a16:creationId xmlns:a16="http://schemas.microsoft.com/office/drawing/2014/main" id="{63D63AF4-A3F3-45F3-BD20-DE87AEC11785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51" name="TextBox 874">
                <a:extLst>
                  <a:ext uri="{FF2B5EF4-FFF2-40B4-BE49-F238E27FC236}">
                    <a16:creationId xmlns:a16="http://schemas.microsoft.com/office/drawing/2014/main" id="{66A4140A-96E1-4585-A5E6-F7BDE63E48AF}"/>
                  </a:ext>
                </a:extLst>
              </p:cNvPr>
              <p:cNvSpPr txBox="1"/>
              <p:nvPr/>
            </p:nvSpPr>
            <p:spPr>
              <a:xfrm>
                <a:off x="4625913" y="1374585"/>
                <a:ext cx="122341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-100" normalizeH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roteamento</a:t>
                </a:r>
                <a:endParaRPr kumimoji="0" lang="pt-BR" sz="1800" b="0" i="0" u="none" strike="noStrike" kern="0" cap="none" spc="-10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6" name="Group 859">
              <a:extLst>
                <a:ext uri="{FF2B5EF4-FFF2-40B4-BE49-F238E27FC236}">
                  <a16:creationId xmlns:a16="http://schemas.microsoft.com/office/drawing/2014/main" id="{E934E20D-9EC4-45F2-AC7E-95C98AA9E93F}"/>
                </a:ext>
              </a:extLst>
            </p:cNvPr>
            <p:cNvGrpSpPr/>
            <p:nvPr/>
          </p:nvGrpSpPr>
          <p:grpSpPr>
            <a:xfrm>
              <a:off x="5962733" y="1798416"/>
              <a:ext cx="1120820" cy="590176"/>
              <a:chOff x="6068564" y="1967753"/>
              <a:chExt cx="1120820" cy="590176"/>
            </a:xfrm>
          </p:grpSpPr>
          <p:sp>
            <p:nvSpPr>
              <p:cNvPr id="148" name="Oval 871">
                <a:extLst>
                  <a:ext uri="{FF2B5EF4-FFF2-40B4-BE49-F238E27FC236}">
                    <a16:creationId xmlns:a16="http://schemas.microsoft.com/office/drawing/2014/main" id="{F13A3BAE-BC4A-489A-A20A-3ABD715F9019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49" name="TextBox 872">
                <a:extLst>
                  <a:ext uri="{FF2B5EF4-FFF2-40B4-BE49-F238E27FC236}">
                    <a16:creationId xmlns:a16="http://schemas.microsoft.com/office/drawing/2014/main" id="{390D0D9B-CE1F-447D-9498-559C4CF6A537}"/>
                  </a:ext>
                </a:extLst>
              </p:cNvPr>
              <p:cNvSpPr txBox="1"/>
              <p:nvPr/>
            </p:nvSpPr>
            <p:spPr>
              <a:xfrm>
                <a:off x="6068564" y="1997637"/>
                <a:ext cx="1120820" cy="5355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-10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controle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kern="0" spc="-100">
                    <a:solidFill>
                      <a:srgbClr val="000000"/>
                    </a:solidFill>
                    <a:latin typeface="Arial" charset="0"/>
                    <a:ea typeface="ＭＳ Ｐゴシック" charset="0"/>
                  </a:rPr>
                  <a:t>de acesso</a:t>
                </a:r>
                <a:endParaRPr kumimoji="0" lang="pt-BR" sz="18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7" name="Group 860">
              <a:extLst>
                <a:ext uri="{FF2B5EF4-FFF2-40B4-BE49-F238E27FC236}">
                  <a16:creationId xmlns:a16="http://schemas.microsoft.com/office/drawing/2014/main" id="{84A444A0-1210-41E9-8F8A-18DD0047089D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146" name="Oval 869">
                <a:extLst>
                  <a:ext uri="{FF2B5EF4-FFF2-40B4-BE49-F238E27FC236}">
                    <a16:creationId xmlns:a16="http://schemas.microsoft.com/office/drawing/2014/main" id="{E8DD7942-1130-4797-A7AB-75E423E7E584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47" name="TextBox 870">
                <a:extLst>
                  <a:ext uri="{FF2B5EF4-FFF2-40B4-BE49-F238E27FC236}">
                    <a16:creationId xmlns:a16="http://schemas.microsoft.com/office/drawing/2014/main" id="{28ED217E-80D4-457A-8BE7-7538F0DE2074}"/>
                  </a:ext>
                </a:extLst>
              </p:cNvPr>
              <p:cNvSpPr txBox="1"/>
              <p:nvPr/>
            </p:nvSpPr>
            <p:spPr>
              <a:xfrm>
                <a:off x="6971321" y="1007037"/>
                <a:ext cx="979755" cy="5355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-10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balanc.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kern="0" spc="-100">
                    <a:solidFill>
                      <a:srgbClr val="000000"/>
                    </a:solidFill>
                    <a:latin typeface="Arial" charset="0"/>
                    <a:ea typeface="ＭＳ Ｐゴシック" charset="0"/>
                  </a:rPr>
                  <a:t>de carga</a:t>
                </a:r>
                <a:endParaRPr kumimoji="0" lang="pt-BR" sz="18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138" name="Straight Arrow Connector 861">
              <a:extLst>
                <a:ext uri="{FF2B5EF4-FFF2-40B4-BE49-F238E27FC236}">
                  <a16:creationId xmlns:a16="http://schemas.microsoft.com/office/drawing/2014/main" id="{EDFD81BD-4E73-48BC-BA6F-68D6935176B9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9" name="Straight Arrow Connector 862">
              <a:extLst>
                <a:ext uri="{FF2B5EF4-FFF2-40B4-BE49-F238E27FC236}">
                  <a16:creationId xmlns:a16="http://schemas.microsoft.com/office/drawing/2014/main" id="{C4972C30-5B3C-41A9-B1AE-9F5319DD24B7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Arrow Connector 863">
              <a:extLst>
                <a:ext uri="{FF2B5EF4-FFF2-40B4-BE49-F238E27FC236}">
                  <a16:creationId xmlns:a16="http://schemas.microsoft.com/office/drawing/2014/main" id="{B0E8344C-289F-49C2-A78E-F31462D0EFDD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Arrow Connector 864">
              <a:extLst>
                <a:ext uri="{FF2B5EF4-FFF2-40B4-BE49-F238E27FC236}">
                  <a16:creationId xmlns:a16="http://schemas.microsoft.com/office/drawing/2014/main" id="{AD4B1D8F-8221-43EB-99EE-FE4100F72773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2" name="TextBox 399">
              <a:extLst>
                <a:ext uri="{FF2B5EF4-FFF2-40B4-BE49-F238E27FC236}">
                  <a16:creationId xmlns:a16="http://schemas.microsoft.com/office/drawing/2014/main" id="{DD86EAC3-3A48-49DA-A711-202A321B9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API sul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TextBox 399">
              <a:extLst>
                <a:ext uri="{FF2B5EF4-FFF2-40B4-BE49-F238E27FC236}">
                  <a16:creationId xmlns:a16="http://schemas.microsoft.com/office/drawing/2014/main" id="{CE02B213-3082-4D49-8FC1-14D470C156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API norte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TextBox 399">
              <a:extLst>
                <a:ext uri="{FF2B5EF4-FFF2-40B4-BE49-F238E27FC236}">
                  <a16:creationId xmlns:a16="http://schemas.microsoft.com/office/drawing/2014/main" id="{384EF171-C7F1-48BB-A702-C1BA6BF87F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Comutadores controlados por SDN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TextBox 399">
              <a:extLst>
                <a:ext uri="{FF2B5EF4-FFF2-40B4-BE49-F238E27FC236}">
                  <a16:creationId xmlns:a16="http://schemas.microsoft.com/office/drawing/2014/main" id="{03BA6094-1E5D-41AA-BDFA-57C29C291C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aplicações de controle </a:t>
              </a: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 rede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67096" y="1290964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804014" y="5120737"/>
            <a:ext cx="4134333" cy="168747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rede: roteiro do “plano de controle”</a:t>
            </a:r>
            <a:endParaRPr lang="pt-BR" sz="440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gerenciamento e configuração de rede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pt-BR" altLang="en-US" sz="28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pt-BR" alt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introdução
</a:t>
            </a:r>
            <a:r>
              <a:rPr lang="pt-BR" altLang="en-US" sz="3600">
                <a:ea typeface="ＭＳ Ｐゴシック" panose="020B0600070205080204" pitchFamily="34" charset="-128"/>
                <a:cs typeface="Arial" panose="020B0604020202020204" pitchFamily="34" charset="0"/>
              </a:rPr>
              <a:t>protocolos de roteamento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estado de enlace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pt-BR" altLang="en-US" sz="3200">
                <a:ea typeface="ＭＳ Ｐゴシック" panose="020B0600070205080204" pitchFamily="34" charset="-128"/>
                <a:cs typeface="Arial" panose="020B0604020202020204" pitchFamily="34" charset="0"/>
              </a:rPr>
              <a:t>vetor de distância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intra-ISP: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roteamento entre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plano de controle das SDN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pt-BR" altLang="en-US" sz="320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pt-BR" altLang="en-US" sz="320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9</a:t>
            </a:fld>
            <a:endParaRPr lang="pt-BR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6B3B5A3-52F7-CEF6-DFDC-C020024023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1020" y="1670536"/>
            <a:ext cx="3361460" cy="2149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Oval 869">
            <a:extLst>
              <a:ext uri="{FF2B5EF4-FFF2-40B4-BE49-F238E27FC236}">
                <a16:creationId xmlns:a16="http://schemas.microsoft.com/office/drawing/2014/main" id="{B7D57F0C-BAF2-4063-9588-EF8AD22EBCE0}"/>
              </a:ext>
            </a:extLst>
          </p:cNvPr>
          <p:cNvSpPr/>
          <p:nvPr/>
        </p:nvSpPr>
        <p:spPr bwMode="auto">
          <a:xfrm>
            <a:off x="9047111" y="2322541"/>
            <a:ext cx="1023471" cy="590176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256" name="Oval 871">
            <a:extLst>
              <a:ext uri="{FF2B5EF4-FFF2-40B4-BE49-F238E27FC236}">
                <a16:creationId xmlns:a16="http://schemas.microsoft.com/office/drawing/2014/main" id="{8E5D398A-EE39-4B51-9593-6F822608010B}"/>
              </a:ext>
            </a:extLst>
          </p:cNvPr>
          <p:cNvSpPr/>
          <p:nvPr/>
        </p:nvSpPr>
        <p:spPr bwMode="auto">
          <a:xfrm>
            <a:off x="7816902" y="2364086"/>
            <a:ext cx="1023471" cy="590176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255" name="Oval 873">
            <a:extLst>
              <a:ext uri="{FF2B5EF4-FFF2-40B4-BE49-F238E27FC236}">
                <a16:creationId xmlns:a16="http://schemas.microsoft.com/office/drawing/2014/main" id="{D366252B-AE61-4CD5-9D82-4F8D5DB4851D}"/>
              </a:ext>
            </a:extLst>
          </p:cNvPr>
          <p:cNvSpPr/>
          <p:nvPr/>
        </p:nvSpPr>
        <p:spPr bwMode="auto">
          <a:xfrm>
            <a:off x="6982188" y="1843136"/>
            <a:ext cx="1023471" cy="590176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25067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pt-BR" sz="3200" dirty="0">
                <a:solidFill>
                  <a:srgbClr val="0000A8"/>
                </a:solidFill>
              </a:rPr>
              <a:t>aplicativos de controle de rede</a:t>
            </a:r>
            <a:r>
              <a:rPr lang="en-US" sz="3200" dirty="0">
                <a:solidFill>
                  <a:srgbClr val="0000A8"/>
                </a:solidFill>
              </a:rPr>
              <a:t>:</a:t>
            </a:r>
          </a:p>
          <a:p>
            <a:pPr>
              <a:lnSpc>
                <a:spcPct val="100000"/>
              </a:lnSpc>
            </a:pPr>
            <a:r>
              <a:rPr lang="pt-BR" dirty="0"/>
              <a:t>“cérebros” de controle: implementam funções de controle usando serviços de baixo nível e a API fornecida pelo controlador SDN</a:t>
            </a:r>
            <a:endParaRPr lang="en-US" dirty="0"/>
          </a:p>
          <a:p>
            <a:pPr>
              <a:lnSpc>
                <a:spcPct val="100000"/>
              </a:lnSpc>
            </a:pPr>
            <a:r>
              <a:rPr lang="en-US" i="1" dirty="0" err="1">
                <a:solidFill>
                  <a:srgbClr val="000000"/>
                </a:solidFill>
              </a:rPr>
              <a:t>desagregado</a:t>
            </a:r>
            <a:r>
              <a:rPr lang="en-US" i="1" dirty="0">
                <a:solidFill>
                  <a:srgbClr val="000000"/>
                </a:solidFill>
              </a:rPr>
              <a:t>: </a:t>
            </a:r>
            <a:r>
              <a:rPr lang="pt-BR" dirty="0"/>
              <a:t>pode ser fornecido por terceiros: distintos do fornecedor de roteamento ou controlador SDN</a:t>
            </a:r>
            <a:endParaRPr lang="en-US" dirty="0"/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127" name="Group 850">
            <a:extLst>
              <a:ext uri="{FF2B5EF4-FFF2-40B4-BE49-F238E27FC236}">
                <a16:creationId xmlns:a16="http://schemas.microsoft.com/office/drawing/2014/main" id="{5F2571D9-CDBF-4E94-9237-1474C46191B4}"/>
              </a:ext>
            </a:extLst>
          </p:cNvPr>
          <p:cNvGrpSpPr/>
          <p:nvPr/>
        </p:nvGrpSpPr>
        <p:grpSpPr>
          <a:xfrm>
            <a:off x="6806501" y="1476134"/>
            <a:ext cx="4111133" cy="5362308"/>
            <a:chOff x="4990227" y="910464"/>
            <a:chExt cx="4111133" cy="5362308"/>
          </a:xfrm>
        </p:grpSpPr>
        <p:sp>
          <p:nvSpPr>
            <p:cNvPr id="128" name="TextBox 399">
              <a:extLst>
                <a:ext uri="{FF2B5EF4-FFF2-40B4-BE49-F238E27FC236}">
                  <a16:creationId xmlns:a16="http://schemas.microsoft.com/office/drawing/2014/main" id="{2EFF470D-57B6-4075-99E7-383F5D7E3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26582" y="4936685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plano de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kern="0">
                  <a:solidFill>
                    <a:srgbClr val="000000"/>
                  </a:solidFill>
                </a:rPr>
                <a:t>dados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TextBox 400">
              <a:extLst>
                <a:ext uri="{FF2B5EF4-FFF2-40B4-BE49-F238E27FC236}">
                  <a16:creationId xmlns:a16="http://schemas.microsoft.com/office/drawing/2014/main" id="{C1DEFDF5-76B9-4B82-8833-B6E8E204A6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0609" y="2474327"/>
              <a:ext cx="870751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plano de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controle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0" name="Straight Connector 853">
              <a:extLst>
                <a:ext uri="{FF2B5EF4-FFF2-40B4-BE49-F238E27FC236}">
                  <a16:creationId xmlns:a16="http://schemas.microsoft.com/office/drawing/2014/main" id="{8F34BC66-3A71-4C26-89F4-3815176A1FB6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131" name="Straight Connector 854">
              <a:extLst>
                <a:ext uri="{FF2B5EF4-FFF2-40B4-BE49-F238E27FC236}">
                  <a16:creationId xmlns:a16="http://schemas.microsoft.com/office/drawing/2014/main" id="{FB8BFC55-6CF6-4600-83DE-693D4CCF650C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132" name="Group 855">
              <a:extLst>
                <a:ext uri="{FF2B5EF4-FFF2-40B4-BE49-F238E27FC236}">
                  <a16:creationId xmlns:a16="http://schemas.microsoft.com/office/drawing/2014/main" id="{598E5D1E-1F1F-4DB8-8969-65C3B5C41E03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188" name="Freeform 2">
                <a:extLst>
                  <a:ext uri="{FF2B5EF4-FFF2-40B4-BE49-F238E27FC236}">
                    <a16:creationId xmlns:a16="http://schemas.microsoft.com/office/drawing/2014/main" id="{9982B579-B7AC-4092-BF6C-33261EAFA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189" name="Straight Connector 912">
                <a:extLst>
                  <a:ext uri="{FF2B5EF4-FFF2-40B4-BE49-F238E27FC236}">
                    <a16:creationId xmlns:a16="http://schemas.microsoft.com/office/drawing/2014/main" id="{1F407489-2071-4003-95FE-5FC4B995E0FE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0" name="Straight Connector 913">
                <a:extLst>
                  <a:ext uri="{FF2B5EF4-FFF2-40B4-BE49-F238E27FC236}">
                    <a16:creationId xmlns:a16="http://schemas.microsoft.com/office/drawing/2014/main" id="{3BBB0898-C102-4275-BF53-5ECD0C0E6CA8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1" name="Straight Connector 914">
                <a:extLst>
                  <a:ext uri="{FF2B5EF4-FFF2-40B4-BE49-F238E27FC236}">
                    <a16:creationId xmlns:a16="http://schemas.microsoft.com/office/drawing/2014/main" id="{B07EB339-E996-42BF-A86B-4B884E1F6AE9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2" name="Straight Connector 915">
                <a:extLst>
                  <a:ext uri="{FF2B5EF4-FFF2-40B4-BE49-F238E27FC236}">
                    <a16:creationId xmlns:a16="http://schemas.microsoft.com/office/drawing/2014/main" id="{39B55D47-7057-4147-88F7-666309E958F3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3" name="Straight Connector 916">
                <a:extLst>
                  <a:ext uri="{FF2B5EF4-FFF2-40B4-BE49-F238E27FC236}">
                    <a16:creationId xmlns:a16="http://schemas.microsoft.com/office/drawing/2014/main" id="{F14A49AF-7B9D-4E34-B9B9-7444FF02CC7A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4" name="Straight Connector 917">
                <a:extLst>
                  <a:ext uri="{FF2B5EF4-FFF2-40B4-BE49-F238E27FC236}">
                    <a16:creationId xmlns:a16="http://schemas.microsoft.com/office/drawing/2014/main" id="{CC961AFD-4B17-497E-89E4-F65BDAD3B788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5" name="Straight Connector 918">
                <a:extLst>
                  <a:ext uri="{FF2B5EF4-FFF2-40B4-BE49-F238E27FC236}">
                    <a16:creationId xmlns:a16="http://schemas.microsoft.com/office/drawing/2014/main" id="{2A0DB833-6044-498F-8F9A-4D62DD863D87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196" name="Straight Connector 919">
                <a:extLst>
                  <a:ext uri="{FF2B5EF4-FFF2-40B4-BE49-F238E27FC236}">
                    <a16:creationId xmlns:a16="http://schemas.microsoft.com/office/drawing/2014/main" id="{52CDB4C2-4BD5-45D4-8B92-B2EA9D6C55F2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197" name="Group 347">
                <a:extLst>
                  <a:ext uri="{FF2B5EF4-FFF2-40B4-BE49-F238E27FC236}">
                    <a16:creationId xmlns:a16="http://schemas.microsoft.com/office/drawing/2014/main" id="{FF0C468A-A33B-4276-B17E-E0A18A2992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238" name="Oval 961">
                  <a:extLst>
                    <a:ext uri="{FF2B5EF4-FFF2-40B4-BE49-F238E27FC236}">
                      <a16:creationId xmlns:a16="http://schemas.microsoft.com/office/drawing/2014/main" id="{4BA07E67-FC6D-413B-9DA5-6242F49B8EE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9" name="Rectangle 962">
                  <a:extLst>
                    <a:ext uri="{FF2B5EF4-FFF2-40B4-BE49-F238E27FC236}">
                      <a16:creationId xmlns:a16="http://schemas.microsoft.com/office/drawing/2014/main" id="{A54B6535-2E2E-496F-8160-54DA90C88613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0" name="Oval 963">
                  <a:extLst>
                    <a:ext uri="{FF2B5EF4-FFF2-40B4-BE49-F238E27FC236}">
                      <a16:creationId xmlns:a16="http://schemas.microsoft.com/office/drawing/2014/main" id="{AB28523C-9966-4CCA-A558-ADA253DBC0C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Freeform 964">
                  <a:extLst>
                    <a:ext uri="{FF2B5EF4-FFF2-40B4-BE49-F238E27FC236}">
                      <a16:creationId xmlns:a16="http://schemas.microsoft.com/office/drawing/2014/main" id="{4EEBC824-64BD-48F7-AA4C-A477373A6A0D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Freeform 965">
                  <a:extLst>
                    <a:ext uri="{FF2B5EF4-FFF2-40B4-BE49-F238E27FC236}">
                      <a16:creationId xmlns:a16="http://schemas.microsoft.com/office/drawing/2014/main" id="{D2A1A55D-1181-423A-BA5F-04CE971B8392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966">
                  <a:extLst>
                    <a:ext uri="{FF2B5EF4-FFF2-40B4-BE49-F238E27FC236}">
                      <a16:creationId xmlns:a16="http://schemas.microsoft.com/office/drawing/2014/main" id="{9F604CC0-7F0D-4674-8944-1C0C0A6E32E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967">
                  <a:extLst>
                    <a:ext uri="{FF2B5EF4-FFF2-40B4-BE49-F238E27FC236}">
                      <a16:creationId xmlns:a16="http://schemas.microsoft.com/office/drawing/2014/main" id="{0909A44E-12D9-4F07-A05B-B910CE805BD0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45" name="Straight Connector 968">
                  <a:extLst>
                    <a:ext uri="{FF2B5EF4-FFF2-40B4-BE49-F238E27FC236}">
                      <a16:creationId xmlns:a16="http://schemas.microsoft.com/office/drawing/2014/main" id="{2E9A2295-AA0B-44D3-AEEA-A3ADC29D1F16}"/>
                    </a:ext>
                  </a:extLst>
                </p:cNvPr>
                <p:cNvCxnSpPr>
                  <a:endCxn id="240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6" name="Straight Connector 969">
                  <a:extLst>
                    <a:ext uri="{FF2B5EF4-FFF2-40B4-BE49-F238E27FC236}">
                      <a16:creationId xmlns:a16="http://schemas.microsoft.com/office/drawing/2014/main" id="{EF8DFCC0-6866-4569-9632-B30D81E9C5D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98" name="Group 347">
                <a:extLst>
                  <a:ext uri="{FF2B5EF4-FFF2-40B4-BE49-F238E27FC236}">
                    <a16:creationId xmlns:a16="http://schemas.microsoft.com/office/drawing/2014/main" id="{359644F7-C7CE-4642-9AF0-7FEAB29609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229" name="Oval 952">
                  <a:extLst>
                    <a:ext uri="{FF2B5EF4-FFF2-40B4-BE49-F238E27FC236}">
                      <a16:creationId xmlns:a16="http://schemas.microsoft.com/office/drawing/2014/main" id="{EBA48C2F-E4B7-48C4-84D6-C8C25DC70F7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Rectangle 953">
                  <a:extLst>
                    <a:ext uri="{FF2B5EF4-FFF2-40B4-BE49-F238E27FC236}">
                      <a16:creationId xmlns:a16="http://schemas.microsoft.com/office/drawing/2014/main" id="{9EF2269C-F7BC-4D81-B09B-E194FEE77D25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Oval 954">
                  <a:extLst>
                    <a:ext uri="{FF2B5EF4-FFF2-40B4-BE49-F238E27FC236}">
                      <a16:creationId xmlns:a16="http://schemas.microsoft.com/office/drawing/2014/main" id="{F87AE837-AD4E-4275-90AE-3D7439BF1EA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955">
                  <a:extLst>
                    <a:ext uri="{FF2B5EF4-FFF2-40B4-BE49-F238E27FC236}">
                      <a16:creationId xmlns:a16="http://schemas.microsoft.com/office/drawing/2014/main" id="{A45B42EB-EAF9-42B3-8DAE-4AD69C16FF6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956">
                  <a:extLst>
                    <a:ext uri="{FF2B5EF4-FFF2-40B4-BE49-F238E27FC236}">
                      <a16:creationId xmlns:a16="http://schemas.microsoft.com/office/drawing/2014/main" id="{2570CD92-1929-47ED-AE90-586DC065E0F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957">
                  <a:extLst>
                    <a:ext uri="{FF2B5EF4-FFF2-40B4-BE49-F238E27FC236}">
                      <a16:creationId xmlns:a16="http://schemas.microsoft.com/office/drawing/2014/main" id="{07DCEDE0-03A8-42FA-B59F-52A0EBDC6596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958">
                  <a:extLst>
                    <a:ext uri="{FF2B5EF4-FFF2-40B4-BE49-F238E27FC236}">
                      <a16:creationId xmlns:a16="http://schemas.microsoft.com/office/drawing/2014/main" id="{6A45E055-FCA3-46EF-AB5D-9F699456C7A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6" name="Straight Connector 959">
                  <a:extLst>
                    <a:ext uri="{FF2B5EF4-FFF2-40B4-BE49-F238E27FC236}">
                      <a16:creationId xmlns:a16="http://schemas.microsoft.com/office/drawing/2014/main" id="{8D535EDF-F88D-4963-B5ED-1F95C6004F0E}"/>
                    </a:ext>
                  </a:extLst>
                </p:cNvPr>
                <p:cNvCxnSpPr>
                  <a:endCxn id="231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37" name="Straight Connector 960">
                  <a:extLst>
                    <a:ext uri="{FF2B5EF4-FFF2-40B4-BE49-F238E27FC236}">
                      <a16:creationId xmlns:a16="http://schemas.microsoft.com/office/drawing/2014/main" id="{40365CAA-94D2-461B-A859-EA412A42317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99" name="Group 347">
                <a:extLst>
                  <a:ext uri="{FF2B5EF4-FFF2-40B4-BE49-F238E27FC236}">
                    <a16:creationId xmlns:a16="http://schemas.microsoft.com/office/drawing/2014/main" id="{D0CE6736-0348-4A31-B70F-FED2ADDDEA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220" name="Oval 943">
                  <a:extLst>
                    <a:ext uri="{FF2B5EF4-FFF2-40B4-BE49-F238E27FC236}">
                      <a16:creationId xmlns:a16="http://schemas.microsoft.com/office/drawing/2014/main" id="{16C0D2E6-C063-4B0F-A2D9-BF7DBDF45773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Rectangle 944">
                  <a:extLst>
                    <a:ext uri="{FF2B5EF4-FFF2-40B4-BE49-F238E27FC236}">
                      <a16:creationId xmlns:a16="http://schemas.microsoft.com/office/drawing/2014/main" id="{1CBD198C-4333-404E-BCBB-59AC1E7DF60D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Oval 945">
                  <a:extLst>
                    <a:ext uri="{FF2B5EF4-FFF2-40B4-BE49-F238E27FC236}">
                      <a16:creationId xmlns:a16="http://schemas.microsoft.com/office/drawing/2014/main" id="{865AC041-3BF4-427E-A802-8335EC7B231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946">
                  <a:extLst>
                    <a:ext uri="{FF2B5EF4-FFF2-40B4-BE49-F238E27FC236}">
                      <a16:creationId xmlns:a16="http://schemas.microsoft.com/office/drawing/2014/main" id="{4FC397DD-101F-454F-93EF-7EBA0BAA5D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947">
                  <a:extLst>
                    <a:ext uri="{FF2B5EF4-FFF2-40B4-BE49-F238E27FC236}">
                      <a16:creationId xmlns:a16="http://schemas.microsoft.com/office/drawing/2014/main" id="{8CA65BA2-D124-4DD4-9930-3481FF173A5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948">
                  <a:extLst>
                    <a:ext uri="{FF2B5EF4-FFF2-40B4-BE49-F238E27FC236}">
                      <a16:creationId xmlns:a16="http://schemas.microsoft.com/office/drawing/2014/main" id="{A79215D9-88ED-49F6-85F8-CA557463744D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949">
                  <a:extLst>
                    <a:ext uri="{FF2B5EF4-FFF2-40B4-BE49-F238E27FC236}">
                      <a16:creationId xmlns:a16="http://schemas.microsoft.com/office/drawing/2014/main" id="{EF8E0D9B-982F-4826-8CEE-7457C6AB17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7" name="Straight Connector 950">
                  <a:extLst>
                    <a:ext uri="{FF2B5EF4-FFF2-40B4-BE49-F238E27FC236}">
                      <a16:creationId xmlns:a16="http://schemas.microsoft.com/office/drawing/2014/main" id="{7C186495-C3BA-4F43-96BA-93A0E0ECB270}"/>
                    </a:ext>
                  </a:extLst>
                </p:cNvPr>
                <p:cNvCxnSpPr>
                  <a:endCxn id="222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8" name="Straight Connector 951">
                  <a:extLst>
                    <a:ext uri="{FF2B5EF4-FFF2-40B4-BE49-F238E27FC236}">
                      <a16:creationId xmlns:a16="http://schemas.microsoft.com/office/drawing/2014/main" id="{B2F846B7-62F7-461F-8198-529F22511F5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00" name="Group 347">
                <a:extLst>
                  <a:ext uri="{FF2B5EF4-FFF2-40B4-BE49-F238E27FC236}">
                    <a16:creationId xmlns:a16="http://schemas.microsoft.com/office/drawing/2014/main" id="{E297533D-F478-4950-A7E7-AD52D0310A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11" name="Oval 934">
                  <a:extLst>
                    <a:ext uri="{FF2B5EF4-FFF2-40B4-BE49-F238E27FC236}">
                      <a16:creationId xmlns:a16="http://schemas.microsoft.com/office/drawing/2014/main" id="{072CF14C-172A-477F-929F-EDFB0D05896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Rectangle 935">
                  <a:extLst>
                    <a:ext uri="{FF2B5EF4-FFF2-40B4-BE49-F238E27FC236}">
                      <a16:creationId xmlns:a16="http://schemas.microsoft.com/office/drawing/2014/main" id="{A275C777-11E5-4745-81A6-F337792D2E53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Oval 936">
                  <a:extLst>
                    <a:ext uri="{FF2B5EF4-FFF2-40B4-BE49-F238E27FC236}">
                      <a16:creationId xmlns:a16="http://schemas.microsoft.com/office/drawing/2014/main" id="{08466798-1D4D-4E79-8BEB-B970AAB8670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937">
                  <a:extLst>
                    <a:ext uri="{FF2B5EF4-FFF2-40B4-BE49-F238E27FC236}">
                      <a16:creationId xmlns:a16="http://schemas.microsoft.com/office/drawing/2014/main" id="{7411F826-0149-483D-AB31-69C28FD06384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938">
                  <a:extLst>
                    <a:ext uri="{FF2B5EF4-FFF2-40B4-BE49-F238E27FC236}">
                      <a16:creationId xmlns:a16="http://schemas.microsoft.com/office/drawing/2014/main" id="{4E6DCA15-E683-442F-8D37-DFBC9F510EDF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939">
                  <a:extLst>
                    <a:ext uri="{FF2B5EF4-FFF2-40B4-BE49-F238E27FC236}">
                      <a16:creationId xmlns:a16="http://schemas.microsoft.com/office/drawing/2014/main" id="{E73AE8AB-066E-4231-8819-D1EA9914249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940">
                  <a:extLst>
                    <a:ext uri="{FF2B5EF4-FFF2-40B4-BE49-F238E27FC236}">
                      <a16:creationId xmlns:a16="http://schemas.microsoft.com/office/drawing/2014/main" id="{6728B7C0-272C-4E4E-A40D-8F46C2D42744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18" name="Straight Connector 941">
                  <a:extLst>
                    <a:ext uri="{FF2B5EF4-FFF2-40B4-BE49-F238E27FC236}">
                      <a16:creationId xmlns:a16="http://schemas.microsoft.com/office/drawing/2014/main" id="{E811EAAE-9828-4618-98E6-037091396717}"/>
                    </a:ext>
                  </a:extLst>
                </p:cNvPr>
                <p:cNvCxnSpPr>
                  <a:endCxn id="213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19" name="Straight Connector 942">
                  <a:extLst>
                    <a:ext uri="{FF2B5EF4-FFF2-40B4-BE49-F238E27FC236}">
                      <a16:creationId xmlns:a16="http://schemas.microsoft.com/office/drawing/2014/main" id="{5C0F0F23-3354-41BF-89B1-5D35B40DCE77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01" name="Group 347">
                <a:extLst>
                  <a:ext uri="{FF2B5EF4-FFF2-40B4-BE49-F238E27FC236}">
                    <a16:creationId xmlns:a16="http://schemas.microsoft.com/office/drawing/2014/main" id="{3E34D7EA-5946-43CB-A464-F9E14F4FAE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02" name="Oval 925">
                  <a:extLst>
                    <a:ext uri="{FF2B5EF4-FFF2-40B4-BE49-F238E27FC236}">
                      <a16:creationId xmlns:a16="http://schemas.microsoft.com/office/drawing/2014/main" id="{08D92599-F741-45FB-B005-36A51356538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3" name="Rectangle 926">
                  <a:extLst>
                    <a:ext uri="{FF2B5EF4-FFF2-40B4-BE49-F238E27FC236}">
                      <a16:creationId xmlns:a16="http://schemas.microsoft.com/office/drawing/2014/main" id="{71C951E1-C34B-4B1F-B626-187DC8C51A43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Oval 927">
                  <a:extLst>
                    <a:ext uri="{FF2B5EF4-FFF2-40B4-BE49-F238E27FC236}">
                      <a16:creationId xmlns:a16="http://schemas.microsoft.com/office/drawing/2014/main" id="{DCC96E73-BB98-4F3C-BE58-80D878AF373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928">
                  <a:extLst>
                    <a:ext uri="{FF2B5EF4-FFF2-40B4-BE49-F238E27FC236}">
                      <a16:creationId xmlns:a16="http://schemas.microsoft.com/office/drawing/2014/main" id="{20AD7BF6-2AB6-4FAF-95AE-DB84B6940516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929">
                  <a:extLst>
                    <a:ext uri="{FF2B5EF4-FFF2-40B4-BE49-F238E27FC236}">
                      <a16:creationId xmlns:a16="http://schemas.microsoft.com/office/drawing/2014/main" id="{CBE56F3F-7A4D-4C59-91D6-7EA98E3FEB7F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930">
                  <a:extLst>
                    <a:ext uri="{FF2B5EF4-FFF2-40B4-BE49-F238E27FC236}">
                      <a16:creationId xmlns:a16="http://schemas.microsoft.com/office/drawing/2014/main" id="{2F446B59-7CB6-4D4D-8FC9-6BCD69EEE0C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931">
                  <a:extLst>
                    <a:ext uri="{FF2B5EF4-FFF2-40B4-BE49-F238E27FC236}">
                      <a16:creationId xmlns:a16="http://schemas.microsoft.com/office/drawing/2014/main" id="{26FFFA1B-19B0-48D7-A6AB-62B5CC8C2DD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09" name="Straight Connector 932">
                  <a:extLst>
                    <a:ext uri="{FF2B5EF4-FFF2-40B4-BE49-F238E27FC236}">
                      <a16:creationId xmlns:a16="http://schemas.microsoft.com/office/drawing/2014/main" id="{EBF3B676-1A59-4580-8D70-521B25AB86FE}"/>
                    </a:ext>
                  </a:extLst>
                </p:cNvPr>
                <p:cNvCxnSpPr>
                  <a:endCxn id="20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10" name="Straight Connector 933">
                  <a:extLst>
                    <a:ext uri="{FF2B5EF4-FFF2-40B4-BE49-F238E27FC236}">
                      <a16:creationId xmlns:a16="http://schemas.microsoft.com/office/drawing/2014/main" id="{6F4FACE7-3FA1-47DF-9AC3-3C431963631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133" name="Group 856">
              <a:extLst>
                <a:ext uri="{FF2B5EF4-FFF2-40B4-BE49-F238E27FC236}">
                  <a16:creationId xmlns:a16="http://schemas.microsoft.com/office/drawing/2014/main" id="{F431771B-20D3-41F8-A4B8-A338A245AFAB}"/>
                </a:ext>
              </a:extLst>
            </p:cNvPr>
            <p:cNvGrpSpPr/>
            <p:nvPr/>
          </p:nvGrpSpPr>
          <p:grpSpPr>
            <a:xfrm>
              <a:off x="4990227" y="3046752"/>
              <a:ext cx="3165680" cy="1053561"/>
              <a:chOff x="4990227" y="2877416"/>
              <a:chExt cx="3165680" cy="1053561"/>
            </a:xfrm>
          </p:grpSpPr>
          <p:sp>
            <p:nvSpPr>
              <p:cNvPr id="152" name="Rectangle 875">
                <a:extLst>
                  <a:ext uri="{FF2B5EF4-FFF2-40B4-BE49-F238E27FC236}">
                    <a16:creationId xmlns:a16="http://schemas.microsoft.com/office/drawing/2014/main" id="{EA188BC8-B370-4793-9E80-0FA0D47C3312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53" name="Freeform 876">
                <a:extLst>
                  <a:ext uri="{FF2B5EF4-FFF2-40B4-BE49-F238E27FC236}">
                    <a16:creationId xmlns:a16="http://schemas.microsoft.com/office/drawing/2014/main" id="{2E1DB84F-B488-4148-965C-EDB0CB40E9B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54" name="Group 950">
                <a:extLst>
                  <a:ext uri="{FF2B5EF4-FFF2-40B4-BE49-F238E27FC236}">
                    <a16:creationId xmlns:a16="http://schemas.microsoft.com/office/drawing/2014/main" id="{B0A73AE5-856F-42DC-9B22-C349D9C1BC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156" name="Freeform 951">
                  <a:extLst>
                    <a:ext uri="{FF2B5EF4-FFF2-40B4-BE49-F238E27FC236}">
                      <a16:creationId xmlns:a16="http://schemas.microsoft.com/office/drawing/2014/main" id="{7B6BD849-A85D-429D-9E0E-C100E19D8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7" name="Rectangle 952">
                  <a:extLst>
                    <a:ext uri="{FF2B5EF4-FFF2-40B4-BE49-F238E27FC236}">
                      <a16:creationId xmlns:a16="http://schemas.microsoft.com/office/drawing/2014/main" id="{6DF71BAB-BC43-4AB1-91A6-7FA3DF67B4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8" name="Freeform 953">
                  <a:extLst>
                    <a:ext uri="{FF2B5EF4-FFF2-40B4-BE49-F238E27FC236}">
                      <a16:creationId xmlns:a16="http://schemas.microsoft.com/office/drawing/2014/main" id="{563C108E-733A-4437-9B98-0081E68202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9" name="Freeform 954">
                  <a:extLst>
                    <a:ext uri="{FF2B5EF4-FFF2-40B4-BE49-F238E27FC236}">
                      <a16:creationId xmlns:a16="http://schemas.microsoft.com/office/drawing/2014/main" id="{A07E1783-062F-42CE-8D51-B4381CD28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60" name="Rectangle 955">
                  <a:extLst>
                    <a:ext uri="{FF2B5EF4-FFF2-40B4-BE49-F238E27FC236}">
                      <a16:creationId xmlns:a16="http://schemas.microsoft.com/office/drawing/2014/main" id="{D4A689D1-B3FB-42B2-A4D2-29813E2F2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161" name="Group 956">
                  <a:extLst>
                    <a:ext uri="{FF2B5EF4-FFF2-40B4-BE49-F238E27FC236}">
                      <a16:creationId xmlns:a16="http://schemas.microsoft.com/office/drawing/2014/main" id="{532EC8E2-F1D4-4461-8324-CC2146159A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86" name="AutoShape 957">
                    <a:extLst>
                      <a:ext uri="{FF2B5EF4-FFF2-40B4-BE49-F238E27FC236}">
                        <a16:creationId xmlns:a16="http://schemas.microsoft.com/office/drawing/2014/main" id="{8411129E-A25F-4D64-8E6D-C8A6C16EFA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87" name="AutoShape 958">
                    <a:extLst>
                      <a:ext uri="{FF2B5EF4-FFF2-40B4-BE49-F238E27FC236}">
                        <a16:creationId xmlns:a16="http://schemas.microsoft.com/office/drawing/2014/main" id="{12BFE2A5-E37D-48BC-B064-D58BF16CA1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62" name="Rectangle 959">
                  <a:extLst>
                    <a:ext uri="{FF2B5EF4-FFF2-40B4-BE49-F238E27FC236}">
                      <a16:creationId xmlns:a16="http://schemas.microsoft.com/office/drawing/2014/main" id="{35550622-027D-4046-8E5F-17303AA8CE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163" name="Group 960">
                  <a:extLst>
                    <a:ext uri="{FF2B5EF4-FFF2-40B4-BE49-F238E27FC236}">
                      <a16:creationId xmlns:a16="http://schemas.microsoft.com/office/drawing/2014/main" id="{045CD732-531B-439B-A974-471B3E06AD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84" name="AutoShape 961">
                    <a:extLst>
                      <a:ext uri="{FF2B5EF4-FFF2-40B4-BE49-F238E27FC236}">
                        <a16:creationId xmlns:a16="http://schemas.microsoft.com/office/drawing/2014/main" id="{311495A5-1AB5-40BF-84EC-62D6C64804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85" name="AutoShape 962">
                    <a:extLst>
                      <a:ext uri="{FF2B5EF4-FFF2-40B4-BE49-F238E27FC236}">
                        <a16:creationId xmlns:a16="http://schemas.microsoft.com/office/drawing/2014/main" id="{21BADD27-ADC3-40CF-AA7E-8FDF0DFE62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64" name="Rectangle 963">
                  <a:extLst>
                    <a:ext uri="{FF2B5EF4-FFF2-40B4-BE49-F238E27FC236}">
                      <a16:creationId xmlns:a16="http://schemas.microsoft.com/office/drawing/2014/main" id="{FDCB3504-DAF2-44E9-B470-7621EB3058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65" name="Rectangle 964">
                  <a:extLst>
                    <a:ext uri="{FF2B5EF4-FFF2-40B4-BE49-F238E27FC236}">
                      <a16:creationId xmlns:a16="http://schemas.microsoft.com/office/drawing/2014/main" id="{4589FFA1-8BAA-4C38-8BF6-9A94C94B47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166" name="Group 965">
                  <a:extLst>
                    <a:ext uri="{FF2B5EF4-FFF2-40B4-BE49-F238E27FC236}">
                      <a16:creationId xmlns:a16="http://schemas.microsoft.com/office/drawing/2014/main" id="{031A7C22-D258-457F-A339-B106FF0755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82" name="AutoShape 966">
                    <a:extLst>
                      <a:ext uri="{FF2B5EF4-FFF2-40B4-BE49-F238E27FC236}">
                        <a16:creationId xmlns:a16="http://schemas.microsoft.com/office/drawing/2014/main" id="{279C94BE-7227-470F-A979-D0961CC764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83" name="AutoShape 967">
                    <a:extLst>
                      <a:ext uri="{FF2B5EF4-FFF2-40B4-BE49-F238E27FC236}">
                        <a16:creationId xmlns:a16="http://schemas.microsoft.com/office/drawing/2014/main" id="{AE1420C5-AD66-42A7-A548-EACBCE5E47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67" name="Freeform 968">
                  <a:extLst>
                    <a:ext uri="{FF2B5EF4-FFF2-40B4-BE49-F238E27FC236}">
                      <a16:creationId xmlns:a16="http://schemas.microsoft.com/office/drawing/2014/main" id="{94B41550-B4E9-4EC8-94E5-60B2E4AA88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168" name="Group 969">
                  <a:extLst>
                    <a:ext uri="{FF2B5EF4-FFF2-40B4-BE49-F238E27FC236}">
                      <a16:creationId xmlns:a16="http://schemas.microsoft.com/office/drawing/2014/main" id="{95D71222-0B62-4C65-AEBA-002F12291D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80" name="AutoShape 970">
                    <a:extLst>
                      <a:ext uri="{FF2B5EF4-FFF2-40B4-BE49-F238E27FC236}">
                        <a16:creationId xmlns:a16="http://schemas.microsoft.com/office/drawing/2014/main" id="{287A54BE-0635-46AE-BCC7-8EC66A66C6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81" name="AutoShape 971">
                    <a:extLst>
                      <a:ext uri="{FF2B5EF4-FFF2-40B4-BE49-F238E27FC236}">
                        <a16:creationId xmlns:a16="http://schemas.microsoft.com/office/drawing/2014/main" id="{1896E2BC-AF51-4963-BADD-20AE276DD9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69" name="Rectangle 972">
                  <a:extLst>
                    <a:ext uri="{FF2B5EF4-FFF2-40B4-BE49-F238E27FC236}">
                      <a16:creationId xmlns:a16="http://schemas.microsoft.com/office/drawing/2014/main" id="{4F00A784-2579-4D0A-9B58-6B5EEB32A9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0" name="Freeform 973">
                  <a:extLst>
                    <a:ext uri="{FF2B5EF4-FFF2-40B4-BE49-F238E27FC236}">
                      <a16:creationId xmlns:a16="http://schemas.microsoft.com/office/drawing/2014/main" id="{E0EB9C26-B4B6-447A-9EDC-2D7B6A21A6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1" name="Freeform 974">
                  <a:extLst>
                    <a:ext uri="{FF2B5EF4-FFF2-40B4-BE49-F238E27FC236}">
                      <a16:creationId xmlns:a16="http://schemas.microsoft.com/office/drawing/2014/main" id="{F71E9C15-7948-464A-BAB2-2A003F6A7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2" name="Oval 975">
                  <a:extLst>
                    <a:ext uri="{FF2B5EF4-FFF2-40B4-BE49-F238E27FC236}">
                      <a16:creationId xmlns:a16="http://schemas.microsoft.com/office/drawing/2014/main" id="{BDA9C2AC-75CC-409B-9D82-BD1DEF1359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3" name="Freeform 976">
                  <a:extLst>
                    <a:ext uri="{FF2B5EF4-FFF2-40B4-BE49-F238E27FC236}">
                      <a16:creationId xmlns:a16="http://schemas.microsoft.com/office/drawing/2014/main" id="{8FD1EF79-BE2D-48CF-8886-C1BB3ABA3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4" name="AutoShape 977">
                  <a:extLst>
                    <a:ext uri="{FF2B5EF4-FFF2-40B4-BE49-F238E27FC236}">
                      <a16:creationId xmlns:a16="http://schemas.microsoft.com/office/drawing/2014/main" id="{A1199205-EC35-4BC6-9CF0-9E1FBFBBB8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5" name="AutoShape 978">
                  <a:extLst>
                    <a:ext uri="{FF2B5EF4-FFF2-40B4-BE49-F238E27FC236}">
                      <a16:creationId xmlns:a16="http://schemas.microsoft.com/office/drawing/2014/main" id="{6ECD8EA0-EA8B-47FA-9546-F6847F1924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6" name="Oval 979">
                  <a:extLst>
                    <a:ext uri="{FF2B5EF4-FFF2-40B4-BE49-F238E27FC236}">
                      <a16:creationId xmlns:a16="http://schemas.microsoft.com/office/drawing/2014/main" id="{140637E3-BECF-47AA-91B1-10F030A23E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7" name="Oval 980">
                  <a:extLst>
                    <a:ext uri="{FF2B5EF4-FFF2-40B4-BE49-F238E27FC236}">
                      <a16:creationId xmlns:a16="http://schemas.microsoft.com/office/drawing/2014/main" id="{7D422812-6E7F-401A-905B-24090E38B8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8" name="Oval 981">
                  <a:extLst>
                    <a:ext uri="{FF2B5EF4-FFF2-40B4-BE49-F238E27FC236}">
                      <a16:creationId xmlns:a16="http://schemas.microsoft.com/office/drawing/2014/main" id="{0E7AAC85-0292-4F27-ACF1-86677840DA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79" name="Rectangle 982">
                  <a:extLst>
                    <a:ext uri="{FF2B5EF4-FFF2-40B4-BE49-F238E27FC236}">
                      <a16:creationId xmlns:a16="http://schemas.microsoft.com/office/drawing/2014/main" id="{F0C80555-66FD-4D2F-85D1-FE62FE29A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55" name="TextBox 878">
                <a:extLst>
                  <a:ext uri="{FF2B5EF4-FFF2-40B4-BE49-F238E27FC236}">
                    <a16:creationId xmlns:a16="http://schemas.microsoft.com/office/drawing/2014/main" id="{B70BCAAB-BFBA-4015-A53D-EC8B64BE6C65}"/>
                  </a:ext>
                </a:extLst>
              </p:cNvPr>
              <p:cNvSpPr txBox="1"/>
              <p:nvPr/>
            </p:nvSpPr>
            <p:spPr>
              <a:xfrm>
                <a:off x="5257357" y="3090332"/>
                <a:ext cx="2898550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Controlador SDN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(sistema operacional de rede)</a:t>
                </a:r>
                <a:endParaRPr kumimoji="0" lang="pt-BR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4" name="TextBox 857">
              <a:extLst>
                <a:ext uri="{FF2B5EF4-FFF2-40B4-BE49-F238E27FC236}">
                  <a16:creationId xmlns:a16="http://schemas.microsoft.com/office/drawing/2014/main" id="{BD37B56E-C5D5-4193-BA37-C2FED659DFFA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3200" b="0" i="0" u="none" strike="noStrike" kern="0" cap="none" spc="0" normalizeH="0" baseline="0" noProof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  <a:endParaRPr kumimoji="0" lang="pt-BR" sz="3200" b="0" i="0" u="none" strike="noStrike" kern="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TextBox 874">
              <a:extLst>
                <a:ext uri="{FF2B5EF4-FFF2-40B4-BE49-F238E27FC236}">
                  <a16:creationId xmlns:a16="http://schemas.microsoft.com/office/drawing/2014/main" id="{7A97949B-0A21-4CA6-B2E6-BF5D431BB3D1}"/>
                </a:ext>
              </a:extLst>
            </p:cNvPr>
            <p:cNvSpPr txBox="1"/>
            <p:nvPr/>
          </p:nvSpPr>
          <p:spPr>
            <a:xfrm>
              <a:off x="5070415" y="1374581"/>
              <a:ext cx="12234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-100" normalizeH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roteamento</a:t>
              </a:r>
              <a:endParaRPr kumimoji="0" lang="pt-BR" sz="1800" b="0" i="0" u="none" strike="noStrike" kern="0" cap="none" spc="-10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9" name="TextBox 872">
              <a:extLst>
                <a:ext uri="{FF2B5EF4-FFF2-40B4-BE49-F238E27FC236}">
                  <a16:creationId xmlns:a16="http://schemas.microsoft.com/office/drawing/2014/main" id="{CBA659CF-58C9-40EB-B127-8A15A4ECA6D9}"/>
                </a:ext>
              </a:extLst>
            </p:cNvPr>
            <p:cNvSpPr txBox="1"/>
            <p:nvPr/>
          </p:nvSpPr>
          <p:spPr>
            <a:xfrm>
              <a:off x="5962733" y="1828300"/>
              <a:ext cx="1120820" cy="5355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-10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controle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kern="0" spc="-10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de acesso</a:t>
              </a:r>
              <a:endParaRPr kumimoji="0" lang="pt-BR" sz="18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7" name="TextBox 870">
              <a:extLst>
                <a:ext uri="{FF2B5EF4-FFF2-40B4-BE49-F238E27FC236}">
                  <a16:creationId xmlns:a16="http://schemas.microsoft.com/office/drawing/2014/main" id="{2C9E28D2-08D7-4FBE-9397-EE637E00CE4B}"/>
                </a:ext>
              </a:extLst>
            </p:cNvPr>
            <p:cNvSpPr txBox="1"/>
            <p:nvPr/>
          </p:nvSpPr>
          <p:spPr>
            <a:xfrm>
              <a:off x="7263476" y="1786755"/>
              <a:ext cx="979755" cy="5355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-10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</a:t>
              </a:r>
              <a:r>
                <a:rPr kumimoji="0" lang="pt-BR" sz="18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.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kern="0" spc="-1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de carga</a:t>
              </a:r>
              <a:endParaRPr kumimoji="0" lang="pt-BR" sz="18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8" name="Straight Arrow Connector 861">
              <a:extLst>
                <a:ext uri="{FF2B5EF4-FFF2-40B4-BE49-F238E27FC236}">
                  <a16:creationId xmlns:a16="http://schemas.microsoft.com/office/drawing/2014/main" id="{88CB74E0-1C86-4B94-90D4-53F9209CFD03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9" name="Straight Arrow Connector 862">
              <a:extLst>
                <a:ext uri="{FF2B5EF4-FFF2-40B4-BE49-F238E27FC236}">
                  <a16:creationId xmlns:a16="http://schemas.microsoft.com/office/drawing/2014/main" id="{10ACE4D2-8492-4B45-A5D4-9FF0ADA29525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Arrow Connector 863">
              <a:extLst>
                <a:ext uri="{FF2B5EF4-FFF2-40B4-BE49-F238E27FC236}">
                  <a16:creationId xmlns:a16="http://schemas.microsoft.com/office/drawing/2014/main" id="{37E6ED30-2CAC-4B83-B5B9-1E2413E72611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Arrow Connector 864">
              <a:extLst>
                <a:ext uri="{FF2B5EF4-FFF2-40B4-BE49-F238E27FC236}">
                  <a16:creationId xmlns:a16="http://schemas.microsoft.com/office/drawing/2014/main" id="{5233BC6F-5E63-43D2-AD1F-AE05E91D5A92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2" name="TextBox 399">
              <a:extLst>
                <a:ext uri="{FF2B5EF4-FFF2-40B4-BE49-F238E27FC236}">
                  <a16:creationId xmlns:a16="http://schemas.microsoft.com/office/drawing/2014/main" id="{69ED3D01-2A31-47FC-BB39-88AEB3364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API sul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TextBox 399">
              <a:extLst>
                <a:ext uri="{FF2B5EF4-FFF2-40B4-BE49-F238E27FC236}">
                  <a16:creationId xmlns:a16="http://schemas.microsoft.com/office/drawing/2014/main" id="{C7027505-6932-4841-8FDC-BE95A13CAB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API norte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TextBox 399">
              <a:extLst>
                <a:ext uri="{FF2B5EF4-FFF2-40B4-BE49-F238E27FC236}">
                  <a16:creationId xmlns:a16="http://schemas.microsoft.com/office/drawing/2014/main" id="{0C308B72-FA3C-4E9A-9CC7-E286511F5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Comutadores controlados por SDN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TextBox 399">
              <a:extLst>
                <a:ext uri="{FF2B5EF4-FFF2-40B4-BE49-F238E27FC236}">
                  <a16:creationId xmlns:a16="http://schemas.microsoft.com/office/drawing/2014/main" id="{61C6786E-AEB8-494A-9354-08008598D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477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aplicações de controle </a:t>
              </a:r>
              <a:r>
                <a:rPr kumimoji="0" lang="pt-BR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 rede</a:t>
              </a:r>
              <a:endParaRPr kumimoji="0" lang="pt-BR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417716" y="3572797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761747" y="5187698"/>
            <a:ext cx="3767293" cy="1683473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pt-BR" dirty="0"/>
              <a:t>Componentes de um controlador SDN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91</a:t>
            </a:fld>
            <a:endParaRPr lang="pt-BR" dirty="0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5193062" y="3766818"/>
            <a:ext cx="5089063" cy="300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12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Gerenciamento de estado robusto e distribuído em toda a rede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244715" y="5171961"/>
            <a:ext cx="474022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Comunicação de/para dispositivos controlados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01101" y="4129637"/>
            <a:ext cx="1342034" cy="502702"/>
            <a:chOff x="3053657" y="446811"/>
            <a:chExt cx="1544394" cy="502702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053657" y="446811"/>
              <a:ext cx="1544394" cy="5027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informações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kern="0" spc="-1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estado de enlace</a:t>
              </a:r>
              <a:endParaRPr kumimoji="0" lang="pt-BR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02514" y="4140643"/>
            <a:ext cx="1077538" cy="503980"/>
            <a:chOff x="3015918" y="457817"/>
            <a:chExt cx="1607093" cy="503980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15918" y="459095"/>
              <a:ext cx="1607093" cy="5027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informações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kern="0" spc="-1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comutadores</a:t>
              </a:r>
              <a:endParaRPr kumimoji="0" lang="pt-BR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25936" y="4135938"/>
            <a:ext cx="1018227" cy="502702"/>
            <a:chOff x="3080168" y="453112"/>
            <a:chExt cx="1518634" cy="502702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080168" y="453112"/>
              <a:ext cx="1518634" cy="5027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informações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kern="0" spc="-1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hospedeiro</a:t>
              </a:r>
              <a:endParaRPr kumimoji="0" lang="pt-BR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098952" y="3277496"/>
            <a:ext cx="926856" cy="459826"/>
            <a:chOff x="3103522" y="457817"/>
            <a:chExt cx="1492133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03522" y="541671"/>
              <a:ext cx="1492133" cy="297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-10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estatísticas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45898" y="3258285"/>
            <a:ext cx="960359" cy="502702"/>
            <a:chOff x="3128876" y="426747"/>
            <a:chExt cx="1432326" cy="502702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177537" y="426747"/>
              <a:ext cx="1344105" cy="5027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tabelas 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kern="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de fluxos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822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97517"/>
            <a:chOff x="3128876" y="457775"/>
            <a:chExt cx="1432326" cy="477012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9705" y="457775"/>
              <a:ext cx="1139747" cy="4770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15520"/>
            <a:chOff x="3128876" y="457817"/>
            <a:chExt cx="1432326" cy="471957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4483" y="484746"/>
              <a:ext cx="810198" cy="4450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822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3" y="1867090"/>
            <a:ext cx="5612" cy="311628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2702"/>
            <a:chOff x="3103238" y="432317"/>
            <a:chExt cx="1461287" cy="50270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2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grafo 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kern="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da rede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  <a:endParaRPr kumimoji="0" lang="pt-B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8226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4985694" y="2229086"/>
            <a:ext cx="4914815" cy="3063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abstrações para aplicações de controle de rede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155868" y="3308646"/>
            <a:ext cx="19317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2800" dirty="0">
                <a:solidFill>
                  <a:srgbClr val="000000"/>
                </a:solidFill>
                <a:ea typeface="ＭＳ Ｐゴシック" charset="0"/>
              </a:rPr>
              <a:t>controlador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BR" sz="2800" dirty="0">
                <a:solidFill>
                  <a:srgbClr val="000000"/>
                </a:solidFill>
                <a:ea typeface="ＭＳ Ｐゴシック" charset="0"/>
              </a:rPr>
              <a:t>SDN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234083" y="1276178"/>
            <a:ext cx="1223412" cy="590176"/>
            <a:chOff x="4625913" y="1277470"/>
            <a:chExt cx="1223412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625913" y="1374585"/>
              <a:ext cx="12234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-10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roteamento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05383" y="1301675"/>
            <a:ext cx="1120820" cy="590176"/>
            <a:chOff x="6068564" y="1967753"/>
            <a:chExt cx="1120820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068564" y="1997637"/>
              <a:ext cx="1120820" cy="5355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-1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controle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kern="0" spc="-1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de acesso</a:t>
              </a:r>
              <a:endParaRPr kumimoji="0" lang="pt-BR" sz="18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14513" y="1320598"/>
            <a:ext cx="1082348" cy="590176"/>
            <a:chOff x="6920024" y="977153"/>
            <a:chExt cx="1082348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20024" y="1007037"/>
              <a:ext cx="1082348" cy="5355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kern="0" dirty="0" err="1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balanc</a:t>
              </a:r>
              <a:r>
                <a:rPr lang="pt-BR" kern="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 carga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808857" y="1187045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3" y="5170004"/>
            <a:ext cx="251561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i="1" dirty="0">
                <a:solidFill>
                  <a:srgbClr val="CC0000"/>
                </a:solidFill>
                <a:ea typeface="ＭＳ Ｐゴシック" charset="0"/>
              </a:rPr>
              <a:t>comunicação</a:t>
            </a:r>
            <a:r>
              <a:rPr lang="pt-BR" sz="2400" dirty="0">
                <a:solidFill>
                  <a:srgbClr val="000000"/>
                </a:solidFill>
                <a:ea typeface="ＭＳ Ｐゴシック" charset="0"/>
              </a:rPr>
              <a:t>: comunicação entre o controlador SDN e os comutadores controlados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dirty="0">
                <a:solidFill>
                  <a:srgbClr val="CC0000"/>
                </a:solidFill>
                <a:ea typeface="ＭＳ Ｐゴシック" charset="0"/>
              </a:rPr>
              <a:t>gerenciamento de estado em toda a rede</a:t>
            </a:r>
            <a:r>
              <a:rPr lang="pt-BR" sz="2400" dirty="0">
                <a:solidFill>
                  <a:srgbClr val="000000"/>
                </a:solidFill>
                <a:ea typeface="ＭＳ Ｐゴシック" charset="0"/>
              </a:rPr>
              <a:t>: estado das redes, enlaces, comutadores, serviços: um </a:t>
            </a:r>
            <a:r>
              <a:rPr lang="pt-BR" sz="2400" i="1" dirty="0">
                <a:solidFill>
                  <a:srgbClr val="000099"/>
                </a:solidFill>
                <a:ea typeface="ＭＳ Ｐゴシック" charset="0"/>
              </a:rPr>
              <a:t>banco de dados distribuído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2400" dirty="0">
                <a:solidFill>
                  <a:srgbClr val="CC0000"/>
                </a:solidFill>
                <a:ea typeface="ＭＳ Ｐゴシック" charset="0"/>
              </a:rPr>
              <a:t>camada de interface para aplicações de controle de rede: </a:t>
            </a:r>
            <a:r>
              <a:rPr lang="pt-BR" sz="2400" dirty="0">
                <a:solidFill>
                  <a:srgbClr val="000000"/>
                </a:solidFill>
                <a:ea typeface="ＭＳ Ｐゴシック" charset="0"/>
              </a:rPr>
              <a:t>API de abstrações</a:t>
            </a:r>
            <a:endParaRPr lang="pt-BR" sz="2400" i="1" dirty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pt-BR"/>
              <a:t>Protocolo OpenFlow</a:t>
            </a:r>
            <a:endParaRPr lang="pt-BR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92</a:t>
            </a:fld>
            <a:endParaRPr lang="pt-BR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 indent="-280988">
              <a:lnSpc>
                <a:spcPct val="100000"/>
              </a:lnSpc>
              <a:defRPr/>
            </a:pPr>
            <a:r>
              <a:rPr lang="pt-BR" kern="0" dirty="0">
                <a:solidFill>
                  <a:srgbClr val="000000"/>
                </a:solidFill>
              </a:rPr>
              <a:t>opera entre controlador e comutadores</a:t>
            </a:r>
            <a:endParaRPr kumimoji="0" lang="pt-BR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lvl="0" indent="-280988">
              <a:lnSpc>
                <a:spcPct val="100000"/>
              </a:lnSpc>
              <a:defRPr/>
            </a:pPr>
            <a:r>
              <a:rPr lang="pt-BR" kern="0" dirty="0">
                <a:solidFill>
                  <a:srgbClr val="000000"/>
                </a:solidFill>
              </a:rPr>
              <a:t>TCP usado para trocar mensagens</a:t>
            </a:r>
            <a:endParaRPr kumimoji="0" lang="pt-BR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lvl="1">
              <a:lnSpc>
                <a:spcPct val="100000"/>
              </a:lnSpc>
              <a:defRPr/>
            </a:pPr>
            <a:r>
              <a:rPr lang="pt-BR" kern="0" dirty="0">
                <a:solidFill>
                  <a:srgbClr val="000000"/>
                </a:solidFill>
              </a:rPr>
              <a:t>criptografia opcional</a:t>
            </a: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lvl="0" indent="-280988">
              <a:lnSpc>
                <a:spcPct val="100000"/>
              </a:lnSpc>
              <a:defRPr/>
            </a:pPr>
            <a:r>
              <a:rPr lang="pt-BR" kern="0" dirty="0">
                <a:solidFill>
                  <a:srgbClr val="000000"/>
                </a:solidFill>
              </a:rPr>
              <a:t>três classes de mensagens </a:t>
            </a:r>
            <a:r>
              <a:rPr lang="pt-BR" kern="0" dirty="0" err="1">
                <a:solidFill>
                  <a:srgbClr val="000000"/>
                </a:solidFill>
              </a:rPr>
              <a:t>OpenFlow</a:t>
            </a:r>
            <a:r>
              <a: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controlador-para-comutador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lang="pt-BR" kern="0" dirty="0">
                <a:solidFill>
                  <a:srgbClr val="000000"/>
                </a:solidFill>
              </a:rPr>
              <a:t>assíncronas</a:t>
            </a:r>
            <a:r>
              <a: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(comutador para controlador)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simétricas (</a:t>
            </a:r>
            <a:r>
              <a:rPr kumimoji="0" lang="pt-BR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misc</a:t>
            </a:r>
            <a:r>
              <a: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pt-BR" kern="0" dirty="0">
                <a:solidFill>
                  <a:srgbClr val="000000"/>
                </a:solidFill>
              </a:rPr>
              <a:t>distinto da API </a:t>
            </a:r>
            <a:r>
              <a:rPr lang="pt-BR" kern="0" dirty="0" err="1">
                <a:solidFill>
                  <a:srgbClr val="000000"/>
                </a:solidFill>
              </a:rPr>
              <a:t>OpenFlow</a:t>
            </a:r>
            <a:endParaRPr lang="pt-BR" kern="0" dirty="0">
              <a:solidFill>
                <a:srgbClr val="000000"/>
              </a:solidFill>
            </a:endParaRP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pt-BR" kern="0" dirty="0">
                <a:solidFill>
                  <a:srgbClr val="000000"/>
                </a:solidFill>
              </a:rPr>
              <a:t>API usada para especificar ações de encaminhamento generalizadas</a:t>
            </a:r>
            <a:endParaRPr kumimoji="0" lang="pt-BR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65204" cy="3732173"/>
            <a:chOff x="7686822" y="1446146"/>
            <a:chExt cx="3665204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59425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Controlador </a:t>
              </a:r>
              <a:r>
                <a:rPr kumimoji="0" lang="pt-BR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</a:t>
              </a:r>
              <a:endPara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pt-BR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OpenFlow: </a:t>
            </a:r>
            <a:r>
              <a:rPr lang="en-US" sz="4800" dirty="0" err="1"/>
              <a:t>mensagens</a:t>
            </a:r>
            <a:r>
              <a:rPr lang="en-US" sz="4800" dirty="0"/>
              <a:t> </a:t>
            </a:r>
            <a:r>
              <a:rPr lang="en-US" sz="4800" dirty="0" err="1"/>
              <a:t>controlador</a:t>
            </a:r>
            <a:r>
              <a:rPr lang="en-US" sz="4800" dirty="0"/>
              <a:t>-para-</a:t>
            </a:r>
            <a:r>
              <a:rPr lang="en-US" sz="4800" dirty="0" err="1"/>
              <a:t>comutador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278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800" dirty="0">
                <a:solidFill>
                  <a:srgbClr val="000090"/>
                </a:solidFill>
              </a:rPr>
              <a:t>Mensagens chave do controlador para o comutador</a:t>
            </a:r>
            <a:endParaRPr lang="en-US" sz="2800" dirty="0">
              <a:solidFill>
                <a:srgbClr val="000090"/>
              </a:solidFill>
            </a:endParaRP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400" i="1" dirty="0">
                <a:solidFill>
                  <a:srgbClr val="CC0000"/>
                </a:solidFill>
              </a:rPr>
              <a:t>features: </a:t>
            </a:r>
            <a:r>
              <a:rPr lang="pt-BR" sz="2400" dirty="0"/>
              <a:t>o controlador consulta recursos do comutador, o comutador responde</a:t>
            </a:r>
            <a:endParaRPr lang="en-US" sz="2400" dirty="0"/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400" i="1" dirty="0">
                <a:solidFill>
                  <a:srgbClr val="CC0000"/>
                </a:solidFill>
              </a:rPr>
              <a:t>configure: </a:t>
            </a:r>
            <a:r>
              <a:rPr lang="pt-BR" sz="2400" dirty="0"/>
              <a:t>o controlador consulta/define os parâmetros de configuração do comutador</a:t>
            </a:r>
            <a:endParaRPr lang="en-US" sz="2400" dirty="0"/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400" i="1" dirty="0">
                <a:solidFill>
                  <a:srgbClr val="CC0000"/>
                </a:solidFill>
              </a:rPr>
              <a:t>modify-state: </a:t>
            </a:r>
            <a:r>
              <a:rPr lang="pt-BR" sz="2400" dirty="0"/>
              <a:t>adiciona, exclui, modifica entradas de fluxo nas tabelas </a:t>
            </a:r>
            <a:r>
              <a:rPr lang="pt-BR" sz="2400" dirty="0" err="1"/>
              <a:t>OpenFlow</a:t>
            </a:r>
            <a:endParaRPr lang="en-US" sz="2400" dirty="0"/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400" i="1" dirty="0">
                <a:solidFill>
                  <a:srgbClr val="CC0000"/>
                </a:solidFill>
              </a:rPr>
              <a:t>packet-out: </a:t>
            </a:r>
            <a:r>
              <a:rPr lang="pt-BR" sz="2400" dirty="0"/>
              <a:t>o controlador pode enviar este pacote a partir de uma porta específica do comutador</a:t>
            </a:r>
            <a:endParaRPr lang="en-US" sz="2400" dirty="0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65204" cy="3732173"/>
            <a:chOff x="7686822" y="1446146"/>
            <a:chExt cx="3665204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59425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Controlador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 OpenFlow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sz="5400"/>
              <a:t>OpenFlow: </a:t>
            </a:r>
            <a:r>
              <a:rPr lang="pt-BR" sz="4800"/>
              <a:t>mensagens comutador-para-controlador</a:t>
            </a:r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Network Layer: 5-</a:t>
            </a:r>
            <a:fld id="{C4204591-24BD-A542-B9D5-F8D8A88D2FEE}" type="slidenum">
              <a:rPr lang="pt-BR" smtClean="0"/>
              <a:pPr/>
              <a:t>94</a:t>
            </a:fld>
            <a:endParaRPr lang="pt-BR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3200" dirty="0">
                <a:solidFill>
                  <a:srgbClr val="000090"/>
                </a:solidFill>
              </a:rPr>
              <a:t>Mensagens chave do comutador para o controlador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pt-BR" sz="2800" i="1" dirty="0" err="1">
                <a:solidFill>
                  <a:srgbClr val="CC0000"/>
                </a:solidFill>
              </a:rPr>
              <a:t>packet</a:t>
            </a:r>
            <a:r>
              <a:rPr lang="pt-BR" sz="2800" i="1" dirty="0">
                <a:solidFill>
                  <a:srgbClr val="CC0000"/>
                </a:solidFill>
              </a:rPr>
              <a:t>-in: </a:t>
            </a:r>
            <a:r>
              <a:rPr lang="pt-BR" sz="2800" dirty="0"/>
              <a:t>transfere pacote (e seu controle) para o controlador. Veja a mensagem </a:t>
            </a:r>
            <a:r>
              <a:rPr lang="pt-BR" sz="2800" i="1" dirty="0" err="1"/>
              <a:t>packet</a:t>
            </a:r>
            <a:r>
              <a:rPr lang="pt-BR" sz="2800" i="1" dirty="0"/>
              <a:t>-out</a:t>
            </a:r>
            <a:r>
              <a:rPr lang="pt-BR" sz="2800" dirty="0"/>
              <a:t> do controlador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pt-BR" sz="2800" i="1" dirty="0" err="1">
                <a:solidFill>
                  <a:srgbClr val="CC0000"/>
                </a:solidFill>
              </a:rPr>
              <a:t>flow-removed</a:t>
            </a:r>
            <a:r>
              <a:rPr lang="pt-BR" sz="2800" i="1" dirty="0">
                <a:solidFill>
                  <a:srgbClr val="CC0000"/>
                </a:solidFill>
              </a:rPr>
              <a:t>: </a:t>
            </a:r>
            <a:r>
              <a:rPr lang="pt-BR" sz="2800" dirty="0"/>
              <a:t>entrada da tabela de fluxo excluída no comutador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pt-BR" sz="2800" i="1" dirty="0" err="1">
                <a:solidFill>
                  <a:srgbClr val="CC0000"/>
                </a:solidFill>
              </a:rPr>
              <a:t>port</a:t>
            </a:r>
            <a:r>
              <a:rPr lang="pt-BR" sz="2800" i="1" dirty="0">
                <a:solidFill>
                  <a:srgbClr val="CC0000"/>
                </a:solidFill>
              </a:rPr>
              <a:t> status: </a:t>
            </a:r>
            <a:r>
              <a:rPr lang="pt-BR" sz="2800" dirty="0"/>
              <a:t>informa o controlador de uma mudança em uma porta</a:t>
            </a:r>
            <a:r>
              <a:rPr lang="pt-BR" sz="32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/>
              <a:t>Felizmente, os operadores de rede não “programam” comutadores criando/enviando mensagens OpenFlow diretamente. Em vez disso, usam abstrações de nível superior no controlador</a:t>
            </a:r>
          </a:p>
          <a:p>
            <a:endParaRPr lang="pt-BR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65204" cy="3732173"/>
            <a:chOff x="7686822" y="1446146"/>
            <a:chExt cx="3665204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59425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800" b="0" i="0" u="none" strike="noStrike" kern="0" cap="none" spc="0" normalizeH="0" baseline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Controlador OpenFlow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pt-BR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</a:t>
            </a:r>
            <a:r>
              <a:rPr lang="pt-BR" b="0" dirty="0"/>
              <a:t>exemplo de interação plano de controle/dados</a:t>
            </a:r>
            <a:endParaRPr lang="en-US" b="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366565" y="3332780"/>
            <a:ext cx="1342034" cy="502702"/>
            <a:chOff x="3071004" y="431569"/>
            <a:chExt cx="1544394" cy="561063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071004" y="431569"/>
              <a:ext cx="1544394" cy="5610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-10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informações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spc="-10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estado</a:t>
              </a:r>
              <a:r>
                <a:rPr lang="en-US" sz="1400" kern="0" spc="-1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 de enlace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92150" y="3332073"/>
            <a:ext cx="1154482" cy="502702"/>
            <a:chOff x="3041657" y="498742"/>
            <a:chExt cx="1510889" cy="482744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41657" y="498742"/>
              <a:ext cx="1510889" cy="4827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-10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informações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spc="-1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de </a:t>
              </a:r>
              <a:r>
                <a:rPr lang="en-US" sz="1400" kern="0" spc="-10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comutação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725168" y="3344805"/>
            <a:ext cx="1159292" cy="502703"/>
            <a:chOff x="3003867" y="444991"/>
            <a:chExt cx="1729025" cy="561065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003867" y="444991"/>
              <a:ext cx="1729025" cy="5610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informações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hospedeiro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00843" y="2861665"/>
            <a:ext cx="990976" cy="382826"/>
            <a:chOff x="3051912" y="457817"/>
            <a:chExt cx="1595358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051912" y="509557"/>
              <a:ext cx="1595358" cy="35735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-10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estatístit</a:t>
              </a:r>
              <a:r>
                <a:rPr lang="en-US" sz="1400" kern="0" spc="-10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icas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96287" y="2808510"/>
            <a:ext cx="960358" cy="502702"/>
            <a:chOff x="3128876" y="412642"/>
            <a:chExt cx="1432326" cy="570803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179709" y="412642"/>
              <a:ext cx="1344107" cy="5708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tabelas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de </a:t>
              </a:r>
              <a:r>
                <a:rPr lang="en-US" sz="1400" kern="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fluxos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2702"/>
            <a:chOff x="3034225" y="436756"/>
            <a:chExt cx="1526977" cy="50270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8" cy="502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grafo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de rede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018079" y="1261551"/>
            <a:ext cx="2182008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 err="1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roteamento</a:t>
            </a: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 de </a:t>
            </a:r>
            <a:r>
              <a:rPr lang="en-US" sz="1600" dirty="0" err="1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estado</a:t>
            </a:r>
            <a:endParaRPr lang="en-US" sz="1600" dirty="0">
              <a:solidFill>
                <a:srgbClr val="000000"/>
              </a:solidFill>
              <a:latin typeface="Arial"/>
              <a:ea typeface="ＭＳ Ｐゴシック" charset="0"/>
              <a:cs typeface="Arial"/>
            </a:endParaRP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 de enlace de Dijkstra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956485"/>
            <a:chOff x="5326799" y="1281868"/>
            <a:chExt cx="4822682" cy="956485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com falha de enlace, usa a mensagem </a:t>
              </a:r>
              <a:r>
                <a:rPr kumimoji="0" lang="pt-BR" sz="2000" b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port</a:t>
              </a:r>
              <a:r>
                <a:rPr kumimoji="0" lang="pt-BR" sz="2000" b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 status</a:t>
              </a: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 do </a:t>
              </a:r>
              <a:r>
                <a:rPr kumimoji="0" lang="pt-BR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OpenFlow</a:t>
              </a: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 para notificar o controlador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956485"/>
            <a:chOff x="5330006" y="1281868"/>
            <a:chExt cx="5024543" cy="9564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O controlador SDN recebe a mensagem </a:t>
              </a:r>
              <a:r>
                <a:rPr kumimoji="0" lang="pt-BR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OpenFlow</a:t>
              </a: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 e atualiza as informações de status do enlace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223859"/>
            <a:chOff x="5333217" y="1291493"/>
            <a:chExt cx="5253976" cy="1223859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O aplicativo de algoritmo de roteamento de </a:t>
              </a:r>
              <a:r>
                <a:rPr kumimoji="0" lang="pt-BR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</a:t>
              </a: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 se registrou anteriormente para ser chamado sempre que o status do enlace mudar. Ele é chamado.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227066"/>
            <a:chOff x="5320381" y="1288286"/>
            <a:chExt cx="4748738" cy="1227066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O algoritmo de roteamento de </a:t>
              </a:r>
              <a:r>
                <a:rPr kumimoji="0" lang="pt-BR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</a:t>
              </a:r>
              <a:r>
                <a: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 acessa informações do grafo da rede, informações do estado do enlace no controlador, e calcula novas rotas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</a:t>
            </a:r>
            <a:r>
              <a:rPr lang="pt-BR" b="0" dirty="0"/>
              <a:t>exemplo de interação plano de controle/dados</a:t>
            </a:r>
            <a:endParaRPr lang="en-US" b="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367893" y="3319481"/>
            <a:ext cx="1342034" cy="502703"/>
            <a:chOff x="3072532" y="416728"/>
            <a:chExt cx="1544394" cy="561065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072532" y="416728"/>
              <a:ext cx="1544394" cy="5610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-10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informações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spc="-10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estado</a:t>
              </a:r>
              <a:r>
                <a:rPr lang="en-US" sz="1400" kern="0" spc="-1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 de enlace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92148" y="3331392"/>
            <a:ext cx="1154482" cy="502700"/>
            <a:chOff x="3041654" y="498090"/>
            <a:chExt cx="1510889" cy="482744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41654" y="498090"/>
              <a:ext cx="1510889" cy="4827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-10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informações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spc="-1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de </a:t>
              </a:r>
              <a:r>
                <a:rPr lang="en-US" sz="1400" kern="0" spc="-10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comutação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724924" y="3332573"/>
            <a:ext cx="1159292" cy="502705"/>
            <a:chOff x="3003502" y="431338"/>
            <a:chExt cx="1729024" cy="561065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003502" y="431338"/>
              <a:ext cx="1729024" cy="5610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informações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hospedeiro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00839" y="2861665"/>
            <a:ext cx="990977" cy="382826"/>
            <a:chOff x="3051906" y="457817"/>
            <a:chExt cx="1595361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051906" y="509557"/>
              <a:ext cx="1595361" cy="35735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-10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estatístit</a:t>
              </a:r>
              <a:r>
                <a:rPr lang="en-US" sz="1400" kern="0" spc="-10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icas</a:t>
              </a:r>
              <a:endParaRPr kumimoji="0" lang="en-US" sz="1400" b="0" i="0" u="none" strike="noStrike" kern="0" cap="none" spc="-1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96289" y="2809915"/>
            <a:ext cx="960359" cy="502703"/>
            <a:chOff x="3128876" y="414237"/>
            <a:chExt cx="1432326" cy="570804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197474" y="414237"/>
              <a:ext cx="1344107" cy="5708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tabelas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de </a:t>
              </a:r>
              <a:r>
                <a:rPr lang="en-US" sz="1400" kern="0" dirty="0" err="1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fluxos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grafo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kern="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de rede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018075" y="1323574"/>
            <a:ext cx="21820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 err="1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roteamento</a:t>
            </a: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 de </a:t>
            </a:r>
            <a:r>
              <a:rPr lang="en-US" sz="1600" dirty="0" err="1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estado</a:t>
            </a:r>
            <a:endParaRPr lang="en-US" sz="1600" dirty="0">
              <a:solidFill>
                <a:srgbClr val="000000"/>
              </a:solidFill>
              <a:latin typeface="Arial"/>
              <a:ea typeface="ＭＳ Ｐゴシック" charset="0"/>
              <a:cs typeface="Arial"/>
            </a:endParaRP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 de enlace de Dijkstra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endParaRPr lang="en-US" sz="1600" dirty="0">
              <a:solidFill>
                <a:srgbClr val="000000"/>
              </a:solidFill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496229"/>
            <a:chOff x="5333952" y="1296122"/>
            <a:chExt cx="4764727" cy="1496229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2000" dirty="0">
                  <a:solidFill>
                    <a:srgbClr val="000000"/>
                  </a:solidFill>
                </a:rPr>
                <a:t>o aplicativo de roteamento de estado de enlace interage com o componente de computação de tabela de fluxo no controlador SDN, que calcula as novas tabelas de fluxo necessárias</a:t>
              </a:r>
              <a:endParaRPr lang="en-US" sz="2000" dirty="0">
                <a:solidFill>
                  <a:srgbClr val="000000"/>
                </a:solidFill>
              </a:endParaRP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214233"/>
            <a:chOff x="5318962" y="1301119"/>
            <a:chExt cx="4450811" cy="12142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pt-BR" sz="2000" dirty="0">
                  <a:solidFill>
                    <a:srgbClr val="000000"/>
                  </a:solidFill>
                </a:rPr>
                <a:t>controlador usa </a:t>
              </a:r>
              <a:r>
                <a:rPr lang="pt-BR" sz="2000" dirty="0" err="1">
                  <a:solidFill>
                    <a:srgbClr val="000000"/>
                  </a:solidFill>
                </a:rPr>
                <a:t>OpenFlow</a:t>
              </a:r>
              <a:r>
                <a:rPr lang="pt-BR" sz="2000" dirty="0">
                  <a:solidFill>
                    <a:srgbClr val="000000"/>
                  </a:solidFill>
                </a:rPr>
                <a:t> para instalar as novas tabelas em comutadores que precisam de atualização</a:t>
              </a:r>
              <a:endParaRPr lang="en-US" sz="2000" dirty="0">
                <a:solidFill>
                  <a:srgbClr val="000000"/>
                </a:solidFill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pt-BR" dirty="0"/>
              <a:t>Controlador ONOS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 dirty="0"/>
              <a:t>Network </a:t>
            </a:r>
            <a:r>
              <a:rPr lang="pt-BR" dirty="0" err="1"/>
              <a:t>Layer</a:t>
            </a:r>
            <a:r>
              <a:rPr lang="pt-BR" dirty="0"/>
              <a:t>: 5-</a:t>
            </a:r>
            <a:fld id="{C4204591-24BD-A542-B9D5-F8D8A88D2FEE}" type="slidenum">
              <a:rPr lang="pt-BR" smtClean="0"/>
              <a:pPr/>
              <a:t>97</a:t>
            </a:fld>
            <a:endParaRPr lang="pt-BR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pt-BR" sz="1400" dirty="0"/>
              <a:t>Aplicações de Rede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pt-BR" sz="1400" dirty="0"/>
              <a:t>API sul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pt-BR" sz="1400" dirty="0"/>
              <a:t>API norte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1200" dirty="0"/>
                <a:t>Engenharia de Tráfego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1200" dirty="0"/>
                <a:t>Firewall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78138" y="1621540"/>
            <a:ext cx="1225156" cy="395707"/>
            <a:chOff x="496087" y="1375772"/>
            <a:chExt cx="1225156" cy="395707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96087" y="1379962"/>
              <a:ext cx="1225156" cy="3915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sz="1200" dirty="0"/>
                <a:t>Balanceamento de carga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880097"/>
            <a:chOff x="7097678" y="3476021"/>
            <a:chExt cx="5202393" cy="880097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pt-BR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abstrações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pt-BR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e protocolos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pt-BR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do lado sul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904359" cy="338554"/>
              <a:chOff x="4304185" y="4617263"/>
              <a:chExt cx="904359" cy="338554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90120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5" y="3554472"/>
              <a:ext cx="833883" cy="338554"/>
              <a:chOff x="1929852" y="4542126"/>
              <a:chExt cx="1161717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6171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dispos</a:t>
                </a: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.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7956427" y="3552514"/>
              <a:ext cx="710451" cy="338554"/>
              <a:chOff x="1810499" y="4538598"/>
              <a:chExt cx="1315507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1810499" y="4538598"/>
                <a:ext cx="131550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-100" normalizeH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enlace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03727" y="3553498"/>
              <a:ext cx="686406" cy="338554"/>
              <a:chOff x="1848975" y="4542126"/>
              <a:chExt cx="1335379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848975" y="4542126"/>
                <a:ext cx="13353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sz="1600" kern="0" dirty="0">
                    <a:solidFill>
                      <a:srgbClr val="FFFFFF"/>
                    </a:solidFill>
                    <a:latin typeface="Arial"/>
                    <a:ea typeface="ＭＳ Ｐゴシック" charset="0"/>
                    <a:cs typeface="Arial"/>
                  </a:rPr>
                  <a:t>hosp.</a:t>
                </a: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617477" cy="338554"/>
              <a:chOff x="1933590" y="4542126"/>
              <a:chExt cx="1250911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12509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fluxo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800219" cy="341965"/>
              <a:chOff x="1907908" y="4523169"/>
              <a:chExt cx="1151031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15103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pacote</a:t>
                </a: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24742" y="2249959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  <a:endParaRPr kumimoji="0" lang="pt-BR" sz="1600" b="0" i="0" u="none" strike="noStrike" kern="0" cap="none" spc="0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pt-BR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Núcleo distribuído ONOS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94123" y="3853524"/>
              <a:ext cx="894274" cy="459826"/>
              <a:chOff x="3128876" y="457817"/>
              <a:chExt cx="1439681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130617" y="541671"/>
                <a:ext cx="1437940" cy="2975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estatist</a:t>
                </a: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.</a:t>
                </a:r>
                <a:endParaRPr kumimoji="0" lang="pt-BR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493372" y="3839969"/>
              <a:ext cx="936474" cy="459826"/>
              <a:chOff x="3095780" y="457817"/>
              <a:chExt cx="1507618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095780" y="541671"/>
                <a:ext cx="1507618" cy="2975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disposit</a:t>
                </a: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.</a:t>
                </a:r>
                <a:endParaRPr kumimoji="0" lang="pt-BR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16134" y="3279854"/>
              <a:ext cx="914032" cy="459826"/>
              <a:chOff x="3113845" y="457817"/>
              <a:chExt cx="1471488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113845" y="541671"/>
                <a:ext cx="1471488" cy="2975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hosped</a:t>
                </a: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.</a:t>
                </a:r>
                <a:endParaRPr kumimoji="0" lang="pt-BR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58070" y="3852495"/>
              <a:ext cx="902777" cy="459826"/>
              <a:chOff x="3133201" y="470343"/>
              <a:chExt cx="1453369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133201" y="541671"/>
                <a:ext cx="1432778" cy="2975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enlaces</a:t>
                </a:r>
                <a:endParaRPr kumimoji="0" lang="pt-BR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572310" y="3279854"/>
              <a:ext cx="1061509" cy="459826"/>
              <a:chOff x="2995138" y="457817"/>
              <a:chExt cx="1708910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2995138" y="541671"/>
                <a:ext cx="1708910" cy="2975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caminhos</a:t>
                </a:r>
                <a:endParaRPr kumimoji="0" lang="pt-BR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772627" y="3279207"/>
              <a:ext cx="986973" cy="502702"/>
              <a:chOff x="3128876" y="457170"/>
              <a:chExt cx="1432326" cy="502702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149777" y="457170"/>
                <a:ext cx="1326473" cy="50270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regras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 fluxo</a:t>
                </a:r>
                <a:endParaRPr kumimoji="0" lang="pt-BR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76029" y="3284449"/>
              <a:ext cx="1015021" cy="459826"/>
              <a:chOff x="3113079" y="457817"/>
              <a:chExt cx="1473030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13079" y="541671"/>
                <a:ext cx="1473030" cy="2975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topologia</a:t>
                </a:r>
                <a:endParaRPr kumimoji="0" lang="pt-BR" sz="1400" b="0" i="0" u="none" strike="noStrike" kern="0" cap="none" spc="0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pt-BR" sz="2400" dirty="0">
                <a:solidFill>
                  <a:srgbClr val="000000"/>
                </a:solidFill>
              </a:rPr>
              <a:t>aplicativos de controle separados do controlador</a:t>
            </a:r>
          </a:p>
          <a:p>
            <a:r>
              <a:rPr lang="pt-BR" sz="2400" dirty="0" err="1">
                <a:solidFill>
                  <a:srgbClr val="000000"/>
                </a:solidFill>
              </a:rPr>
              <a:t>intent</a:t>
            </a:r>
            <a:r>
              <a:rPr lang="pt-BR" sz="2400" dirty="0">
                <a:solidFill>
                  <a:srgbClr val="000000"/>
                </a:solidFill>
              </a:rPr>
              <a:t> framework: especificação de serviço de alto nível: o que em vez de como</a:t>
            </a:r>
          </a:p>
          <a:p>
            <a:r>
              <a:rPr lang="pt-BR" sz="2400" dirty="0">
                <a:solidFill>
                  <a:srgbClr val="000000"/>
                </a:solidFill>
              </a:rPr>
              <a:t>ênfase considerável no núcleo distribuído: confiabilidade de serviço, escalabilidade com desempenho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1" y="2319147"/>
            <a:ext cx="1311060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pt-BR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abstrações e protocolos do lado norte</a:t>
            </a:r>
          </a:p>
        </p:txBody>
      </p:sp>
    </p:spTree>
    <p:extLst>
      <p:ext uri="{BB962C8B-B14F-4D97-AF65-F5344CB8AC3E}">
        <p14:creationId xmlns:p14="http://schemas.microsoft.com/office/powerpoint/2010/main" val="362254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  <p:bldP spid="177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4CDCE-0C8F-C747-8D72-8526FD582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624" y="131206"/>
            <a:ext cx="11842376" cy="1143000"/>
          </a:xfrm>
        </p:spPr>
        <p:txBody>
          <a:bodyPr>
            <a:noAutofit/>
          </a:bodyPr>
          <a:lstStyle/>
          <a:p>
            <a:r>
              <a:rPr lang="pt-BR" dirty="0">
                <a:latin typeface="Calibri Light" panose="020F0302020204030204" pitchFamily="34" charset="0"/>
                <a:cs typeface="Calibri Light" panose="020F0302020204030204" pitchFamily="34" charset="0"/>
              </a:rPr>
              <a:t>Plano de controle SDN da Google ORION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91FA4711-014C-F940-9645-5A793C75FA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8970" y="1392312"/>
            <a:ext cx="11255829" cy="10685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pt-BR" sz="3200" dirty="0">
                <a:solidFill>
                  <a:srgbClr val="880510"/>
                </a:solidFill>
              </a:rPr>
              <a:t>ORION: </a:t>
            </a:r>
            <a:r>
              <a:rPr lang="pt-BR" sz="3200" dirty="0"/>
              <a:t>Plano de controle SDN da Google </a:t>
            </a:r>
            <a:r>
              <a:rPr lang="pt-BR" sz="2000" dirty="0"/>
              <a:t>(</a:t>
            </a:r>
            <a:r>
              <a:rPr lang="pt-BR" sz="2000" i="1" dirty="0"/>
              <a:t>NSDI’21</a:t>
            </a:r>
            <a:r>
              <a:rPr lang="pt-BR" sz="2000" dirty="0"/>
              <a:t>): </a:t>
            </a:r>
            <a:r>
              <a:rPr lang="pt-BR" sz="3200" dirty="0"/>
              <a:t>plano de controle para o datacenter da Google (Jupiter) e </a:t>
            </a:r>
            <a:r>
              <a:rPr lang="pt-BR" sz="3200" dirty="0" err="1"/>
              <a:t>WANs</a:t>
            </a:r>
            <a:r>
              <a:rPr lang="pt-BR" sz="3200" dirty="0"/>
              <a:t> (B4)</a:t>
            </a:r>
          </a:p>
          <a:p>
            <a:pPr marL="0" indent="0">
              <a:buNone/>
            </a:pPr>
            <a:endParaRPr lang="pt-BR" sz="3200" i="1" dirty="0">
              <a:solidFill>
                <a:srgbClr val="C00000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388AF2D-8AEF-D242-60F2-41ABDFF124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40911" y="2951108"/>
            <a:ext cx="5137845" cy="293663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98D8EDD-B412-47B3-0D23-6DC1B85B5B7D}"/>
              </a:ext>
            </a:extLst>
          </p:cNvPr>
          <p:cNvSpPr txBox="1"/>
          <p:nvPr/>
        </p:nvSpPr>
        <p:spPr>
          <a:xfrm>
            <a:off x="7336693" y="2624165"/>
            <a:ext cx="37219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/>
              <a:t>Orion SDN </a:t>
            </a:r>
            <a:r>
              <a:rPr lang="pt-BR" dirty="0" err="1"/>
              <a:t>architecture</a:t>
            </a:r>
            <a:r>
              <a:rPr lang="pt-BR" dirty="0"/>
              <a:t> </a:t>
            </a:r>
            <a:r>
              <a:rPr lang="pt-BR" dirty="0" err="1"/>
              <a:t>and</a:t>
            </a:r>
            <a:r>
              <a:rPr lang="pt-BR" dirty="0"/>
              <a:t> core apps</a:t>
            </a:r>
          </a:p>
        </p:txBody>
      </p:sp>
      <p:sp>
        <p:nvSpPr>
          <p:cNvPr id="326" name="Content Placeholder 15">
            <a:extLst>
              <a:ext uri="{FF2B5EF4-FFF2-40B4-BE49-F238E27FC236}">
                <a16:creationId xmlns:a16="http://schemas.microsoft.com/office/drawing/2014/main" id="{09EAFFBC-B2BB-0EBE-2A05-616BD9ED3199}"/>
              </a:ext>
            </a:extLst>
          </p:cNvPr>
          <p:cNvSpPr txBox="1">
            <a:spLocks/>
          </p:cNvSpPr>
          <p:nvPr/>
        </p:nvSpPr>
        <p:spPr>
          <a:xfrm>
            <a:off x="710281" y="2649071"/>
            <a:ext cx="5744307" cy="33283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Wingdings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9713" indent="-239713"/>
            <a:r>
              <a:rPr lang="pt-BR" sz="2400" dirty="0">
                <a:solidFill>
                  <a:srgbClr val="880510"/>
                </a:solidFill>
              </a:rPr>
              <a:t>roteamento</a:t>
            </a:r>
            <a:r>
              <a:rPr lang="pt-BR" sz="2400" dirty="0"/>
              <a:t> (</a:t>
            </a:r>
            <a:r>
              <a:rPr lang="pt-BR" sz="2400" dirty="0" err="1"/>
              <a:t>intradomínio</a:t>
            </a:r>
            <a:r>
              <a:rPr lang="pt-BR" sz="2400" dirty="0"/>
              <a:t>, </a:t>
            </a:r>
            <a:r>
              <a:rPr lang="pt-BR" sz="2400" dirty="0" err="1"/>
              <a:t>iBGP</a:t>
            </a:r>
            <a:r>
              <a:rPr lang="pt-BR" sz="2400" dirty="0"/>
              <a:t>) e engenharia de tráfego: implementados em </a:t>
            </a:r>
            <a:r>
              <a:rPr lang="pt-BR" sz="2400" i="1" dirty="0"/>
              <a:t>aplicações</a:t>
            </a:r>
            <a:r>
              <a:rPr lang="pt-BR" sz="2400" dirty="0"/>
              <a:t> no topo do núcleo ORION</a:t>
            </a:r>
          </a:p>
          <a:p>
            <a:pPr marL="239713" indent="-239713"/>
            <a:r>
              <a:rPr lang="pt-BR" sz="2400" dirty="0"/>
              <a:t>controles</a:t>
            </a:r>
            <a:r>
              <a:rPr lang="pt-BR" sz="2400" dirty="0">
                <a:solidFill>
                  <a:srgbClr val="880510"/>
                </a:solidFill>
              </a:rPr>
              <a:t> baseados em fluxo de ponta a ponta </a:t>
            </a:r>
            <a:r>
              <a:rPr lang="pt-BR" sz="2400" dirty="0"/>
              <a:t>(por exemplo, agendamento </a:t>
            </a:r>
            <a:r>
              <a:rPr lang="pt-BR" sz="2400" dirty="0" err="1"/>
              <a:t>CoFlow</a:t>
            </a:r>
            <a:r>
              <a:rPr lang="pt-BR" sz="2400" dirty="0"/>
              <a:t>)</a:t>
            </a:r>
            <a:r>
              <a:rPr lang="pt-BR" sz="2400" dirty="0">
                <a:solidFill>
                  <a:srgbClr val="880510"/>
                </a:solidFill>
              </a:rPr>
              <a:t> </a:t>
            </a:r>
            <a:r>
              <a:rPr lang="pt-BR" sz="2400" dirty="0"/>
              <a:t>para atender aos </a:t>
            </a:r>
            <a:r>
              <a:rPr lang="pt-BR" sz="2400" dirty="0" err="1"/>
              <a:t>SLAs</a:t>
            </a:r>
            <a:r>
              <a:rPr lang="pt-BR" sz="2400" dirty="0"/>
              <a:t> do contrato</a:t>
            </a:r>
          </a:p>
          <a:p>
            <a:pPr marL="239713" indent="-239713"/>
            <a:r>
              <a:rPr lang="pt-BR" sz="2400" dirty="0">
                <a:solidFill>
                  <a:srgbClr val="880510"/>
                </a:solidFill>
              </a:rPr>
              <a:t>gerenciamento: </a:t>
            </a:r>
            <a:r>
              <a:rPr lang="pt-BR" sz="2400" dirty="0" err="1"/>
              <a:t>microsserviços</a:t>
            </a:r>
            <a:r>
              <a:rPr lang="pt-BR" sz="2400" dirty="0"/>
              <a:t> distribuídos no núcleo Orion e </a:t>
            </a:r>
            <a:r>
              <a:rPr lang="pt-BR" sz="2400" dirty="0" err="1"/>
              <a:t>OpenFlow</a:t>
            </a:r>
            <a:r>
              <a:rPr lang="pt-BR" sz="2400" dirty="0"/>
              <a:t> para sinalização/monitoramento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F809381-35E3-62BA-97B5-7EB2C1C435FF}"/>
              </a:ext>
            </a:extLst>
          </p:cNvPr>
          <p:cNvSpPr/>
          <p:nvPr/>
        </p:nvSpPr>
        <p:spPr>
          <a:xfrm>
            <a:off x="9381067" y="2946400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28" name="Oval 327">
            <a:extLst>
              <a:ext uri="{FF2B5EF4-FFF2-40B4-BE49-F238E27FC236}">
                <a16:creationId xmlns:a16="http://schemas.microsoft.com/office/drawing/2014/main" id="{3BF7F104-DFF9-E426-CE05-D9C1F60E41CA}"/>
              </a:ext>
            </a:extLst>
          </p:cNvPr>
          <p:cNvSpPr/>
          <p:nvPr/>
        </p:nvSpPr>
        <p:spPr>
          <a:xfrm>
            <a:off x="10566400" y="3031066"/>
            <a:ext cx="1032934" cy="575733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29" name="Oval 328">
            <a:extLst>
              <a:ext uri="{FF2B5EF4-FFF2-40B4-BE49-F238E27FC236}">
                <a16:creationId xmlns:a16="http://schemas.microsoft.com/office/drawing/2014/main" id="{9469BB83-3C48-4D41-7E6A-44C0A90E1D94}"/>
              </a:ext>
            </a:extLst>
          </p:cNvPr>
          <p:cNvSpPr/>
          <p:nvPr/>
        </p:nvSpPr>
        <p:spPr>
          <a:xfrm>
            <a:off x="6993467" y="3945466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1F2896D-5E7E-A414-FFDF-E399BAFB4662}"/>
              </a:ext>
            </a:extLst>
          </p:cNvPr>
          <p:cNvSpPr txBox="1"/>
          <p:nvPr/>
        </p:nvSpPr>
        <p:spPr>
          <a:xfrm>
            <a:off x="1964267" y="6119336"/>
            <a:ext cx="884729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400" dirty="0">
                <a:solidFill>
                  <a:srgbClr val="880510"/>
                </a:solidFill>
              </a:rPr>
              <a:t>Nota: </a:t>
            </a:r>
            <a:r>
              <a:rPr lang="pt-BR" sz="2400" dirty="0"/>
              <a:t>ORION fornece serviços </a:t>
            </a:r>
            <a:r>
              <a:rPr lang="pt-BR" sz="2400" i="1" dirty="0" err="1">
                <a:solidFill>
                  <a:srgbClr val="880510"/>
                </a:solidFill>
              </a:rPr>
              <a:t>intradomínio</a:t>
            </a:r>
            <a:r>
              <a:rPr lang="pt-BR" sz="2400" dirty="0">
                <a:solidFill>
                  <a:srgbClr val="880510"/>
                </a:solidFill>
              </a:rPr>
              <a:t> </a:t>
            </a:r>
            <a:r>
              <a:rPr lang="pt-BR" sz="2400" dirty="0"/>
              <a:t>dentro da rede da Google</a:t>
            </a:r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65754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328" grpId="0" animBg="1"/>
      <p:bldP spid="328" grpId="1" animBg="1"/>
      <p:bldP spid="329" grpId="0" animBg="1"/>
      <p:bldP spid="329" grpId="1" animBg="1"/>
      <p:bldP spid="7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4CDCE-0C8F-C747-8D72-8526FD582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274638"/>
            <a:ext cx="11255828" cy="1143000"/>
          </a:xfrm>
        </p:spPr>
        <p:txBody>
          <a:bodyPr>
            <a:noAutofit/>
          </a:bodyPr>
          <a:lstStyle/>
          <a:p>
            <a:r>
              <a:rPr lang="en-US" sz="4000" dirty="0">
                <a:latin typeface="Calibri Light" panose="020F0302020204030204" pitchFamily="34" charset="0"/>
                <a:cs typeface="Calibri Light" panose="020F0302020204030204" pitchFamily="34" charset="0"/>
              </a:rPr>
              <a:t>Google e SDN: </a:t>
            </a:r>
            <a:r>
              <a:rPr lang="pt-BR" sz="3200" dirty="0">
                <a:latin typeface="Calibri Light" panose="020F0302020204030204" pitchFamily="34" charset="0"/>
                <a:cs typeface="Calibri Light" panose="020F0302020204030204" pitchFamily="34" charset="0"/>
              </a:rPr>
              <a:t>o valor de uma abstração logicamente centralizada</a:t>
            </a:r>
            <a:endParaRPr lang="en-US" sz="4000" dirty="0"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" name="Content Placeholder 15">
            <a:extLst>
              <a:ext uri="{FF2B5EF4-FFF2-40B4-BE49-F238E27FC236}">
                <a16:creationId xmlns:a16="http://schemas.microsoft.com/office/drawing/2014/main" id="{10BBFFF8-6AF4-044B-992E-63EF6E34BAD7}"/>
              </a:ext>
            </a:extLst>
          </p:cNvPr>
          <p:cNvSpPr txBox="1">
            <a:spLocks/>
          </p:cNvSpPr>
          <p:nvPr/>
        </p:nvSpPr>
        <p:spPr>
          <a:xfrm>
            <a:off x="609600" y="1417639"/>
            <a:ext cx="5929747" cy="13671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Wingdings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lnSpc>
                <a:spcPct val="85000"/>
              </a:lnSpc>
              <a:spcBef>
                <a:spcPts val="400"/>
              </a:spcBef>
              <a:defRPr/>
            </a:pPr>
            <a:r>
              <a:rPr lang="pt-BR" dirty="0">
                <a:solidFill>
                  <a:prstClr val="black"/>
                </a:solidFill>
              </a:rPr>
              <a:t>novas oportunidades para gerenciar a configuração de forma mais formal e intencional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244372-FB00-92BE-8E5A-98E86F46BC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9188" y="1417638"/>
            <a:ext cx="4036240" cy="309818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2444ACB7-C39E-3C87-E963-F5D604E80B59}"/>
              </a:ext>
            </a:extLst>
          </p:cNvPr>
          <p:cNvGrpSpPr/>
          <p:nvPr/>
        </p:nvGrpSpPr>
        <p:grpSpPr>
          <a:xfrm>
            <a:off x="472928" y="2569353"/>
            <a:ext cx="11109472" cy="4096873"/>
            <a:chOff x="472928" y="2635613"/>
            <a:chExt cx="11109472" cy="4096873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FEDEADCB-2F42-89CC-687C-2550EC631AD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386868" y="5307178"/>
              <a:ext cx="1195532" cy="1188621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7709ACA-CFB4-69A3-2DCD-F434931A84F9}"/>
                </a:ext>
              </a:extLst>
            </p:cNvPr>
            <p:cNvSpPr txBox="1"/>
            <p:nvPr/>
          </p:nvSpPr>
          <p:spPr>
            <a:xfrm>
              <a:off x="472928" y="2635613"/>
              <a:ext cx="7465124" cy="36933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“ ... </a:t>
              </a:r>
              <a:r>
                <a:rPr lang="pt-BR" i="1" dirty="0"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em um único prédio ou mesmo em uma WAN global privada como a que nós [Google] estávamos projetando, a localização e a função de cada elemento de rede são conhecidas com antecedência.  Portanto, em vez de permitir que um nó inicialize, troque mensagens com vizinhos e aprenda seu papel na rede global, sabíamos que poderíamos configurar o papel de todos os elementos da rede em um controlador logicamente centralizado que poderia informar todos os elementos relevantes de configurações novas e variáveis</a:t>
              </a:r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. </a:t>
              </a:r>
              <a:r>
                <a:rPr lang="pt-BR" i="1" dirty="0">
                  <a:solidFill>
                    <a:srgbClr val="C00000"/>
                  </a:solidFill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Isso mudou o problema do gerenciamento de rede do gerenciamento da configuração de elementos de rede individuais para o gerenciamento da configuração de uma rede lógica, simplificando drasticamente o problema</a:t>
              </a:r>
              <a:r>
                <a:rPr lang="en-US" sz="1800" i="1" dirty="0">
                  <a:solidFill>
                    <a:srgbClr val="C00000"/>
                  </a:solidFill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 </a:t>
              </a:r>
              <a:r>
                <a:rPr lang="pt-BR" i="1" dirty="0"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tanto do ponto de vista técnico, mas também do ponto de vista da carga cognitiva dos gestores de rede.</a:t>
              </a:r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”∂</a:t>
              </a:r>
              <a:endParaRPr lang="en-US" i="1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9EF359C-4048-4B1A-BA49-28AE13E28982}"/>
                </a:ext>
              </a:extLst>
            </p:cNvPr>
            <p:cNvSpPr txBox="1"/>
            <p:nvPr/>
          </p:nvSpPr>
          <p:spPr>
            <a:xfrm>
              <a:off x="6996547" y="5993822"/>
              <a:ext cx="3390321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en-US" sz="1200" i="1" dirty="0"/>
                <a:t>Amin Vahdat, Engineering Fellow, VP for the Machine Leaning, Systems, and Cloud AI team</a:t>
              </a:r>
              <a:endParaRPr lang="en-US" sz="1200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E902383D-1D0F-CF28-51B0-FCFD22925E84}"/>
                </a:ext>
              </a:extLst>
            </p:cNvPr>
            <p:cNvSpPr txBox="1"/>
            <p:nvPr/>
          </p:nvSpPr>
          <p:spPr>
            <a:xfrm>
              <a:off x="669636" y="6363154"/>
              <a:ext cx="74651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https://</a:t>
              </a:r>
              <a:r>
                <a:rPr lang="en-US" sz="1800" i="1" dirty="0" err="1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www.youtube.com</a:t>
              </a:r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/</a:t>
              </a:r>
              <a:r>
                <a:rPr lang="en-US" sz="1800" i="1" dirty="0" err="1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watch?v</a:t>
              </a:r>
              <a:r>
                <a:rPr lang="en-US" sz="1800" i="1" dirty="0">
                  <a:effectLst/>
                  <a:latin typeface="Aptos" panose="020B0004020202020204" pitchFamily="34" charset="0"/>
                  <a:ea typeface="Aptos" panose="020B0004020202020204" pitchFamily="34" charset="0"/>
                  <a:cs typeface="Times New Roman" panose="02020603050405020304" pitchFamily="18" charset="0"/>
                </a:rPr>
                <a:t>=qn7d_iK92TI</a:t>
              </a:r>
              <a:endParaRPr lang="en-US" i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079717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Patrimônio Líquido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trimônio Líquido">
      <a: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tint val="30000"/>
                <a:satMod val="300000"/>
              </a:schemeClr>
              <a:schemeClr val="phClr">
                <a:tint val="40000"/>
                <a:satMod val="200000"/>
              </a:schemeClr>
            </a:duotone>
          </a:blip>
          <a:tile tx="0" ty="0" sx="70000" sy="70000" flip="none" algn="ctr"/>
        </a:blipFill>
        <a:blipFill>
          <a:blip xmlns:r="http://schemas.openxmlformats.org/officeDocument/2006/relationships" r:embed="rId1">
            <a:duotone>
              <a:schemeClr val="phClr">
                <a:shade val="22000"/>
                <a:satMod val="160000"/>
              </a:schemeClr>
              <a:schemeClr val="phClr">
                <a:shade val="45000"/>
                <a:satMod val="100000"/>
              </a:schemeClr>
            </a:duotone>
          </a:blip>
          <a:tile tx="0" ty="0" sx="65000" sy="65000" flip="none" algn="ctr"/>
        </a:blipFill>
      </a:fillStyleLst>
      <a:lnStyleLst>
        <a:ln w="9525" cap="flat" cmpd="sng" algn="ctr">
          <a:solidFill>
            <a:schemeClr val="phClr">
              <a:shade val="60000"/>
              <a:satMod val="110000"/>
            </a:schemeClr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50800" dir="5400000" algn="t" rotWithShape="0">
              <a:srgbClr val="000000">
                <a:alpha val="60000"/>
              </a:srgbClr>
            </a:outerShdw>
          </a:effectLst>
          <a:scene3d>
            <a:camera prst="isometricBottomUp" fov="0">
              <a:rot lat="0" lon="0" rev="0"/>
            </a:camera>
            <a:lightRig rig="soft" dir="b">
              <a:rot lat="0" lon="0" rev="9000000"/>
            </a:lightRig>
          </a:scene3d>
          <a:sp3d contourW="35000" prstMaterial="matte">
            <a:bevelT w="45000" h="38100" prst="convex"/>
            <a:contourClr>
              <a:schemeClr val="phClr">
                <a:tint val="10000"/>
                <a:satMod val="1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40000"/>
                <a:satMod val="165000"/>
              </a:schemeClr>
            </a:gs>
            <a:gs pos="50000">
              <a:schemeClr val="phClr">
                <a:shade val="80000"/>
                <a:satMod val="155000"/>
              </a:schemeClr>
            </a:gs>
            <a:gs pos="100000">
              <a:schemeClr val="phClr">
                <a:tint val="95000"/>
                <a:satMod val="200000"/>
              </a:schemeClr>
            </a:gs>
          </a:gsLst>
          <a:lin ang="16200000" scaled="1"/>
        </a:gradFill>
        <a:blipFill>
          <a:blip xmlns:r="http://schemas.openxmlformats.org/officeDocument/2006/relationships" r:embed="rId1">
            <a:duotone>
              <a:schemeClr val="phClr">
                <a:tint val="95000"/>
                <a:satMod val="200000"/>
              </a:schemeClr>
              <a:schemeClr val="phClr">
                <a:shade val="80000"/>
                <a:satMod val="100000"/>
              </a:schemeClr>
            </a:duotone>
          </a:blip>
          <a:tile tx="0" ty="0" sx="55000" sy="5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48544</TotalTime>
  <Words>15471</Words>
  <Application>Microsoft Office PowerPoint</Application>
  <PresentationFormat>Widescreen</PresentationFormat>
  <Paragraphs>3562</Paragraphs>
  <Slides>124</Slides>
  <Notes>78</Notes>
  <HiddenSlides>2</HiddenSlides>
  <MMClips>0</MMClips>
  <ScaleCrop>false</ScaleCrop>
  <HeadingPairs>
    <vt:vector size="8" baseType="variant">
      <vt:variant>
        <vt:lpstr>Fontes usadas</vt:lpstr>
      </vt:variant>
      <vt:variant>
        <vt:i4>16</vt:i4>
      </vt:variant>
      <vt:variant>
        <vt:lpstr>Tema</vt:lpstr>
      </vt:variant>
      <vt:variant>
        <vt:i4>3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124</vt:i4>
      </vt:variant>
    </vt:vector>
  </HeadingPairs>
  <TitlesOfParts>
    <vt:vector size="144" baseType="lpstr">
      <vt:lpstr>MS Mincho</vt:lpstr>
      <vt:lpstr>ＭＳ Ｐゴシック</vt:lpstr>
      <vt:lpstr>Aptos</vt:lpstr>
      <vt:lpstr>Arial</vt:lpstr>
      <vt:lpstr>Arial</vt:lpstr>
      <vt:lpstr>Arial Narrow</vt:lpstr>
      <vt:lpstr>Calibri</vt:lpstr>
      <vt:lpstr>Calibri Light</vt:lpstr>
      <vt:lpstr>Comic Sans MS</vt:lpstr>
      <vt:lpstr>Courier New</vt:lpstr>
      <vt:lpstr>Gill Sans MT</vt:lpstr>
      <vt:lpstr>Times New Roman</vt:lpstr>
      <vt:lpstr>TimesLTPro</vt:lpstr>
      <vt:lpstr>Wingdings</vt:lpstr>
      <vt:lpstr>Wingdings 2</vt:lpstr>
      <vt:lpstr>ZapfDingbats</vt:lpstr>
      <vt:lpstr>Office Theme</vt:lpstr>
      <vt:lpstr>1_Office Theme</vt:lpstr>
      <vt:lpstr>Patrimônio Líquido</vt:lpstr>
      <vt:lpstr>Clip</vt:lpstr>
      <vt:lpstr>Redes de Computadores</vt:lpstr>
      <vt:lpstr>Apresentação do PowerPoint</vt:lpstr>
      <vt:lpstr>Plano de controle da camada de rede: nossos objetivos</vt:lpstr>
      <vt:lpstr>Camada de rede: roteiro do “plano de controle”</vt:lpstr>
      <vt:lpstr>Funções da camada de rede</vt:lpstr>
      <vt:lpstr>Plano de controle por roteador</vt:lpstr>
      <vt:lpstr>Plano de controle de Rede Definida por Software (SDN – Software Defined Network)</vt:lpstr>
      <vt:lpstr>Plano de controle por roteador</vt:lpstr>
      <vt:lpstr>Camada de rede: roteiro do “plano de controle”</vt:lpstr>
      <vt:lpstr>Protocolos de roteamento</vt:lpstr>
      <vt:lpstr>Abstração de Grafo: custos de enlace</vt:lpstr>
      <vt:lpstr>Classificação de algoritmos de roteamento</vt:lpstr>
      <vt:lpstr>Camada de rede: roteiro do “plano de controle”</vt:lpstr>
      <vt:lpstr>Algoritmo de roteamento de estado de enlace de Dijkstra</vt:lpstr>
      <vt:lpstr>Algoritmo de roteamento de estado de enlace de Dijkstra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um exemplo</vt:lpstr>
      <vt:lpstr>Algoritmo de Dijkstra: outro exemplo</vt:lpstr>
      <vt:lpstr>Algoritmo de Dijkstra: discussão</vt:lpstr>
      <vt:lpstr>Algoritmo de Dijkstra: possíveis oscilações</vt:lpstr>
      <vt:lpstr>Camada de rede: roteiro do “plano de controle”</vt:lpstr>
      <vt:lpstr>Algoritmo de vetor de distância</vt:lpstr>
      <vt:lpstr>Exemplo de Bellman-Ford</vt:lpstr>
      <vt:lpstr>Algoritmo de vetor de distância</vt:lpstr>
      <vt:lpstr>Algoritmo de vetor de distância:  </vt:lpstr>
      <vt:lpstr>Vetor de distância: exemplo</vt:lpstr>
      <vt:lpstr>Exemplo de vetor de distância: iteração</vt:lpstr>
      <vt:lpstr>Exemplo de vetor de distância: iteração</vt:lpstr>
      <vt:lpstr>Exemplo de vetor de distância: iteração</vt:lpstr>
      <vt:lpstr>Exemplo de vetor de distância: iteração</vt:lpstr>
      <vt:lpstr>Exemplo de vetor de distância: iteração</vt:lpstr>
      <vt:lpstr>Exemplo de vetor de distância: iteração</vt:lpstr>
      <vt:lpstr>Exemplo de vetor de distância: iteração</vt:lpstr>
      <vt:lpstr>Exemplo de vetor de distância: computação</vt:lpstr>
      <vt:lpstr>Exemplo de vetor de distância: computação</vt:lpstr>
      <vt:lpstr>Exemplo de vetor de distância: computação</vt:lpstr>
      <vt:lpstr>Exemplo de vetor de distância: computação</vt:lpstr>
      <vt:lpstr>Exemplo de vetor de distância: computação</vt:lpstr>
      <vt:lpstr>Vetor de distância: difusão de informações de estado</vt:lpstr>
      <vt:lpstr>Vetor de distância: alterações no custo do enlace</vt:lpstr>
      <vt:lpstr>Vetor de distância: alterações no custo do enlace</vt:lpstr>
      <vt:lpstr>Comparação de algoritmos de estado de enlace (LS) e vetor de distância (DV)</vt:lpstr>
      <vt:lpstr>Camada de rede: roteiro do “plano de controle”</vt:lpstr>
      <vt:lpstr>Tornando o roteamento escalável</vt:lpstr>
      <vt:lpstr>Abordagem da Internet para roteamento escalável</vt:lpstr>
      <vt:lpstr>AS’es interconectados</vt:lpstr>
      <vt:lpstr>Roteamento Inter-AS: uma função no encaminhamento intradomínio</vt:lpstr>
      <vt:lpstr>Roteamento Intra-AS:  roteando dentro de um AS</vt:lpstr>
      <vt:lpstr>Roteamento do OSPF (Open Shortest Path First)</vt:lpstr>
      <vt:lpstr>OSPF hierárquico</vt:lpstr>
      <vt:lpstr>Camada de rede: roteiro do “plano de controle”</vt:lpstr>
      <vt:lpstr>AS’s interconectados</vt:lpstr>
      <vt:lpstr>Roteamento inter-AS da Internet: BGP</vt:lpstr>
      <vt:lpstr>Conexões eBGP e iBGP</vt:lpstr>
      <vt:lpstr>Noções básicas de BGP</vt:lpstr>
      <vt:lpstr>Mensagens BGP</vt:lpstr>
      <vt:lpstr>Atributos de caminho e rotas BGP</vt:lpstr>
      <vt:lpstr>Anúncio de caminho do BGP</vt:lpstr>
      <vt:lpstr>Anúncio de caminho do BGP: múltiplos caminhos</vt:lpstr>
      <vt:lpstr>BGP: preenchendo tabelas de encaminhamento</vt:lpstr>
      <vt:lpstr>BGP: preenchendo tabelas de encaminhamento</vt:lpstr>
      <vt:lpstr>Roteamento de batata quente</vt:lpstr>
      <vt:lpstr>BGP: cumprindo a política por meio de anúncios</vt:lpstr>
      <vt:lpstr>BGP: cumprindo a política por meio de anúncios (mais)</vt:lpstr>
      <vt:lpstr>Seleção de rota do BGP</vt:lpstr>
      <vt:lpstr>Por que diferentes roteamentos Intra-AS e Inter-AS? </vt:lpstr>
      <vt:lpstr>Camada de rede: roteiro do “plano de controle”</vt:lpstr>
      <vt:lpstr>Software defined networking (SDN)</vt:lpstr>
      <vt:lpstr>Plano de controle por roteador</vt:lpstr>
      <vt:lpstr>Plano de controle de Rede Definida por Software (SDN – Software Defined Network)</vt:lpstr>
      <vt:lpstr>Software defined networking (SDN)</vt:lpstr>
      <vt:lpstr>Analogia SDN: revolução do mainframe para o PC</vt:lpstr>
      <vt:lpstr>Engenharia de tráfego: difícil com roteamento tradicional</vt:lpstr>
      <vt:lpstr>Engenharia de tráfego: difícil com roteamento tradicional</vt:lpstr>
      <vt:lpstr>Engenharia de tráfego: difícil com roteamento tradicional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Componentes de um controlador SDN</vt:lpstr>
      <vt:lpstr>Protocolo OpenFlow</vt:lpstr>
      <vt:lpstr>OpenFlow: mensagens controlador-para-comutador</vt:lpstr>
      <vt:lpstr>OpenFlow: mensagens comutador-para-controlador</vt:lpstr>
      <vt:lpstr>SDN: exemplo de interação plano de controle/dados</vt:lpstr>
      <vt:lpstr>SDN: exemplo de interação plano de controle/dados</vt:lpstr>
      <vt:lpstr>Controlador ONOS</vt:lpstr>
      <vt:lpstr>Plano de controle SDN da Google ORION</vt:lpstr>
      <vt:lpstr>Google e SDN: o valor de uma abstração logicamente centralizada</vt:lpstr>
      <vt:lpstr>SDN: desafios selecionados</vt:lpstr>
      <vt:lpstr>SDN e o futuro dos protocolos de rede tradicionais</vt:lpstr>
      <vt:lpstr>Camada de rede: roteiro do “plano de controle”</vt:lpstr>
      <vt:lpstr>ICMP: internet control message protocol</vt:lpstr>
      <vt:lpstr>Traceroute e ICMP</vt:lpstr>
      <vt:lpstr>Camada de rede: roteiro do “plano de controle”</vt:lpstr>
      <vt:lpstr>O que é gerenciamento de rede?</vt:lpstr>
      <vt:lpstr>Componentes de gerenciamento de rede</vt:lpstr>
      <vt:lpstr>Abordagens do operador de rede para gerenciamento</vt:lpstr>
      <vt:lpstr>Protocolo SNMP</vt:lpstr>
      <vt:lpstr>Protocolo SNMP: tipos de mensagens</vt:lpstr>
      <vt:lpstr>Protocolo SNMP: formato de mensagens</vt:lpstr>
      <vt:lpstr>SNMP: Management Information Base (MIB)</vt:lpstr>
      <vt:lpstr>Visão geral do NETCONF</vt:lpstr>
      <vt:lpstr>NETCONF inicialização, troca, encerramento</vt:lpstr>
      <vt:lpstr>Operações NETCONF selecionadas</vt:lpstr>
      <vt:lpstr>Exemplo de mensagem NETCONF RPC</vt:lpstr>
      <vt:lpstr>YANG</vt:lpstr>
      <vt:lpstr>Camada de rede: resumo</vt:lpstr>
      <vt:lpstr>Camada de rede, plano de controle:  Concluído!</vt:lpstr>
      <vt:lpstr>Leitura Recomendada e Complementar</vt:lpstr>
      <vt:lpstr>Slides adicionais do Capítulo 5</vt:lpstr>
      <vt:lpstr>Vetor de distância: outro exemplo</vt:lpstr>
      <vt:lpstr>Vetor de distância: outro exemplo</vt:lpstr>
      <vt:lpstr>Controlador OpenDaylight (ODL)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 Camada de Rede: Plano de Controle - Redes de Computadores</dc:title>
  <dc:creator>James Kurose</dc:creator>
  <cp:lastModifiedBy>Fabricio Aparecido Breve</cp:lastModifiedBy>
  <cp:revision>922</cp:revision>
  <dcterms:created xsi:type="dcterms:W3CDTF">2020-01-18T07:24:59Z</dcterms:created>
  <dcterms:modified xsi:type="dcterms:W3CDTF">2025-10-22T21:51:07Z</dcterms:modified>
</cp:coreProperties>
</file>